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07" r:id="rId3"/>
    <p:sldId id="304" r:id="rId4"/>
    <p:sldId id="306" r:id="rId5"/>
    <p:sldId id="308" r:id="rId6"/>
    <p:sldId id="305" r:id="rId7"/>
    <p:sldId id="303" r:id="rId8"/>
    <p:sldId id="257" r:id="rId9"/>
    <p:sldId id="302" r:id="rId10"/>
    <p:sldId id="293" r:id="rId11"/>
    <p:sldId id="295" r:id="rId12"/>
    <p:sldId id="294" r:id="rId13"/>
    <p:sldId id="296" r:id="rId14"/>
    <p:sldId id="297" r:id="rId15"/>
    <p:sldId id="298" r:id="rId16"/>
    <p:sldId id="300" r:id="rId17"/>
    <p:sldId id="301" r:id="rId18"/>
    <p:sldId id="29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95DD5-E5B2-4D49-AAD3-FA691A889E2B}" type="datetimeFigureOut">
              <a:rPr lang="ru-RU" smtClean="0"/>
              <a:t>18.02.2021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B544-CA9A-4EC0-9070-57D371F1E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29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7F53A-2AF5-463C-92B1-1071743F1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C2FD01-CD5C-4317-9CD4-9ADE5B477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61F0E-F2AC-4646-829D-24E70588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F7D-7898-4D90-9EA9-5A0D7254A81E}" type="datetime1">
              <a:rPr lang="ru-RU" smtClean="0"/>
              <a:t>18.02.2021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99AD0-0E96-40BA-8838-D8218B74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05FFE-F9A0-495D-80AB-7805630A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85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394EE-797B-45CF-8F58-40F3CD58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5D3B10-D893-4808-9ABE-6BE3B95C6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5B676-F3D6-483C-A3B5-B26835F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9F2-43D4-4235-A698-904930972754}" type="datetime1">
              <a:rPr lang="ru-RU" smtClean="0"/>
              <a:t>18.02.2021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E8C76-D310-4D9F-BDB9-1B4E9D32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F588FD-95F4-4D9E-9E00-B3019275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1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B60173-AB87-4B27-9E88-1F1FAF6A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5BFD96-E51F-48BD-8C6C-F76EFCF6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C6CB9-1746-4C03-B3A8-2ECCEC97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4321-C67C-40C9-9753-27ADF4AF3407}" type="datetime1">
              <a:rPr lang="ru-RU" smtClean="0"/>
              <a:t>18.02.2021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70FA68-EA71-4138-A57A-CEC07F1B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91CFD-5F69-400A-B270-E23A678D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3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B67D1-71CE-4CCF-9A4D-97CE6BC5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3C748-3B46-49B6-85F9-DA7CA02A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73FD5-B39C-4EB6-8884-386AB424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561-37EF-44F1-98DF-FD5E7AF32612}" type="datetime1">
              <a:rPr lang="ru-RU" smtClean="0"/>
              <a:t>18.02.2021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5293C-E87C-4398-8499-62C4CA7E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78DE0-6E7C-4D31-8FC3-27EA154E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2876271C-3377-4B66-AFA0-F904F2A86A5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6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7420D-A2C0-483C-A459-7DFBF353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BF84FB-0B9B-421D-AD6D-4C352F78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45676-2A62-4174-9BEC-DC9220DA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8F4-A799-4024-B883-870D4983749C}" type="datetime1">
              <a:rPr lang="ru-RU" smtClean="0"/>
              <a:t>18.02.2021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EECE8-8601-430D-86E6-216E21D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A13E3-7CED-4A72-84B4-0A384056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2DFF1-1823-4A34-99EF-DA569570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1B836-ED09-4855-BF50-610995F3F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2B8C0F-1DEC-46E5-8873-CD6F06ED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601119-DBB0-4623-80C1-FFEFC0FD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C82D-9A41-4D74-A1FC-13CDB8D52D0C}" type="datetime1">
              <a:rPr lang="ru-RU" smtClean="0"/>
              <a:t>18.02.2021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6B15D-B38B-4630-9C13-7C3002EB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DDE75-8B65-446A-963A-6596E188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0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A64FA-5A2F-4184-8E58-043F48E9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EA14EC-5F9C-42FA-8D17-14690415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05690-C625-4CEB-AF57-D22C32098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564641-2F74-49BB-BBDE-3D7BCC088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5C5C18-67B1-4C35-BA87-728B5FE50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8BCB29-ABF1-4A42-A244-4DF3EE79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AF8-5F78-4C7A-9439-4DA98B54306F}" type="datetime1">
              <a:rPr lang="ru-RU" smtClean="0"/>
              <a:t>18.02.2021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B5965D-9392-49D8-8C79-C1B91751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DA24BB-9402-4D5D-8A65-9EAD3D4E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2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542B4-1DA4-43AA-9A89-DF0F534A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867172-5904-4882-A195-BB2A8C8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44D-C2CB-4C93-A66E-26D782630291}" type="datetime1">
              <a:rPr lang="ru-RU" smtClean="0"/>
              <a:t>18.02.2021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E3E7B0-B942-41A8-8FAC-0807DC98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DEC7F4-2B97-4BF8-B3A1-E30DF83A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8C889C-CBD7-4640-8E3F-80F2E9DE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780-D4E2-415F-A443-42ADD5F62E33}" type="datetime1">
              <a:rPr lang="ru-RU" smtClean="0"/>
              <a:t>18.02.2021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7F3B0C-14D6-42FC-961B-8967B15B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A20691-8028-447A-8E71-30A39291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78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46FC9-334E-44AD-849C-999B4A19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D56A6-2295-413F-8B87-5CE5A085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552D9F-4FA5-4D1F-AF08-C1F68A59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3FB6B-1261-4883-BD5A-3E85670C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0B9-7BF7-441E-B89E-090800E1ED9C}" type="datetime1">
              <a:rPr lang="ru-RU" smtClean="0"/>
              <a:t>18.02.2021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868C1C-4A57-4EA4-B1C4-026EDC98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0B2C6-1EF8-4FC8-9B48-BA82F976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1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0C5E1-5DF8-486A-B1A8-42970FC3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4BE051-C7D1-42AE-94FE-A66594DE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EF7EE-D3F0-4811-A2C4-6A0A5892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8E566B-0C5A-4720-B410-CC666C36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76D9-7037-43F8-9CE8-E7EBB9FD9001}" type="datetime1">
              <a:rPr lang="ru-RU" smtClean="0"/>
              <a:t>18.02.2021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F3DC3E-83BB-44AC-B66D-8FBF0E35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5A194-B3AA-47C5-A35B-63C53491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69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95123-28FA-4115-A853-A7B497B0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ADE11E-CF3C-463D-B991-1F7BC8F7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1333E-9A77-48B6-8A58-203BFA798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B441-8A8C-4B12-88B0-6DA51F7814BA}" type="datetime1">
              <a:rPr lang="ru-RU" smtClean="0"/>
              <a:t>18.02.2021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6F688-1367-40B2-BB2B-552F754E2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6C94B-49A9-4C0F-B14C-DE9E90AFF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10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tmlbook.ru/" TargetMode="External"/><Relationship Id="rId2" Type="http://schemas.openxmlformats.org/officeDocument/2006/relationships/hyperlink" Target="https://html5book.r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rofessorweb.r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7FE01-E3DC-4880-AAF5-099C55686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TT Supermolot Neue Exp" panose="02000503020000020004" pitchFamily="2" charset="-52"/>
              </a:rPr>
              <a:t>Основы </a:t>
            </a:r>
            <a:r>
              <a:rPr lang="en-US" dirty="0">
                <a:solidFill>
                  <a:schemeClr val="accent2"/>
                </a:solidFill>
                <a:latin typeface="TT Supermolot Neue Exp" panose="02000503020000020004" pitchFamily="2" charset="-52"/>
              </a:rPr>
              <a:t>HTML</a:t>
            </a:r>
            <a:r>
              <a:rPr lang="en-US" sz="2000" dirty="0">
                <a:solidFill>
                  <a:schemeClr val="accent2"/>
                </a:solidFill>
                <a:latin typeface="TT Supermolot Neue Exp" panose="02000503020000020004" pitchFamily="2" charset="-52"/>
              </a:rPr>
              <a:t>5</a:t>
            </a:r>
            <a:endParaRPr lang="ru-RU" dirty="0">
              <a:solidFill>
                <a:schemeClr val="accent2"/>
              </a:solidFill>
              <a:latin typeface="TT Supermolot Neue Exp" panose="02000503020000020004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5C6F52-8732-4859-B82C-084FFB7B8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2</a:t>
            </a:r>
          </a:p>
        </p:txBody>
      </p:sp>
    </p:spTree>
    <p:extLst>
      <p:ext uri="{BB962C8B-B14F-4D97-AF65-F5344CB8AC3E}">
        <p14:creationId xmlns:p14="http://schemas.microsoft.com/office/powerpoint/2010/main" val="164728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98705-717B-41D0-BD63-FDA0889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элементы </a:t>
            </a:r>
            <a:r>
              <a:rPr lang="en-US" dirty="0"/>
              <a:t>/ </a:t>
            </a:r>
            <a:r>
              <a:rPr lang="ru-RU" dirty="0"/>
              <a:t>Семантика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55A72-82AA-4831-8E15-357560F6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3200" dirty="0"/>
              <a:t>&lt;article&gt;</a:t>
            </a:r>
            <a:endParaRPr lang="ru-RU" sz="3200" dirty="0"/>
          </a:p>
          <a:p>
            <a:r>
              <a:rPr lang="en-US" sz="3200" dirty="0"/>
              <a:t>&lt;aside&gt;</a:t>
            </a:r>
            <a:endParaRPr lang="ru-RU" sz="3200" dirty="0"/>
          </a:p>
          <a:p>
            <a:r>
              <a:rPr lang="en-US" sz="3200" dirty="0"/>
              <a:t>&lt;</a:t>
            </a:r>
            <a:r>
              <a:rPr lang="en-US" sz="3200" dirty="0" err="1"/>
              <a:t>figcaption</a:t>
            </a:r>
            <a:r>
              <a:rPr lang="en-US" sz="3200" dirty="0"/>
              <a:t>&gt;</a:t>
            </a:r>
            <a:endParaRPr lang="ru-RU" sz="3200" dirty="0"/>
          </a:p>
          <a:p>
            <a:r>
              <a:rPr lang="en-US" sz="3200" dirty="0"/>
              <a:t>&lt;figure&gt;</a:t>
            </a:r>
            <a:endParaRPr lang="ru-RU" sz="3200" dirty="0"/>
          </a:p>
          <a:p>
            <a:r>
              <a:rPr lang="en-US" sz="3200" dirty="0"/>
              <a:t>&lt;footer&gt;</a:t>
            </a:r>
            <a:endParaRPr lang="ru-RU" sz="3200" dirty="0"/>
          </a:p>
          <a:p>
            <a:r>
              <a:rPr lang="en-US" sz="3200" dirty="0"/>
              <a:t>&lt;header&gt;</a:t>
            </a:r>
            <a:endParaRPr lang="ru-RU" sz="3200" dirty="0"/>
          </a:p>
          <a:p>
            <a:endParaRPr lang="ru-RU" sz="3200" dirty="0"/>
          </a:p>
          <a:p>
            <a:r>
              <a:rPr lang="en-US" sz="3200" dirty="0"/>
              <a:t>&lt;</a:t>
            </a:r>
            <a:r>
              <a:rPr lang="en-US" sz="3200" dirty="0" err="1"/>
              <a:t>hgroup</a:t>
            </a:r>
            <a:r>
              <a:rPr lang="en-US" sz="3200" dirty="0"/>
              <a:t>&gt;</a:t>
            </a:r>
            <a:endParaRPr lang="ru-RU" sz="3200" dirty="0"/>
          </a:p>
          <a:p>
            <a:r>
              <a:rPr lang="en-US" sz="3200" dirty="0"/>
              <a:t>&lt;nav&gt;</a:t>
            </a:r>
            <a:endParaRPr lang="ru-RU" sz="3200" dirty="0"/>
          </a:p>
          <a:p>
            <a:r>
              <a:rPr lang="en-US" sz="3200" dirty="0"/>
              <a:t>&lt;section&gt;</a:t>
            </a:r>
            <a:endParaRPr lang="ru-RU" sz="3200" dirty="0"/>
          </a:p>
          <a:p>
            <a:r>
              <a:rPr lang="en-US" sz="3200" dirty="0"/>
              <a:t>&lt;details&gt;</a:t>
            </a:r>
            <a:endParaRPr lang="ru-RU" sz="3200" dirty="0"/>
          </a:p>
          <a:p>
            <a:r>
              <a:rPr lang="en-US" sz="3200" dirty="0"/>
              <a:t>&lt;summary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51BB0A-4A0C-4BDE-9D19-86FB59CB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45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98705-717B-41D0-BD63-FDA0889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элементы </a:t>
            </a:r>
            <a:r>
              <a:rPr lang="en-US" dirty="0"/>
              <a:t>/ </a:t>
            </a:r>
            <a:r>
              <a:rPr lang="ru-RU" dirty="0"/>
              <a:t>Текст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55A72-82AA-4831-8E15-357560F6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95913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chemeClr val="accent2"/>
                </a:solidFill>
              </a:rPr>
              <a:t>mark</a:t>
            </a:r>
            <a:r>
              <a:rPr lang="en-US" dirty="0"/>
              <a:t>&gt; - </a:t>
            </a:r>
            <a:r>
              <a:rPr lang="ru-RU" dirty="0"/>
              <a:t>помечает</a:t>
            </a:r>
            <a:r>
              <a:rPr lang="en-US" dirty="0"/>
              <a:t> </a:t>
            </a:r>
            <a:r>
              <a:rPr lang="ru-RU" dirty="0"/>
              <a:t>текст как</a:t>
            </a:r>
            <a:r>
              <a:rPr lang="en-US" dirty="0"/>
              <a:t> </a:t>
            </a:r>
            <a:r>
              <a:rPr lang="ru-RU" dirty="0"/>
              <a:t>выделенный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>
                <a:solidFill>
                  <a:schemeClr val="accent2"/>
                </a:solidFill>
              </a:rPr>
              <a:t>time</a:t>
            </a:r>
            <a:r>
              <a:rPr lang="en-US" dirty="0"/>
              <a:t>&gt; - </a:t>
            </a:r>
            <a:r>
              <a:rPr lang="ru-RU" dirty="0"/>
              <a:t>помечает текст внутри тега как дата, время или оба значения</a:t>
            </a:r>
          </a:p>
          <a:p>
            <a:r>
              <a:rPr lang="en-US" dirty="0"/>
              <a:t>&lt;</a:t>
            </a:r>
            <a:r>
              <a:rPr lang="en-US" dirty="0" err="1">
                <a:solidFill>
                  <a:schemeClr val="accent2"/>
                </a:solidFill>
              </a:rPr>
              <a:t>wbr</a:t>
            </a:r>
            <a:r>
              <a:rPr lang="en-US" dirty="0"/>
              <a:t>&gt; - </a:t>
            </a:r>
            <a:r>
              <a:rPr lang="ru-RU" dirty="0"/>
              <a:t>указывает браузеру место, где допускается делать перенос строки в тексте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51BB0A-4A0C-4BDE-9D19-86FB59CB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137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98705-717B-41D0-BD63-FDA0889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элементы </a:t>
            </a:r>
            <a:r>
              <a:rPr lang="en-US" dirty="0"/>
              <a:t>/ </a:t>
            </a:r>
            <a:r>
              <a:rPr lang="ru-RU" dirty="0"/>
              <a:t>Веб 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55A72-82AA-4831-8E15-357560F6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95913" cy="4351338"/>
          </a:xfrm>
        </p:spPr>
        <p:txBody>
          <a:bodyPr numCol="1">
            <a:normAutofit lnSpcReduction="10000"/>
          </a:bodyPr>
          <a:lstStyle/>
          <a:p>
            <a:r>
              <a:rPr lang="en-US" dirty="0"/>
              <a:t>&lt;input&gt; (</a:t>
            </a:r>
            <a:r>
              <a:rPr lang="ru-RU" dirty="0"/>
              <a:t>старый элемент, но со многими новыми подтипами)</a:t>
            </a:r>
          </a:p>
          <a:p>
            <a:r>
              <a:rPr lang="ru-RU" dirty="0"/>
              <a:t>&lt;</a:t>
            </a:r>
            <a:r>
              <a:rPr lang="en-US" dirty="0" err="1"/>
              <a:t>datalist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&lt;keygen&gt; </a:t>
            </a:r>
            <a:r>
              <a:rPr lang="ru-RU" dirty="0"/>
              <a:t>(</a:t>
            </a:r>
            <a:r>
              <a:rPr lang="ru-RU" dirty="0">
                <a:solidFill>
                  <a:srgbClr val="FF0000"/>
                </a:solidFill>
              </a:rPr>
              <a:t>удален из стандарта</a:t>
            </a:r>
            <a:r>
              <a:rPr lang="ru-RU" dirty="0"/>
              <a:t>)</a:t>
            </a:r>
          </a:p>
          <a:p>
            <a:r>
              <a:rPr lang="en-US" dirty="0"/>
              <a:t>&lt;meter&gt;</a:t>
            </a:r>
            <a:endParaRPr lang="ru-RU" dirty="0"/>
          </a:p>
          <a:p>
            <a:r>
              <a:rPr lang="en-US" dirty="0"/>
              <a:t>&lt;progress&gt;</a:t>
            </a:r>
            <a:endParaRPr lang="ru-RU" dirty="0"/>
          </a:p>
          <a:p>
            <a:r>
              <a:rPr lang="en-US" dirty="0"/>
              <a:t>&lt;command&gt; </a:t>
            </a:r>
            <a:r>
              <a:rPr lang="ru-RU" dirty="0"/>
              <a:t>(</a:t>
            </a:r>
            <a:r>
              <a:rPr lang="ru-RU" dirty="0">
                <a:solidFill>
                  <a:srgbClr val="FF0000"/>
                </a:solidFill>
              </a:rPr>
              <a:t>удален из стандарта</a:t>
            </a:r>
            <a:r>
              <a:rPr lang="ru-RU" dirty="0"/>
              <a:t>)</a:t>
            </a:r>
          </a:p>
          <a:p>
            <a:r>
              <a:rPr lang="en-US" dirty="0"/>
              <a:t>&lt;menu&gt;</a:t>
            </a:r>
            <a:endParaRPr lang="ru-RU" dirty="0"/>
          </a:p>
          <a:p>
            <a:r>
              <a:rPr lang="en-US" dirty="0"/>
              <a:t>&lt;output&gt;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51BB0A-4A0C-4BDE-9D19-86FB59CB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18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98705-717B-41D0-BD63-FDA0889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элементы </a:t>
            </a:r>
            <a:r>
              <a:rPr lang="en-US" dirty="0"/>
              <a:t>/ </a:t>
            </a:r>
            <a:r>
              <a:rPr lang="ru-RU" dirty="0"/>
              <a:t>Медиа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55A72-82AA-4831-8E15-357560F6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95913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&lt;audio&gt;</a:t>
            </a:r>
            <a:endParaRPr lang="ru-RU" dirty="0"/>
          </a:p>
          <a:p>
            <a:r>
              <a:rPr lang="en-US" dirty="0"/>
              <a:t>&lt;video&gt;</a:t>
            </a:r>
            <a:endParaRPr lang="ru-RU" dirty="0"/>
          </a:p>
          <a:p>
            <a:r>
              <a:rPr lang="en-US" dirty="0"/>
              <a:t>&lt;source&gt;</a:t>
            </a:r>
            <a:endParaRPr lang="ru-RU" dirty="0"/>
          </a:p>
          <a:p>
            <a:r>
              <a:rPr lang="en-US" dirty="0"/>
              <a:t>&lt;embed&gt;</a:t>
            </a:r>
            <a:endParaRPr lang="ru-RU" dirty="0"/>
          </a:p>
          <a:p>
            <a:r>
              <a:rPr lang="en-US" dirty="0"/>
              <a:t>&lt;canvas&gt;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51BB0A-4A0C-4BDE-9D19-86FB59CB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86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98705-717B-41D0-BD63-FDA0889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элементы </a:t>
            </a:r>
            <a:r>
              <a:rPr lang="en-US" dirty="0"/>
              <a:t>/ </a:t>
            </a:r>
            <a:r>
              <a:rPr lang="ru-RU" dirty="0"/>
              <a:t>Языки???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55A72-82AA-4831-8E15-357560F6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95913" cy="4351338"/>
          </a:xfrm>
        </p:spPr>
        <p:txBody>
          <a:bodyPr numCol="1"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</a:t>
            </a:r>
            <a:r>
              <a:rPr lang="en-US" dirty="0" err="1"/>
              <a:t>rp</a:t>
            </a:r>
            <a:r>
              <a:rPr lang="en-US" dirty="0"/>
              <a:t>&gt;</a:t>
            </a:r>
            <a:endParaRPr lang="ru-RU" dirty="0"/>
          </a:p>
          <a:p>
            <a:r>
              <a:rPr lang="en-US" dirty="0"/>
              <a:t>&lt;rt&gt;</a:t>
            </a:r>
            <a:endParaRPr lang="ru-RU" dirty="0"/>
          </a:p>
          <a:p>
            <a:r>
              <a:rPr lang="en-US" dirty="0"/>
              <a:t>&lt;ruby&gt;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51BB0A-4A0C-4BDE-9D19-86FB59CB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46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98705-717B-41D0-BD63-FDA0889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Исключенные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55A72-82AA-4831-8E15-357560F6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95913" cy="4351338"/>
          </a:xfrm>
        </p:spPr>
        <p:txBody>
          <a:bodyPr numCol="2">
            <a:normAutofit/>
          </a:bodyPr>
          <a:lstStyle/>
          <a:p>
            <a:r>
              <a:rPr lang="en-US" b="1" dirty="0"/>
              <a:t>&lt;acronym&gt;</a:t>
            </a:r>
          </a:p>
          <a:p>
            <a:r>
              <a:rPr lang="en-US" b="1" dirty="0"/>
              <a:t>&lt;applet&gt;</a:t>
            </a:r>
          </a:p>
          <a:p>
            <a:r>
              <a:rPr lang="en-US" b="1" dirty="0"/>
              <a:t>&lt;</a:t>
            </a:r>
            <a:r>
              <a:rPr lang="en-US" b="1" dirty="0" err="1"/>
              <a:t>basefont</a:t>
            </a:r>
            <a:r>
              <a:rPr lang="en-US" b="1" dirty="0"/>
              <a:t>&gt;</a:t>
            </a:r>
          </a:p>
          <a:p>
            <a:r>
              <a:rPr lang="en-US" b="1" dirty="0"/>
              <a:t>&lt;big&gt;</a:t>
            </a:r>
          </a:p>
          <a:p>
            <a:r>
              <a:rPr lang="en-US" b="1" dirty="0"/>
              <a:t>&lt;center&gt;</a:t>
            </a:r>
          </a:p>
          <a:p>
            <a:r>
              <a:rPr lang="en-US" b="1" dirty="0"/>
              <a:t>&lt;</a:t>
            </a:r>
            <a:r>
              <a:rPr lang="en-US" b="1" dirty="0" err="1"/>
              <a:t>dir</a:t>
            </a:r>
            <a:r>
              <a:rPr lang="en-US" b="1" dirty="0"/>
              <a:t>&gt;</a:t>
            </a:r>
          </a:p>
          <a:p>
            <a:r>
              <a:rPr lang="en-US" b="1" dirty="0"/>
              <a:t>&lt;font&gt;</a:t>
            </a:r>
          </a:p>
          <a:p>
            <a:r>
              <a:rPr lang="en-US" b="1" dirty="0"/>
              <a:t>&lt;frame&gt;</a:t>
            </a:r>
          </a:p>
          <a:p>
            <a:r>
              <a:rPr lang="en-US" b="1" dirty="0"/>
              <a:t>&lt;frameset&gt;</a:t>
            </a:r>
          </a:p>
          <a:p>
            <a:r>
              <a:rPr lang="en-US" b="1" dirty="0"/>
              <a:t>&lt;</a:t>
            </a:r>
            <a:r>
              <a:rPr lang="en-US" b="1" dirty="0" err="1"/>
              <a:t>isindex</a:t>
            </a:r>
            <a:r>
              <a:rPr lang="en-US" b="1" dirty="0"/>
              <a:t>&gt;</a:t>
            </a:r>
          </a:p>
          <a:p>
            <a:r>
              <a:rPr lang="en-US" b="1" dirty="0"/>
              <a:t>&lt;</a:t>
            </a:r>
            <a:r>
              <a:rPr lang="en-US" b="1" dirty="0" err="1"/>
              <a:t>noframes</a:t>
            </a:r>
            <a:r>
              <a:rPr lang="en-US" b="1" dirty="0"/>
              <a:t>&gt;</a:t>
            </a:r>
          </a:p>
          <a:p>
            <a:r>
              <a:rPr lang="en-US" b="1" dirty="0"/>
              <a:t>&lt;s&gt;</a:t>
            </a:r>
          </a:p>
          <a:p>
            <a:r>
              <a:rPr lang="en-US" b="1" dirty="0"/>
              <a:t>&lt;strike&gt;</a:t>
            </a:r>
          </a:p>
          <a:p>
            <a:r>
              <a:rPr lang="en-US" b="1" dirty="0"/>
              <a:t>&lt;</a:t>
            </a:r>
            <a:r>
              <a:rPr lang="en-US" b="1" dirty="0" err="1"/>
              <a:t>tt</a:t>
            </a:r>
            <a:r>
              <a:rPr lang="en-US" b="1" dirty="0"/>
              <a:t>&gt;</a:t>
            </a:r>
          </a:p>
          <a:p>
            <a:r>
              <a:rPr lang="en-US" b="1" dirty="0"/>
              <a:t>&lt;u&gt;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51BB0A-4A0C-4BDE-9D19-86FB59CB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130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9DED1-7A19-47E8-8B00-8DB780A1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25" y="2428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А как же </a:t>
            </a:r>
            <a:r>
              <a:rPr lang="en-US" sz="6000" b="1" dirty="0"/>
              <a:t>small???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C630D3-E3B2-4F55-A401-5DDD52DF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4930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269F7-131E-4E67-B8CD-868ED194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Браузерная совместимость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8DB1D-27F2-43D1-9031-56CA7C1C8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Возможности, которые уже работают</a:t>
            </a:r>
          </a:p>
          <a:p>
            <a:r>
              <a:rPr lang="ru-RU" dirty="0"/>
              <a:t>Возможности с поэтапной деградацией</a:t>
            </a:r>
          </a:p>
          <a:p>
            <a:r>
              <a:rPr lang="ru-RU" dirty="0"/>
              <a:t>Возможности, требующие обходных решений </a:t>
            </a:r>
            <a:r>
              <a:rPr lang="ru-RU" dirty="0" err="1"/>
              <a:t>JavaScrip</a:t>
            </a:r>
            <a:r>
              <a:rPr lang="en-US" dirty="0"/>
              <a:t>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D901872-1880-45C9-8446-5C53B7A6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79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98705-717B-41D0-BD63-FDA0889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55A72-82AA-4831-8E15-357560F6F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95913" cy="4351338"/>
          </a:xfrm>
        </p:spPr>
        <p:txBody>
          <a:bodyPr numCol="1">
            <a:normAutofit/>
          </a:bodyPr>
          <a:lstStyle/>
          <a:p>
            <a:r>
              <a:rPr lang="ru-RU" dirty="0"/>
              <a:t>Более удобное редактирование и сопровождение</a:t>
            </a:r>
          </a:p>
          <a:p>
            <a:r>
              <a:rPr lang="ru-RU" dirty="0"/>
              <a:t>Доступность</a:t>
            </a:r>
          </a:p>
          <a:p>
            <a:r>
              <a:rPr lang="ru-RU" dirty="0"/>
              <a:t>Оптимизация поисковых движков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51BB0A-4A0C-4BDE-9D19-86FB59CB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18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4665A2-56F5-4389-BE4A-A3C4505F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49" y="4080593"/>
            <a:ext cx="7087589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3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04296-B831-433C-BA0C-3109B149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8B60F-90DD-4D45-9805-D025412E5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https://html5book.ru/</a:t>
            </a:r>
            <a:endParaRPr lang="ru-RU" dirty="0"/>
          </a:p>
          <a:p>
            <a:r>
              <a:rPr lang="en-US" dirty="0">
                <a:hlinkClick r:id="rId3"/>
              </a:rPr>
              <a:t>http://htmlbook.ru/</a:t>
            </a:r>
            <a:endParaRPr lang="en-US" dirty="0"/>
          </a:p>
          <a:p>
            <a:r>
              <a:rPr lang="en-US" dirty="0">
                <a:hlinkClick r:id="rId4"/>
              </a:rPr>
              <a:t>http://professorweb.ru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44FB60-9B47-45BE-BC44-240CB704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32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8D96D-33FF-4941-A8B1-0784DE7C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немного истории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7D3C28-61C0-43AF-82CE-2A51D5C0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47843" cy="435133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HTML 2.0</a:t>
            </a:r>
            <a:r>
              <a:rPr lang="ru-RU" dirty="0"/>
              <a:t>, одобренный как стандарт22 сентября1995 года;</a:t>
            </a:r>
          </a:p>
          <a:p>
            <a:r>
              <a:rPr lang="ru-RU" b="1" dirty="0"/>
              <a:t>HTML 3.2</a:t>
            </a:r>
            <a:r>
              <a:rPr lang="ru-RU" dirty="0"/>
              <a:t> — 14 января1997 года;</a:t>
            </a:r>
          </a:p>
          <a:p>
            <a:r>
              <a:rPr lang="ru-RU" b="1" dirty="0"/>
              <a:t>HTML 4.0</a:t>
            </a:r>
            <a:r>
              <a:rPr lang="ru-RU" dirty="0"/>
              <a:t> — 18 декабря1997 года;</a:t>
            </a:r>
          </a:p>
          <a:p>
            <a:r>
              <a:rPr lang="ru-RU" b="1" dirty="0"/>
              <a:t>HTML 4.01</a:t>
            </a:r>
            <a:r>
              <a:rPr lang="ru-RU" dirty="0"/>
              <a:t> (изменения, причём более значительные, чем кажется на первый взгляд) — 24 декабря1999 года;</a:t>
            </a:r>
          </a:p>
          <a:p>
            <a:r>
              <a:rPr lang="ru-RU" b="1" dirty="0"/>
              <a:t>ISO/IEC 15445:2000</a:t>
            </a:r>
            <a:r>
              <a:rPr lang="ru-RU" dirty="0"/>
              <a:t> (так называемый ISO HTML, основан на HTML 4.01 </a:t>
            </a:r>
            <a:r>
              <a:rPr lang="ru-RU" dirty="0" err="1"/>
              <a:t>Strict</a:t>
            </a:r>
            <a:r>
              <a:rPr lang="ru-RU" dirty="0"/>
              <a:t>) — 15 мая2000 года.</a:t>
            </a:r>
          </a:p>
          <a:p>
            <a:r>
              <a:rPr lang="ru-RU" b="1" dirty="0"/>
              <a:t>HTML 5</a:t>
            </a:r>
            <a:r>
              <a:rPr lang="ru-RU" dirty="0"/>
              <a:t>— в разработке. Конец разработки запланирован на 2014 год.</a:t>
            </a:r>
          </a:p>
          <a:p>
            <a:r>
              <a:rPr lang="ru-RU" b="1" dirty="0"/>
              <a:t>HTML 5.1 </a:t>
            </a:r>
            <a:r>
              <a:rPr lang="ru-RU" dirty="0"/>
              <a:t>начал разрабатываться примерно 19 декабря 2012 года.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C64BAD-B375-4817-872B-86D7B388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20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5F41C-349E-4AB9-B851-4EC755EF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Объектная модель документа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67F323-60E3-4E93-8741-C525B7F6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32EB05-2F51-498D-BA0C-C1831F6DB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83" y="1690688"/>
            <a:ext cx="8354436" cy="443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2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C991C-A6AF-41C6-B9E1-47706054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Семантические категории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D6B39-5AD2-4A4E-9809-1D3185942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Метаданные</a:t>
            </a:r>
          </a:p>
          <a:p>
            <a:r>
              <a:rPr lang="ru-RU" dirty="0"/>
              <a:t>Потоковое содержимое</a:t>
            </a:r>
          </a:p>
          <a:p>
            <a:r>
              <a:rPr lang="ru-RU" dirty="0"/>
              <a:t>Секционное содержимое</a:t>
            </a:r>
          </a:p>
          <a:p>
            <a:r>
              <a:rPr lang="ru-RU" dirty="0"/>
              <a:t>Заголовочное содержимое</a:t>
            </a:r>
          </a:p>
          <a:p>
            <a:r>
              <a:rPr lang="ru-RU" dirty="0"/>
              <a:t>Текстовое содержимое</a:t>
            </a:r>
          </a:p>
          <a:p>
            <a:r>
              <a:rPr lang="ru-RU" dirty="0"/>
              <a:t>Встроенное содержимое</a:t>
            </a:r>
          </a:p>
          <a:p>
            <a:r>
              <a:rPr lang="ru-RU" dirty="0"/>
              <a:t>Интерактивное содержимое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82F3CF-B65B-43A9-BB81-DABCB171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59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A3972-BC24-4FA8-B2D8-0149F3A5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</a:t>
            </a:r>
            <a:r>
              <a:rPr lang="ru-RU" dirty="0"/>
              <a:t>теги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BC90E8-56A3-468C-B74A-0ABC889E4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3661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&lt;meta name="</a:t>
            </a:r>
            <a:r>
              <a:rPr lang="en-US" b="1" dirty="0"/>
              <a:t>author</a:t>
            </a:r>
            <a:r>
              <a:rPr lang="en-US" dirty="0"/>
              <a:t>" content="</a:t>
            </a:r>
            <a:r>
              <a:rPr lang="ru-RU" dirty="0"/>
              <a:t>строка"&gt; — автор веб-документа</a:t>
            </a:r>
          </a:p>
          <a:p>
            <a:r>
              <a:rPr lang="ru-RU" dirty="0"/>
              <a:t>&lt;</a:t>
            </a:r>
            <a:r>
              <a:rPr lang="en-US" dirty="0"/>
              <a:t>meta name="</a:t>
            </a:r>
            <a:r>
              <a:rPr lang="en-US" b="1" dirty="0"/>
              <a:t>date</a:t>
            </a:r>
            <a:r>
              <a:rPr lang="en-US" dirty="0"/>
              <a:t>" content="</a:t>
            </a:r>
            <a:r>
              <a:rPr lang="ru-RU" dirty="0"/>
              <a:t>дата"&gt; — дата последнего изменения веб-страницы</a:t>
            </a:r>
          </a:p>
          <a:p>
            <a:r>
              <a:rPr lang="ru-RU" dirty="0"/>
              <a:t>&lt;</a:t>
            </a:r>
            <a:r>
              <a:rPr lang="en-US" dirty="0"/>
              <a:t>meta name="</a:t>
            </a:r>
            <a:r>
              <a:rPr lang="en-US" b="1" dirty="0"/>
              <a:t>copyright</a:t>
            </a:r>
            <a:r>
              <a:rPr lang="en-US" dirty="0"/>
              <a:t>" content="</a:t>
            </a:r>
            <a:r>
              <a:rPr lang="ru-RU" dirty="0"/>
              <a:t>строка"&gt; — авторские права</a:t>
            </a:r>
          </a:p>
          <a:p>
            <a:r>
              <a:rPr lang="ru-RU" dirty="0"/>
              <a:t>&lt;</a:t>
            </a:r>
            <a:r>
              <a:rPr lang="en-US" dirty="0"/>
              <a:t>meta name="</a:t>
            </a:r>
            <a:r>
              <a:rPr lang="en-US" b="1" dirty="0"/>
              <a:t>keywords</a:t>
            </a:r>
            <a:r>
              <a:rPr lang="en-US" dirty="0"/>
              <a:t>" content="</a:t>
            </a:r>
            <a:r>
              <a:rPr lang="ru-RU" dirty="0"/>
              <a:t>строка"&gt; — список ключевых слов</a:t>
            </a:r>
          </a:p>
          <a:p>
            <a:r>
              <a:rPr lang="ru-RU" dirty="0"/>
              <a:t>&lt;</a:t>
            </a:r>
            <a:r>
              <a:rPr lang="en-US" dirty="0"/>
              <a:t>meta name="</a:t>
            </a:r>
            <a:r>
              <a:rPr lang="en-US" b="1" dirty="0"/>
              <a:t>description</a:t>
            </a:r>
            <a:r>
              <a:rPr lang="en-US" dirty="0"/>
              <a:t>" content="</a:t>
            </a:r>
            <a:r>
              <a:rPr lang="ru-RU" dirty="0"/>
              <a:t>строка"&gt; — краткое описание (реферат)</a:t>
            </a:r>
          </a:p>
          <a:p>
            <a:r>
              <a:rPr lang="ru-RU" dirty="0"/>
              <a:t>&lt;</a:t>
            </a:r>
            <a:r>
              <a:rPr lang="en-US" dirty="0"/>
              <a:t>meta name=“</a:t>
            </a:r>
            <a:r>
              <a:rPr lang="en-US" b="1" dirty="0"/>
              <a:t>robots</a:t>
            </a:r>
            <a:r>
              <a:rPr lang="en-US" dirty="0"/>
              <a:t>" content="NOINDEX, NOFOLLOW"&gt; — </a:t>
            </a:r>
            <a:r>
              <a:rPr lang="ru-RU" dirty="0"/>
              <a:t>запрет на индексирование</a:t>
            </a:r>
          </a:p>
          <a:p>
            <a:r>
              <a:rPr lang="ru-RU" dirty="0"/>
              <a:t>&lt;</a:t>
            </a:r>
            <a:r>
              <a:rPr lang="en-US" dirty="0"/>
              <a:t>meta http-</a:t>
            </a:r>
            <a:r>
              <a:rPr lang="en-US" dirty="0" err="1"/>
              <a:t>equiv</a:t>
            </a:r>
            <a:r>
              <a:rPr lang="en-US" dirty="0"/>
              <a:t>="</a:t>
            </a:r>
            <a:r>
              <a:rPr lang="en-US" b="1" dirty="0"/>
              <a:t>content-type</a:t>
            </a:r>
            <a:r>
              <a:rPr lang="en-US" dirty="0"/>
              <a:t>" content="text/html; charset=UTF-8"&gt; — </a:t>
            </a:r>
            <a:r>
              <a:rPr lang="ru-RU" dirty="0"/>
              <a:t>тип и кодировка</a:t>
            </a:r>
          </a:p>
          <a:p>
            <a:r>
              <a:rPr lang="ru-RU" dirty="0"/>
              <a:t>&lt;</a:t>
            </a:r>
            <a:r>
              <a:rPr lang="en-US" dirty="0"/>
              <a:t>meta http-</a:t>
            </a:r>
            <a:r>
              <a:rPr lang="en-US" dirty="0" err="1"/>
              <a:t>equiv</a:t>
            </a:r>
            <a:r>
              <a:rPr lang="en-US" dirty="0"/>
              <a:t>="</a:t>
            </a:r>
            <a:r>
              <a:rPr lang="en-US" b="1" dirty="0"/>
              <a:t>expires</a:t>
            </a:r>
            <a:r>
              <a:rPr lang="en-US" dirty="0"/>
              <a:t>" content="</a:t>
            </a:r>
            <a:r>
              <a:rPr lang="ru-RU" dirty="0"/>
              <a:t>число"&gt; — управление кэшированием</a:t>
            </a:r>
          </a:p>
          <a:p>
            <a:r>
              <a:rPr lang="ru-RU" dirty="0"/>
              <a:t>&lt;</a:t>
            </a:r>
            <a:r>
              <a:rPr lang="en-US" dirty="0"/>
              <a:t>meta http-</a:t>
            </a:r>
            <a:r>
              <a:rPr lang="en-US" dirty="0" err="1"/>
              <a:t>equiv</a:t>
            </a:r>
            <a:r>
              <a:rPr lang="en-US" dirty="0"/>
              <a:t>="</a:t>
            </a:r>
            <a:r>
              <a:rPr lang="en-US" b="1" dirty="0"/>
              <a:t>refresh</a:t>
            </a:r>
            <a:r>
              <a:rPr lang="en-US" dirty="0"/>
              <a:t>" content="</a:t>
            </a:r>
            <a:r>
              <a:rPr lang="ru-RU" dirty="0"/>
              <a:t>число; </a:t>
            </a:r>
            <a:r>
              <a:rPr lang="en-US" dirty="0"/>
              <a:t>URL=</a:t>
            </a:r>
            <a:r>
              <a:rPr lang="ru-RU" dirty="0"/>
              <a:t>адрес"&gt; — перенаправление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32993B-C0E5-4E1C-A845-6C34A3EE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84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46504-DF74-45E7-9A2B-97F78B7D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Хороший тон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7E041-B32F-4A18-A666-8CD205AE4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Кодировка</a:t>
            </a:r>
          </a:p>
          <a:p>
            <a:r>
              <a:rPr lang="en-US" dirty="0"/>
              <a:t>Meta </a:t>
            </a:r>
            <a:r>
              <a:rPr lang="ru-RU" dirty="0"/>
              <a:t>теги</a:t>
            </a:r>
          </a:p>
          <a:p>
            <a:r>
              <a:rPr lang="ru-RU" dirty="0"/>
              <a:t>Язык</a:t>
            </a:r>
          </a:p>
          <a:p>
            <a:r>
              <a:rPr lang="ru-RU" dirty="0"/>
              <a:t>Использование элементов &lt;</a:t>
            </a:r>
            <a:r>
              <a:rPr lang="ru-RU" dirty="0" err="1"/>
              <a:t>html</a:t>
            </a:r>
            <a:r>
              <a:rPr lang="ru-RU" dirty="0"/>
              <a:t>&gt;, &lt;</a:t>
            </a:r>
            <a:r>
              <a:rPr lang="ru-RU" dirty="0" err="1"/>
              <a:t>body</a:t>
            </a:r>
            <a:r>
              <a:rPr lang="ru-RU" dirty="0"/>
              <a:t>&gt; и &lt;</a:t>
            </a:r>
            <a:r>
              <a:rPr lang="ru-RU" dirty="0" err="1"/>
              <a:t>head</a:t>
            </a:r>
            <a:r>
              <a:rPr lang="ru-RU" dirty="0"/>
              <a:t>&gt;</a:t>
            </a:r>
          </a:p>
          <a:p>
            <a:r>
              <a:rPr lang="ru-RU" dirty="0"/>
              <a:t>Строчные буквы в тегах</a:t>
            </a:r>
          </a:p>
          <a:p>
            <a:r>
              <a:rPr lang="ru-RU" dirty="0"/>
              <a:t>Взятие в кавычки значений атрибутов</a:t>
            </a:r>
          </a:p>
          <a:p>
            <a:endParaRPr lang="ru-RU" u="sng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553B7D-E082-41D6-8288-32947FD1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1B611D-EA1E-4A89-BC4B-3015208F0B24}"/>
              </a:ext>
            </a:extLst>
          </p:cNvPr>
          <p:cNvSpPr/>
          <p:nvPr/>
        </p:nvSpPr>
        <p:spPr>
          <a:xfrm>
            <a:off x="2850754" y="5366096"/>
            <a:ext cx="51410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http://validator.w3.org/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64544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9DED1-7A19-47E8-8B00-8DB780A1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25" y="2428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А в чем разница?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C630D3-E3B2-4F55-A401-5DDD52DF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67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98705-717B-41D0-BD63-FDA0889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55A72-82AA-4831-8E15-357560F6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400" dirty="0"/>
              <a:t>&lt;!DOCTYPE HTML&gt;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/>
              <a:t>&lt;!DOCTYPE html PUBLIC "-//W3C//DTD XHTML 1.0 </a:t>
            </a:r>
          </a:p>
          <a:p>
            <a:pPr marL="0" indent="0">
              <a:buNone/>
            </a:pPr>
            <a:r>
              <a:rPr lang="en-US" sz="2400" dirty="0"/>
              <a:t>      Strict//EN" "http://www.w3.org/TR/xhtml1/DTD/xhtml1-strict.dtd"&gt;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51BB0A-4A0C-4BDE-9D19-86FB59CB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1010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4774</TotalTime>
  <Words>512</Words>
  <Application>Microsoft Office PowerPoint</Application>
  <PresentationFormat>Широкоэкранный</PresentationFormat>
  <Paragraphs>126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TT Supermolot Neue Exp</vt:lpstr>
      <vt:lpstr>Wingdings</vt:lpstr>
      <vt:lpstr>Тема Office</vt:lpstr>
      <vt:lpstr>Основы HTML5</vt:lpstr>
      <vt:lpstr>Что почитать?</vt:lpstr>
      <vt:lpstr>Еще немного истории</vt:lpstr>
      <vt:lpstr>Объектная модель документа</vt:lpstr>
      <vt:lpstr>Семантические категории</vt:lpstr>
      <vt:lpstr>Meta-теги</vt:lpstr>
      <vt:lpstr>Хороший тон</vt:lpstr>
      <vt:lpstr>А в чем разница?</vt:lpstr>
      <vt:lpstr>Особенности</vt:lpstr>
      <vt:lpstr>Новые элементы / Семантика</vt:lpstr>
      <vt:lpstr>Новые элементы / Текст</vt:lpstr>
      <vt:lpstr>Новые элементы / Веб формы</vt:lpstr>
      <vt:lpstr>Новые элементы / Медиа</vt:lpstr>
      <vt:lpstr>Новые элементы / Языки???</vt:lpstr>
      <vt:lpstr>Исключенные элементы</vt:lpstr>
      <vt:lpstr>А как же small???</vt:lpstr>
      <vt:lpstr>Браузерная совместимость</vt:lpstr>
      <vt:lpstr>Семантика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JavaScript</dc:title>
  <dc:creator>Александр Погребников</dc:creator>
  <cp:lastModifiedBy>Александр Погребников</cp:lastModifiedBy>
  <cp:revision>93</cp:revision>
  <dcterms:created xsi:type="dcterms:W3CDTF">2020-03-23T12:31:18Z</dcterms:created>
  <dcterms:modified xsi:type="dcterms:W3CDTF">2021-02-19T03:13:25Z</dcterms:modified>
</cp:coreProperties>
</file>