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  <p:sldId id="272" r:id="rId18"/>
    <p:sldId id="273" r:id="rId19"/>
    <p:sldId id="280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Стиль из темы 2 - акцент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21934-F463-45C0-AD5B-9D8AEEA740D1}" type="datetimeFigureOut">
              <a:rPr lang="ru-RU" smtClean="0"/>
              <a:t>22.04.2020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E9CF9-CF24-4676-8FE1-2A9D73A863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61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87889-D6FF-467F-A019-1EE2AF5DF1FD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2A9A-2CC5-4C35-9798-04A306306F7C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BAAA1-7D63-4C38-ACCA-0FE57B2B92BE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1FA-04EB-489A-B82B-70AE1FF69BE6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CAA1-3C7A-4C5E-AA58-5D186127C827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850D3-6111-49D0-8D96-B51FFD052893}" type="datetime1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A7B1C-AD23-495D-8343-1FB75116E055}" type="datetime1">
              <a:rPr lang="ru-RU" smtClean="0"/>
              <a:t>22.04.2020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BEC3-F654-471F-AC91-D4794578C0A9}" type="datetime1">
              <a:rPr lang="ru-RU" smtClean="0"/>
              <a:t>22.04.2020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BEDAA-325F-4E5E-8393-AB0BEFB5F966}" type="datetime1">
              <a:rPr lang="ru-RU" smtClean="0"/>
              <a:t>22.04.2020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794B0-B912-40FC-B753-38ADC97BF17E}" type="datetime1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D0985-7E17-4672-82B1-1BC351448659}" type="datetime1">
              <a:rPr lang="ru-RU" smtClean="0"/>
              <a:t>22.04.2020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9AC71-0844-42BF-8B6D-CEFEB0CCC5D6}" type="datetime1">
              <a:rPr lang="ru-RU" smtClean="0"/>
              <a:t>22.04.2020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ninja-cod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JavaScript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1</a:t>
            </a:r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16A4C-2B69-4B5D-BE65-57E84639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7CF00-0EE3-4EE2-9330-FF8F88092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0057" y="1690688"/>
            <a:ext cx="7017940" cy="4351338"/>
          </a:xfrm>
        </p:spPr>
        <p:txBody>
          <a:bodyPr numCol="2"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Number</a:t>
            </a:r>
            <a:endParaRPr lang="ru-RU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 err="1"/>
              <a:t>BigInt</a:t>
            </a:r>
            <a:endParaRPr lang="en-US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String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Boolean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Null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Undefined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Object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4400" dirty="0"/>
              <a:t> </a:t>
            </a:r>
            <a:r>
              <a:rPr lang="en-US" sz="4400" dirty="0"/>
              <a:t>Symbol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4DB7DB-4310-4283-8333-3455C540D59B}"/>
              </a:ext>
            </a:extLst>
          </p:cNvPr>
          <p:cNvSpPr/>
          <p:nvPr/>
        </p:nvSpPr>
        <p:spPr>
          <a:xfrm>
            <a:off x="3881932" y="5167312"/>
            <a:ext cx="2214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typeof</a:t>
            </a:r>
            <a:endParaRPr lang="ru-RU" sz="48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DA947-DA36-43B2-A927-05D0D0D2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47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71685C-A60B-44D5-A52E-3D94C370EE49}"/>
              </a:ext>
            </a:extLst>
          </p:cNvPr>
          <p:cNvSpPr/>
          <p:nvPr/>
        </p:nvSpPr>
        <p:spPr>
          <a:xfrm>
            <a:off x="696686" y="2902857"/>
            <a:ext cx="10657114" cy="248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3EA81-3E60-42BF-A72C-868AF301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Преобразование типов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654E8-C120-47FD-8916-AFE4F5B9DD4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ru-RU" dirty="0"/>
              <a:t>Строковое преобразование</a:t>
            </a:r>
          </a:p>
          <a:p>
            <a:r>
              <a:rPr lang="ru-RU" dirty="0"/>
              <a:t>Числовое преобразование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Логическое преобразование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DB95F1-2CDC-4BF0-933F-C0C92ACA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812" y="3034716"/>
            <a:ext cx="10047843" cy="218323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CD87-BAFC-4AD5-B220-EC325D8F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8079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0F454-02D8-4199-A079-B863302D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Операторы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9EE580-9A2E-45D5-BDED-045F69AF8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17000" cy="4351338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Операторы сравнения возвращают значения логического типа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Строки сравниваются посимвольно в лексикографическом порядке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Значения разных типов при сравнении приводятся к числу. Исключением является сравнение с помощью операторов строгого равенства/неравенства (===   !==)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Значения </a:t>
            </a:r>
            <a:r>
              <a:rPr lang="ru-RU" dirty="0" err="1"/>
              <a:t>null</a:t>
            </a:r>
            <a:r>
              <a:rPr lang="ru-RU" dirty="0"/>
              <a:t> и </a:t>
            </a:r>
            <a:r>
              <a:rPr lang="ru-RU" dirty="0" err="1"/>
              <a:t>undefined</a:t>
            </a:r>
            <a:r>
              <a:rPr lang="ru-RU" dirty="0"/>
              <a:t> равны == друг другу и не равны любому другому значению.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93E3C-47DF-4698-9EE4-EB122E8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868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01CD3BE-1BFE-4924-984B-A6849C6241DC}"/>
              </a:ext>
            </a:extLst>
          </p:cNvPr>
          <p:cNvSpPr/>
          <p:nvPr/>
        </p:nvSpPr>
        <p:spPr>
          <a:xfrm>
            <a:off x="3644017" y="4022254"/>
            <a:ext cx="5802385" cy="18183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BB59F7A-67A7-4240-A146-969DA57D599A}"/>
              </a:ext>
            </a:extLst>
          </p:cNvPr>
          <p:cNvSpPr/>
          <p:nvPr/>
        </p:nvSpPr>
        <p:spPr>
          <a:xfrm>
            <a:off x="838200" y="1947314"/>
            <a:ext cx="4843244" cy="181831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09A2-902D-4741-9099-E1CF5AE5C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13800" cy="1325563"/>
          </a:xfrm>
        </p:spPr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Функции 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dirty="0">
                <a:solidFill>
                  <a:schemeClr val="accent2"/>
                </a:solidFill>
              </a:rPr>
              <a:t>	и Функциональные выражения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CC202B-4502-4B44-8AB8-B105862D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670" y="2127984"/>
            <a:ext cx="4438475" cy="15299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sum(a, b)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220CB80-F34B-4153-8DC0-82E0E6237F52}"/>
              </a:ext>
            </a:extLst>
          </p:cNvPr>
          <p:cNvSpPr/>
          <p:nvPr/>
        </p:nvSpPr>
        <p:spPr>
          <a:xfrm>
            <a:off x="3736297" y="4310992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a, b</a:t>
            </a:r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 + b;</a:t>
            </a:r>
          </a:p>
          <a:p>
            <a:r>
              <a:rPr lang="ru-R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43F1EB-01A1-48BD-A9A5-841CE63F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56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F0886F2-722A-4D7A-B9E3-4894EEE1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02486" cy="3617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 err="1">
                <a:solidFill>
                  <a:schemeClr val="accent2"/>
                </a:solidFill>
              </a:rPr>
              <a:t>Function</a:t>
            </a:r>
            <a:r>
              <a:rPr lang="ru-RU" sz="3200" b="1" dirty="0">
                <a:solidFill>
                  <a:schemeClr val="accent2"/>
                </a:solidFill>
              </a:rPr>
              <a:t> </a:t>
            </a:r>
            <a:r>
              <a:rPr lang="ru-RU" sz="3200" b="1" dirty="0" err="1">
                <a:solidFill>
                  <a:schemeClr val="accent2"/>
                </a:solidFill>
              </a:rPr>
              <a:t>Declaration</a:t>
            </a:r>
            <a:r>
              <a:rPr lang="ru-RU" sz="3200" dirty="0">
                <a:solidFill>
                  <a:schemeClr val="accent2"/>
                </a:solidFill>
              </a:rPr>
              <a:t> </a:t>
            </a:r>
            <a:r>
              <a:rPr lang="ru-RU" sz="3200" dirty="0"/>
              <a:t>обрабатываются перед выполнением блока кода. Они видны во всём блоке.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Функции, объявленные при помощи </a:t>
            </a:r>
            <a:br>
              <a:rPr lang="ru-RU" sz="3200" dirty="0"/>
            </a:br>
            <a:r>
              <a:rPr lang="ru-RU" sz="3200" b="1" dirty="0" err="1">
                <a:solidFill>
                  <a:schemeClr val="accent2"/>
                </a:solidFill>
              </a:rPr>
              <a:t>Function</a:t>
            </a:r>
            <a:r>
              <a:rPr lang="ru-RU" sz="3200" b="1" dirty="0">
                <a:solidFill>
                  <a:schemeClr val="accent2"/>
                </a:solidFill>
              </a:rPr>
              <a:t> </a:t>
            </a:r>
            <a:r>
              <a:rPr lang="ru-RU" sz="3200" b="1" dirty="0" err="1">
                <a:solidFill>
                  <a:schemeClr val="accent2"/>
                </a:solidFill>
              </a:rPr>
              <a:t>Expression</a:t>
            </a:r>
            <a:r>
              <a:rPr lang="ru-RU" sz="3200" dirty="0"/>
              <a:t>, создаются, только когда поток выполнения достигает их.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A4E37D1-A7A8-4D6D-9E4E-922B7CE6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672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6693526-0C31-49E5-9425-E9EE3A0AC962}"/>
              </a:ext>
            </a:extLst>
          </p:cNvPr>
          <p:cNvSpPr/>
          <p:nvPr/>
        </p:nvSpPr>
        <p:spPr>
          <a:xfrm>
            <a:off x="2872231" y="1560352"/>
            <a:ext cx="4899171" cy="4681057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2"/>
              </a:solidFill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8508C0-2594-47B6-A661-634553B0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Функции-«</a:t>
            </a:r>
            <a:r>
              <a:rPr lang="ru-RU" dirty="0" err="1">
                <a:solidFill>
                  <a:schemeClr val="accent2"/>
                </a:solidFill>
              </a:rPr>
              <a:t>колбэки</a:t>
            </a:r>
            <a:r>
              <a:rPr lang="ru-RU" dirty="0">
                <a:solidFill>
                  <a:schemeClr val="accent2"/>
                </a:solidFill>
              </a:rPr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B2379-4422-42B0-ADE2-C968BCB0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978" y="1690688"/>
            <a:ext cx="4782424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(confirm(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yes()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 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Вы согласны." );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showCancel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alert( 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Вы отменили выполнение." );</a:t>
            </a:r>
          </a:p>
          <a:p>
            <a:pPr marL="0" indent="0">
              <a:buNone/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Вы согласны?", </a:t>
            </a:r>
            <a:r>
              <a:rPr lang="en-US" sz="1600" b="1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showCancel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A30186-FAC4-497B-8310-BE579983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62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B38A0-F1E6-4FC7-A4B2-64CE095E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Синтаксис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83C25-8395-423C-934A-D2987590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07" y="1434394"/>
            <a:ext cx="7230484" cy="505848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4A152F1-0F1A-4F65-921D-4AAADAFAB171}"/>
              </a:ext>
            </a:extLst>
          </p:cNvPr>
          <p:cNvSpPr/>
          <p:nvPr/>
        </p:nvSpPr>
        <p:spPr>
          <a:xfrm>
            <a:off x="7474082" y="827851"/>
            <a:ext cx="406617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https://learn.javascript.ru/ninja-code</a:t>
            </a:r>
            <a:endParaRPr lang="ru-RU" sz="2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A63661-91DB-4DE4-A880-F9387A21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198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E224EC-ADC5-452A-9C28-1A8189A282D2}"/>
              </a:ext>
            </a:extLst>
          </p:cNvPr>
          <p:cNvSpPr/>
          <p:nvPr/>
        </p:nvSpPr>
        <p:spPr>
          <a:xfrm>
            <a:off x="838200" y="4186106"/>
            <a:ext cx="5132664" cy="219791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2A5095F-1AA6-4CFF-86BB-948DD8CF8405}"/>
              </a:ext>
            </a:extLst>
          </p:cNvPr>
          <p:cNvSpPr/>
          <p:nvPr/>
        </p:nvSpPr>
        <p:spPr>
          <a:xfrm>
            <a:off x="6386819" y="4214851"/>
            <a:ext cx="5132664" cy="219791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B1B83-8F8C-4C44-A404-83A3654D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Методы примитивов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BA6F57-28C0-4253-BB35-257522024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511"/>
            <a:ext cx="8973457" cy="2553428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 Все примитивы, кроме </a:t>
            </a:r>
            <a:r>
              <a:rPr lang="ru-RU" sz="3200" dirty="0" err="1"/>
              <a:t>null</a:t>
            </a:r>
            <a:r>
              <a:rPr lang="ru-RU" sz="3200" dirty="0"/>
              <a:t> и </a:t>
            </a:r>
            <a:r>
              <a:rPr lang="ru-RU" sz="3200" dirty="0" err="1"/>
              <a:t>undefined</a:t>
            </a:r>
            <a:r>
              <a:rPr lang="ru-RU" sz="3200" dirty="0"/>
              <a:t>, предоставляют множество полезных методов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 Методы работают с помощью временных объектов, но движки </a:t>
            </a:r>
            <a:r>
              <a:rPr lang="ru-RU" sz="3200" dirty="0" err="1"/>
              <a:t>JavaScript</a:t>
            </a:r>
            <a:r>
              <a:rPr lang="ru-RU" sz="3200" dirty="0"/>
              <a:t> внутренне оптимизируют этот процесс, так что их вызов не требует много ресурсов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2B24DF8-AFA8-4514-86C2-07FB5CDDEC0A}"/>
              </a:ext>
            </a:extLst>
          </p:cNvPr>
          <p:cNvSpPr/>
          <p:nvPr/>
        </p:nvSpPr>
        <p:spPr>
          <a:xfrm>
            <a:off x="838200" y="4619966"/>
            <a:ext cx="5382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"Привет";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.toUpperCase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);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A527E48-F079-4C2D-B1E8-638B82661804}"/>
              </a:ext>
            </a:extLst>
          </p:cNvPr>
          <p:cNvSpPr/>
          <p:nvPr/>
        </p:nvSpPr>
        <p:spPr>
          <a:xfrm>
            <a:off x="6552501" y="4309573"/>
            <a:ext cx="538293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 = "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Привет";</a:t>
            </a:r>
          </a:p>
          <a:p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A5FE726-C935-4747-BEAB-B544AD40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489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627A1-64CE-40FA-9550-DC9A7BB00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13686" cy="132556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accent2"/>
                </a:solidFill>
              </a:rPr>
              <a:t>Числа </a:t>
            </a:r>
            <a:br>
              <a:rPr lang="ru-RU" dirty="0">
                <a:solidFill>
                  <a:schemeClr val="accent2"/>
                </a:solidFill>
              </a:rPr>
            </a:br>
            <a:r>
              <a:rPr lang="ru-RU" sz="4000" dirty="0">
                <a:solidFill>
                  <a:schemeClr val="accent2"/>
                </a:solidFill>
              </a:rPr>
              <a:t>(</a:t>
            </a:r>
            <a:r>
              <a:rPr lang="en-US" sz="4000" i="1" dirty="0">
                <a:solidFill>
                  <a:schemeClr val="accent2"/>
                </a:solidFill>
              </a:rPr>
              <a:t>double precision floating point numbers</a:t>
            </a:r>
            <a:r>
              <a:rPr lang="ru-RU" sz="4000" dirty="0">
                <a:solidFill>
                  <a:schemeClr val="accent2"/>
                </a:solidFill>
              </a:rPr>
              <a:t>)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52403-E47F-4992-8C24-0D242919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6636657" cy="4351338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en-US" dirty="0" err="1"/>
              <a:t>parseInt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parseFloat</a:t>
            </a:r>
            <a:r>
              <a:rPr lang="en-US" dirty="0"/>
              <a:t>  </a:t>
            </a:r>
            <a:r>
              <a:rPr lang="en-US" dirty="0">
                <a:solidFill>
                  <a:schemeClr val="accent2"/>
                </a:solidFill>
              </a:rPr>
              <a:t>VS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+ </a:t>
            </a:r>
            <a:r>
              <a:rPr lang="ru-RU" dirty="0"/>
              <a:t>и</a:t>
            </a:r>
            <a:r>
              <a:rPr lang="en-US" dirty="0"/>
              <a:t> Number()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Infinity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Потеря точности дробей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</a:t>
            </a:r>
            <a:r>
              <a:rPr lang="en-US" dirty="0" err="1"/>
              <a:t>Math.floor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	</a:t>
            </a:r>
            <a:r>
              <a:rPr lang="en-US" dirty="0" err="1"/>
              <a:t>Math.ceil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		</a:t>
            </a:r>
            <a:r>
              <a:rPr lang="en-US" dirty="0" err="1"/>
              <a:t>Math.trunc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 err="1"/>
              <a:t>Math.round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 </a:t>
            </a:r>
            <a:r>
              <a:rPr lang="en-US" dirty="0" err="1"/>
              <a:t>num.toFixed</a:t>
            </a:r>
            <a:r>
              <a:rPr lang="en-US" dirty="0"/>
              <a:t>(precision)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E85859-5B53-4F3D-9AA9-DC4AA785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2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00C2-1695-4F4E-B093-EA9B48E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9C814-F2B3-471D-9E91-8DB7F098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185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Есть три типа кавычек (</a:t>
            </a:r>
            <a:r>
              <a:rPr lang="en-US" dirty="0">
                <a:latin typeface="Agency FB" panose="020B0503020202020204" pitchFamily="34" charset="0"/>
              </a:rPr>
              <a:t>“”, ‘’, ``</a:t>
            </a:r>
            <a:r>
              <a:rPr lang="ru-RU" dirty="0"/>
              <a:t>). Строки, использующие обратные кавычки, могут занимать более одной строки в коде и включать выражения ${…}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Строки в </a:t>
            </a:r>
            <a:r>
              <a:rPr lang="ru-RU" dirty="0" err="1"/>
              <a:t>JavaScript</a:t>
            </a:r>
            <a:r>
              <a:rPr lang="ru-RU" dirty="0"/>
              <a:t> кодируются в UTF-16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B1945E-BC6C-44D2-8449-F49DC7C7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1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4F3-FF00-42E3-9FEF-CF3DE403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accent2"/>
                </a:solidFill>
              </a:rPr>
              <a:t>Полезно почитать и использовать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D7E-7D56-4485-B756-3771E46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301"/>
            <a:ext cx="10515600" cy="24275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400" dirty="0"/>
              <a:t>  learn.javascript.ru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4400" dirty="0"/>
              <a:t>  developer.mozilla.org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82FBBA-78F5-41AF-9FEF-CDF21B8B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84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00C2-1695-4F4E-B093-EA9B48E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9C814-F2B3-471D-9E91-8DB7F098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71857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Есть специальные символы, такие как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ru-RU" dirty="0"/>
              <a:t>, и можно добавить символ по его </a:t>
            </a:r>
            <a:r>
              <a:rPr lang="ru-RU" dirty="0" err="1"/>
              <a:t>юникодному</a:t>
            </a:r>
            <a:r>
              <a:rPr lang="ru-RU" dirty="0"/>
              <a:t> коду, используя 				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\u</a:t>
            </a:r>
            <a:r>
              <a:rPr lang="ru-RU" dirty="0"/>
              <a:t>….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Для получения символа используйте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Для получения подстроки используйте </a:t>
            </a:r>
            <a:r>
              <a:rPr lang="ru-RU" dirty="0" err="1">
                <a:solidFill>
                  <a:schemeClr val="accent2"/>
                </a:solidFill>
              </a:rPr>
              <a:t>slice</a:t>
            </a:r>
            <a:r>
              <a:rPr lang="ru-RU" dirty="0"/>
              <a:t> или </a:t>
            </a:r>
            <a:r>
              <a:rPr lang="ru-RU" dirty="0" err="1">
                <a:solidFill>
                  <a:schemeClr val="accent2"/>
                </a:solidFill>
              </a:rPr>
              <a:t>substring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50E27F-CE4E-4819-9351-B3C1225F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557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D00C2-1695-4F4E-B093-EA9B48E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09C814-F2B3-471D-9E91-8DB7F098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138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Для того, чтобы перевести строку в нижний или верхний регистр, используйте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ru-RU" dirty="0"/>
              <a:t>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Для поиска подстроки используйте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ru-RU" dirty="0"/>
              <a:t> или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includes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ru-RU" dirty="0"/>
              <a:t>, когда надо только проверить, есть ли вхождение.</a:t>
            </a:r>
          </a:p>
          <a:p>
            <a:pPr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 Чтобы сравнить строки с учётом правил языка, используйте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localeCompare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DE0513-2C90-4A2B-9D82-95E27041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899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0413-76E7-484B-9CF6-DDA98D2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Массивы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2E65A-FBF4-4390-9B55-13CFCF70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83171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Объявление: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[item1, item2...];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(item1, item2...);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83D08A7-6807-426C-86E0-781D3837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345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0413-76E7-484B-9CF6-DDA98D2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Массивы</a:t>
            </a:r>
            <a:r>
              <a:rPr lang="en-US" dirty="0">
                <a:solidFill>
                  <a:schemeClr val="accent2"/>
                </a:solidFill>
              </a:rPr>
              <a:t> / length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2E65A-FBF4-4390-9B55-13CFCF70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0728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Свойство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dirty="0"/>
              <a:t> отражает длину массива или, если точнее, его последний цифровой индекс плюс один.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Длина корректируется автоматически методами массива.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Если мы уменьшаем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вручную, массив укорачивается</a:t>
            </a:r>
            <a:endParaRPr lang="en-US" dirty="0"/>
          </a:p>
          <a:p>
            <a:pPr marL="0" indent="0">
              <a:buNone/>
            </a:pP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[1, 2, 3, 4, 5];</a:t>
            </a:r>
          </a:p>
          <a:p>
            <a:pPr marL="0" indent="0">
              <a:buNone/>
            </a:pP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</a:t>
            </a:r>
            <a:r>
              <a:rPr lang="ru-RU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</a:p>
          <a:p>
            <a:pPr marL="0" indent="0">
              <a:buNone/>
            </a:pP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); // [1, 2]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50AD70-A391-45D4-8D0E-59C14EA8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744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0413-76E7-484B-9CF6-DDA98D2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Массивы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ru-RU" dirty="0">
                <a:solidFill>
                  <a:schemeClr val="accent2"/>
                </a:solidFill>
              </a:rPr>
              <a:t>двусторонняя очередь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2E65A-FBF4-4390-9B55-13CFCF70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3743" cy="21129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err="1"/>
              <a:t>push</a:t>
            </a:r>
            <a:r>
              <a:rPr lang="ru-RU" dirty="0"/>
              <a:t>(...</a:t>
            </a:r>
            <a:r>
              <a:rPr lang="ru-RU" dirty="0" err="1"/>
              <a:t>items</a:t>
            </a:r>
            <a:r>
              <a:rPr lang="ru-RU" dirty="0"/>
              <a:t>)	</a:t>
            </a:r>
            <a:r>
              <a:rPr lang="ru-RU" sz="2400" dirty="0"/>
              <a:t>добавляет </a:t>
            </a:r>
            <a:r>
              <a:rPr lang="ru-RU" sz="2400" dirty="0" err="1"/>
              <a:t>items</a:t>
            </a:r>
            <a:r>
              <a:rPr lang="ru-RU" sz="2400" dirty="0"/>
              <a:t> в конец массива.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pop</a:t>
            </a:r>
            <a:r>
              <a:rPr lang="ru-RU" dirty="0"/>
              <a:t>() 			</a:t>
            </a:r>
            <a:r>
              <a:rPr lang="ru-RU" sz="2400" dirty="0"/>
              <a:t>удаляет элемент в конце массива и возвращает его.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shift</a:t>
            </a:r>
            <a:r>
              <a:rPr lang="ru-RU" dirty="0"/>
              <a:t>() 			</a:t>
            </a:r>
            <a:r>
              <a:rPr lang="ru-RU" sz="2400" dirty="0"/>
              <a:t>удаляет элемент в начале массива и возвращает его.</a:t>
            </a:r>
            <a:endParaRPr lang="ru-RU" dirty="0"/>
          </a:p>
          <a:p>
            <a:pPr marL="0" indent="0">
              <a:buNone/>
            </a:pPr>
            <a:r>
              <a:rPr lang="ru-RU" dirty="0" err="1"/>
              <a:t>unshift</a:t>
            </a:r>
            <a:r>
              <a:rPr lang="ru-RU" dirty="0"/>
              <a:t>(...</a:t>
            </a:r>
            <a:r>
              <a:rPr lang="ru-RU" dirty="0" err="1"/>
              <a:t>items</a:t>
            </a:r>
            <a:r>
              <a:rPr lang="ru-RU" dirty="0"/>
              <a:t>) 	</a:t>
            </a:r>
            <a:r>
              <a:rPr lang="ru-RU" sz="2400" dirty="0"/>
              <a:t>добавляет </a:t>
            </a:r>
            <a:r>
              <a:rPr lang="ru-RU" sz="2400" dirty="0" err="1"/>
              <a:t>items</a:t>
            </a:r>
            <a:r>
              <a:rPr lang="ru-RU" sz="2400" dirty="0"/>
              <a:t> в начало массива.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DDBE2A-55E7-47B6-A374-92D2D7667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378" y="3938557"/>
            <a:ext cx="4857721" cy="237334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269DEE-D576-425B-85E1-1CC09B8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653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0413-76E7-484B-9CF6-DDA98D2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Массивы</a:t>
            </a:r>
            <a:r>
              <a:rPr lang="en-US" dirty="0">
                <a:solidFill>
                  <a:schemeClr val="accent2"/>
                </a:solidFill>
              </a:rPr>
              <a:t> / </a:t>
            </a:r>
            <a:r>
              <a:rPr lang="ru-RU" dirty="0">
                <a:solidFill>
                  <a:schemeClr val="accent2"/>
                </a:solidFill>
              </a:rPr>
              <a:t>перебор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9FC15FE-BDE7-435A-B3A2-3EE739353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015079"/>
              </p:ext>
            </p:extLst>
          </p:nvPr>
        </p:nvGraphicFramePr>
        <p:xfrm>
          <a:off x="838200" y="2186058"/>
          <a:ext cx="10515600" cy="297649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816434">
                  <a:extLst>
                    <a:ext uri="{9D8B030D-6E8A-4147-A177-3AD203B41FA5}">
                      <a16:colId xmlns:a16="http://schemas.microsoft.com/office/drawing/2014/main" val="1612927092"/>
                    </a:ext>
                  </a:extLst>
                </a:gridCol>
                <a:gridCol w="5699166">
                  <a:extLst>
                    <a:ext uri="{9D8B030D-6E8A-4147-A177-3AD203B41FA5}">
                      <a16:colId xmlns:a16="http://schemas.microsoft.com/office/drawing/2014/main" val="2060587479"/>
                    </a:ext>
                  </a:extLst>
                </a:gridCol>
              </a:tblGrid>
              <a:tr h="1039725">
                <a:tc>
                  <a:txBody>
                    <a:bodyPr/>
                    <a:lstStyle/>
                    <a:p>
                      <a:r>
                        <a:rPr lang="ru-RU" b="0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b="0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b="0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</a:t>
                      </a:r>
                      <a:r>
                        <a:rPr lang="ru-RU" b="0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i=0; i&lt;</a:t>
                      </a:r>
                      <a:r>
                        <a:rPr lang="ru-RU" b="0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arr.length</a:t>
                      </a:r>
                      <a:r>
                        <a:rPr lang="ru-RU" b="0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i++)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ln>
                            <a:noFill/>
                          </a:ln>
                        </a:rPr>
                        <a:t>работает быстрее всего, совместим со старыми браузерами.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030710"/>
                  </a:ext>
                </a:extLst>
              </a:tr>
              <a:tr h="1039725">
                <a:tc>
                  <a:txBody>
                    <a:bodyPr/>
                    <a:lstStyle/>
                    <a:p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b="1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n>
                            <a:noFill/>
                          </a:ln>
                        </a:rPr>
                        <a:t>современный синтаксис только для значений элементов (к индексам нет доступа).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77180"/>
                  </a:ext>
                </a:extLst>
              </a:tr>
              <a:tr h="897042">
                <a:tc>
                  <a:txBody>
                    <a:bodyPr/>
                    <a:lstStyle/>
                    <a:p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let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 </a:t>
                      </a:r>
                      <a:r>
                        <a:rPr lang="ru-RU" b="1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ru-RU" dirty="0" err="1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</a:t>
                      </a:r>
                      <a:r>
                        <a:rPr lang="ru-RU" dirty="0">
                          <a:ln>
                            <a:noFill/>
                          </a:ln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никогда не используйте для массивов!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142768"/>
                  </a:ext>
                </a:extLst>
              </a:tr>
            </a:tbl>
          </a:graphicData>
        </a:graphic>
      </p:graphicFrame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1D091F6-247D-48C8-86BB-395FB423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25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989AB-BD34-4693-82EC-1AE769E42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2" descr="Download To Be Continued Meme PNG Image for Free">
            <a:extLst>
              <a:ext uri="{FF2B5EF4-FFF2-40B4-BE49-F238E27FC236}">
                <a16:creationId xmlns:a16="http://schemas.microsoft.com/office/drawing/2014/main" id="{4D3CB522-B695-478A-AD03-1BEE844A9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" t="72777" r="44140" b="5325"/>
          <a:stretch/>
        </p:blipFill>
        <p:spPr bwMode="auto">
          <a:xfrm>
            <a:off x="161926" y="5037137"/>
            <a:ext cx="6400800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83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9400" y="24578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Почему многие не любят </a:t>
            </a:r>
            <a:r>
              <a:rPr lang="en-US" sz="6000" b="1" dirty="0">
                <a:solidFill>
                  <a:schemeClr val="accent2"/>
                </a:solidFill>
              </a:rPr>
              <a:t>JS?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C5429A8-1FD7-4859-9585-FB425DAA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Основные предназначения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95701" cy="4351338"/>
          </a:xfrm>
        </p:spPr>
        <p:txBody>
          <a:bodyPr/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Добавлять новый HTML-код на страницу, изменять существующее содержимое, модифицировать стили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Реагировать на действия пользователя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Отправлять сетевые запросы на удалённые сервера, скачивать и загружать файлы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Получать и устанавливать </a:t>
            </a:r>
            <a:r>
              <a:rPr lang="ru-RU" sz="3200" dirty="0" err="1"/>
              <a:t>куки</a:t>
            </a:r>
            <a:endParaRPr lang="ru-RU" sz="32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dirty="0"/>
              <a:t>Запоминать данные на стороне клиента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DFC6F3-3118-48F2-8957-A8E5F5E8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0F73D-1D3D-4F44-913E-8DD88855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Ограничения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5A3FDC-6030-49E3-9595-5F41DCBA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21" y="1690688"/>
            <a:ext cx="5792008" cy="4429743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E2F86F-8A59-4864-8D27-4D0B284FC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36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D64A52-56C7-44D8-A5CD-B461FD2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Тег </a:t>
            </a:r>
            <a:r>
              <a:rPr lang="en-US" dirty="0">
                <a:solidFill>
                  <a:schemeClr val="accent2"/>
                </a:solidFill>
              </a:rPr>
              <a:t>script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CC59F4-9539-40F2-A14E-5F16392619BF}"/>
              </a:ext>
            </a:extLst>
          </p:cNvPr>
          <p:cNvSpPr txBox="1"/>
          <p:nvPr/>
        </p:nvSpPr>
        <p:spPr>
          <a:xfrm>
            <a:off x="965741" y="2114660"/>
            <a:ext cx="5596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 'Привет, мир!' );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ru-R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D1E41C-81AC-4C3C-8B2A-9D929978F05D}"/>
              </a:ext>
            </a:extLst>
          </p:cNvPr>
          <p:cNvSpPr txBox="1"/>
          <p:nvPr/>
        </p:nvSpPr>
        <p:spPr>
          <a:xfrm>
            <a:off x="965741" y="4296978"/>
            <a:ext cx="8123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="/path/to/script.js"&gt;&lt;/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ru-RU" sz="24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2616C6-3FCA-4DF4-9764-C2386F5F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5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FFC871-ADD0-4A9C-8BF5-D77580A65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Строгий режим </a:t>
            </a:r>
            <a:r>
              <a:rPr lang="en-US" dirty="0">
                <a:solidFill>
                  <a:schemeClr val="accent2"/>
                </a:solidFill>
              </a:rPr>
              <a:t>“use strict”</a:t>
            </a:r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1B23C-486B-4359-97A7-757497E26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33114" cy="4351338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Директива "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" переключает движок в «современный» режим, изменяя поведение некоторых встроенных функций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Строгий режим включается путём размещения "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" в начале скрипта или функции. Некоторые функции языка, такие как «классы» и «модули», автоматически включают строгий режим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Строгий режим поддерживается всеми современными браузерами</a:t>
            </a:r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Рекомендуется всегда начинать скрипты с "</a:t>
            </a:r>
            <a:r>
              <a:rPr lang="ru-RU" dirty="0" err="1"/>
              <a:t>use</a:t>
            </a:r>
            <a:r>
              <a:rPr lang="ru-RU" dirty="0"/>
              <a:t> </a:t>
            </a:r>
            <a:r>
              <a:rPr lang="ru-RU" dirty="0" err="1"/>
              <a:t>strict</a:t>
            </a:r>
            <a:r>
              <a:rPr lang="ru-RU" dirty="0"/>
              <a:t>"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B910BE-4114-463F-8E41-3E398840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27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AF7F3-0D29-41F8-9FAB-64526095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</a:rPr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5A7FB-5BE7-4D91-B60E-D18A2509B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41229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let</a:t>
            </a:r>
            <a:r>
              <a:rPr lang="en-US" dirty="0"/>
              <a:t> </a:t>
            </a:r>
            <a:r>
              <a:rPr lang="en-US" dirty="0" err="1"/>
              <a:t>userName</a:t>
            </a:r>
            <a:r>
              <a:rPr lang="en-US" dirty="0"/>
              <a:t> = '</a:t>
            </a:r>
            <a:r>
              <a:rPr lang="ru-RU" dirty="0"/>
              <a:t>Александр</a:t>
            </a:r>
            <a:r>
              <a:rPr lang="en-US" dirty="0"/>
              <a:t>’;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b="1" dirty="0"/>
              <a:t>let</a:t>
            </a:r>
            <a:r>
              <a:rPr lang="en-US" dirty="0"/>
              <a:t> user = '</a:t>
            </a:r>
            <a:r>
              <a:rPr lang="ru-RU" dirty="0"/>
              <a:t>Александр</a:t>
            </a:r>
            <a:r>
              <a:rPr lang="en-US" dirty="0"/>
              <a:t>', age = 28, message = 'Hello’;</a:t>
            </a:r>
          </a:p>
          <a:p>
            <a:pPr marL="0" indent="0">
              <a:buNone/>
            </a:pPr>
            <a:endParaRPr lang="en-US" dirty="0"/>
          </a:p>
          <a:p>
            <a:pPr marL="0" indent="0" algn="r">
              <a:buNone/>
            </a:pPr>
            <a:r>
              <a:rPr lang="ru-RU" dirty="0"/>
              <a:t>Имя переменной не может начинаться с цифры, но может содержать символы </a:t>
            </a:r>
            <a:r>
              <a:rPr lang="en-US" dirty="0"/>
              <a:t>$ </a:t>
            </a:r>
            <a:r>
              <a:rPr lang="ru-RU" dirty="0"/>
              <a:t>и </a:t>
            </a:r>
            <a:r>
              <a:rPr lang="en-US" dirty="0"/>
              <a:t>_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A944C3-65F1-4891-9BFC-BD9C21885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905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74C9F0C-4A82-4783-953F-8A1B6CEEF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7" y="1910593"/>
            <a:ext cx="9211512" cy="3036814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b="1" dirty="0"/>
              <a:t>   </a:t>
            </a:r>
            <a:r>
              <a:rPr lang="ru-RU" sz="3200" b="1" dirty="0" err="1"/>
              <a:t>let</a:t>
            </a:r>
            <a:r>
              <a:rPr lang="ru-RU" sz="3200" dirty="0"/>
              <a:t> – это современный способ объявления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b="1" dirty="0"/>
              <a:t>   </a:t>
            </a:r>
            <a:r>
              <a:rPr lang="ru-RU" sz="3200" b="1" dirty="0" err="1"/>
              <a:t>var</a:t>
            </a:r>
            <a:r>
              <a:rPr lang="ru-RU" sz="3200" dirty="0"/>
              <a:t> – это устаревший способ объявления</a:t>
            </a:r>
          </a:p>
          <a:p>
            <a:pPr>
              <a:lnSpc>
                <a:spcPct val="17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3200" b="1" dirty="0"/>
              <a:t>   </a:t>
            </a:r>
            <a:r>
              <a:rPr lang="ru-RU" sz="3200" b="1" dirty="0" err="1"/>
              <a:t>const</a:t>
            </a:r>
            <a:r>
              <a:rPr lang="ru-RU" sz="3200" dirty="0"/>
              <a:t> –</a:t>
            </a:r>
            <a:r>
              <a:rPr lang="en-US" sz="3200" dirty="0"/>
              <a:t> </a:t>
            </a:r>
            <a:r>
              <a:rPr lang="ru-RU" sz="3200" dirty="0"/>
              <a:t>значение переменной не может изменяться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72AF76C-DDD1-47EA-A777-B7FC7459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341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800</Words>
  <Application>Microsoft Office PowerPoint</Application>
  <PresentationFormat>Широкоэкранный</PresentationFormat>
  <Paragraphs>163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Agency FB</vt:lpstr>
      <vt:lpstr>Arial</vt:lpstr>
      <vt:lpstr>Calibri</vt:lpstr>
      <vt:lpstr>Calibri Light</vt:lpstr>
      <vt:lpstr>Consolas</vt:lpstr>
      <vt:lpstr>Courier New</vt:lpstr>
      <vt:lpstr>TolkienCyr</vt:lpstr>
      <vt:lpstr>Wingdings</vt:lpstr>
      <vt:lpstr>Тема Office</vt:lpstr>
      <vt:lpstr>Основы JavaScript</vt:lpstr>
      <vt:lpstr>Полезно почитать и использовать</vt:lpstr>
      <vt:lpstr>Почему многие не любят JS?</vt:lpstr>
      <vt:lpstr>Основные предназначения</vt:lpstr>
      <vt:lpstr>Ограничения использования</vt:lpstr>
      <vt:lpstr>Тег script</vt:lpstr>
      <vt:lpstr>Строгий режим “use strict”</vt:lpstr>
      <vt:lpstr>Переменные</vt:lpstr>
      <vt:lpstr>Презентация PowerPoint</vt:lpstr>
      <vt:lpstr>Типы данных</vt:lpstr>
      <vt:lpstr>Преобразование типов</vt:lpstr>
      <vt:lpstr>Операторы сравнения</vt:lpstr>
      <vt:lpstr>Функции   и Функциональные выражения</vt:lpstr>
      <vt:lpstr>Презентация PowerPoint</vt:lpstr>
      <vt:lpstr>Функции-«колбэки»</vt:lpstr>
      <vt:lpstr>Синтаксис</vt:lpstr>
      <vt:lpstr>Методы примитивов</vt:lpstr>
      <vt:lpstr>Числа  (double precision floating point numbers)</vt:lpstr>
      <vt:lpstr>Строки</vt:lpstr>
      <vt:lpstr>Строки</vt:lpstr>
      <vt:lpstr>Строки</vt:lpstr>
      <vt:lpstr>Массивы</vt:lpstr>
      <vt:lpstr>Массивы / length</vt:lpstr>
      <vt:lpstr>Массивы / двусторонняя очередь</vt:lpstr>
      <vt:lpstr>Массивы / перебор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33</cp:revision>
  <dcterms:created xsi:type="dcterms:W3CDTF">2020-03-23T12:31:18Z</dcterms:created>
  <dcterms:modified xsi:type="dcterms:W3CDTF">2020-04-22T09:14:25Z</dcterms:modified>
</cp:coreProperties>
</file>