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5" r:id="rId15"/>
    <p:sldId id="276" r:id="rId16"/>
    <p:sldId id="277" r:id="rId17"/>
    <p:sldId id="270" r:id="rId18"/>
    <p:sldId id="271" r:id="rId19"/>
    <p:sldId id="272" r:id="rId20"/>
    <p:sldId id="273" r:id="rId21"/>
    <p:sldId id="274" r:id="rId22"/>
    <p:sldId id="278" r:id="rId23"/>
    <p:sldId id="280" r:id="rId24"/>
    <p:sldId id="27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30DD3-3436-4857-A643-0CA83BD98F66}" type="datetimeFigureOut">
              <a:rPr lang="ru-RU" smtClean="0"/>
              <a:t>15.04.2021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B6258-8145-42A6-A741-2D5FFE1136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85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0710-0FB4-41C5-BD37-EEB8DFCB9789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05FA0-EB5A-41B7-BFA7-5C6DA820A827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A7C1-CB5B-4948-9076-6CD4CC3AAB83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tx1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76615-51B3-4773-ACA1-110BB556C470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27E66-9D34-4CD0-8852-F5B3FF6EE687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54AD1-B8FB-45B5-B3C1-C42845C66586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42E1-9A27-4CA4-B827-FF9ADBEF6BAF}" type="datetime1">
              <a:rPr lang="ru-RU" smtClean="0"/>
              <a:t>15.04.2021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538C-BDC5-44EB-8B6A-227A3141CC6B}" type="datetime1">
              <a:rPr lang="ru-RU" smtClean="0"/>
              <a:t>15.04.2021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E0495-15AA-4743-AF54-898BE170EB06}" type="datetime1">
              <a:rPr lang="ru-RU" smtClean="0"/>
              <a:t>15.04.2021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B94D6-5ABB-46EE-B5E1-341D58C515F0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C527-D13A-4928-B1B3-91DA9C7929E5}" type="datetime1">
              <a:rPr lang="ru-RU" smtClean="0"/>
              <a:t>15.04.2021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2686-63DA-4178-BA0E-835FCB35054C}" type="datetime1">
              <a:rPr lang="ru-RU" smtClean="0"/>
              <a:t>15.04.2021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JavaScript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Копирование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age: 30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{};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user)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[key];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D6A9B53-D522-4548-8819-914075D3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15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Объединение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name: 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canView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};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canEdit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true 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permissions2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Object.assign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({}, </a:t>
            </a:r>
            <a:r>
              <a:rPr lang="fr-F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58C98B-FD2B-47B0-A807-BD377C7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9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Методы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Джон",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age: 30,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+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3B2A7B-9B14-4A02-8422-886AE3A0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04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this</a:t>
            </a:r>
            <a:r>
              <a:rPr lang="en-US" dirty="0"/>
              <a:t> – </a:t>
            </a:r>
            <a:r>
              <a:rPr lang="ru-RU" dirty="0"/>
              <a:t>не фиксированный указатель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Юзер"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Админ" };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Юзер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Админ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?</a:t>
            </a:r>
            <a:endParaRPr lang="ru-RU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CFFD5E-3CB4-45C0-BEAF-84D9C141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15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Потеря </a:t>
            </a:r>
            <a:r>
              <a:rPr lang="en-US" b="1" dirty="0">
                <a:solidFill>
                  <a:schemeClr val="accent2"/>
                </a:solidFill>
              </a:rPr>
              <a:t>this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Вася",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alert(`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${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}!`);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1000);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B8B136-B977-4BFF-BB91-CB8C0675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908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Привязка </a:t>
            </a:r>
            <a:r>
              <a:rPr lang="en-US" b="1" dirty="0">
                <a:solidFill>
                  <a:schemeClr val="accent2"/>
                </a:solidFill>
              </a:rPr>
              <a:t>this </a:t>
            </a:r>
            <a:r>
              <a:rPr lang="ru-RU" dirty="0"/>
              <a:t>через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bind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Вася",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alert(`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Привет, ${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.firstName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}!`);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1000);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97295C-DD76-45DE-B261-9E9114F6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6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Полный синтаксис </a:t>
            </a:r>
            <a:r>
              <a:rPr lang="en-US" b="1" dirty="0">
                <a:solidFill>
                  <a:schemeClr val="accent2"/>
                </a:solidFill>
              </a:rPr>
              <a:t>bind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b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func.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(context, [arg1], [arg2], ...);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F2E242-2511-4A8A-90F9-0F32E7477F06}"/>
              </a:ext>
            </a:extLst>
          </p:cNvPr>
          <p:cNvSpPr/>
          <p:nvPr/>
        </p:nvSpPr>
        <p:spPr>
          <a:xfrm>
            <a:off x="2297098" y="311871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* b;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(null, 2);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(3) 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E022B7-1DD3-4C69-938E-F57D70D5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23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Конструкторы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Object();</a:t>
            </a: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(name)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.name = name;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.isAdmin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Александр");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358EF6-9ED7-4C70-A461-058CB24C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25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return</a:t>
            </a:r>
            <a:r>
              <a:rPr lang="en-US" dirty="0"/>
              <a:t> </a:t>
            </a:r>
            <a:r>
              <a:rPr lang="ru-RU" dirty="0"/>
              <a:t>в Конструкторе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  <a:cs typeface="Courier New" panose="02070309020205020404" pitchFamily="49" charset="0"/>
              </a:rPr>
              <a:t>При вызове </a:t>
            </a:r>
            <a:r>
              <a:rPr lang="ru-RU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с объектом, будет возвращён объект, а не </a:t>
            </a:r>
            <a:r>
              <a:rPr lang="ru-RU" dirty="0" err="1">
                <a:latin typeface="+mj-lt"/>
                <a:cs typeface="Courier New" panose="02070309020205020404" pitchFamily="49" charset="0"/>
              </a:rPr>
              <a:t>this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+mj-lt"/>
                <a:cs typeface="Courier New" panose="02070309020205020404" pitchFamily="49" charset="0"/>
              </a:rPr>
              <a:t>При вызове </a:t>
            </a:r>
            <a:r>
              <a:rPr lang="ru-RU" dirty="0" err="1">
                <a:latin typeface="+mj-lt"/>
                <a:cs typeface="Courier New" panose="02070309020205020404" pitchFamily="49" charset="0"/>
              </a:rPr>
              <a:t>return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с примитивным значением, примитивное значение будет отброшено.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this.name 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name: "Godzilla" 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this.name =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Вася";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233C81-5450-4A3B-AD9A-F7101F0F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94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</a:t>
            </a:r>
            <a:r>
              <a:rPr lang="en-US" b="1" dirty="0">
                <a:solidFill>
                  <a:schemeClr val="accent2"/>
                </a:solidFill>
              </a:rPr>
              <a:t>Map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>
                <a:solidFill>
                  <a:schemeClr val="accent2"/>
                </a:solidFill>
              </a:rPr>
              <a:t>Set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Map –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коллекция пар ключ-значение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ключи любого типа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  <a:endParaRPr lang="ru-RU" dirty="0"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Set –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коллекция уникальных значений («множество»)</a:t>
            </a:r>
            <a:br>
              <a:rPr lang="ru-RU" dirty="0">
                <a:latin typeface="+mj-lt"/>
                <a:cs typeface="Courier New" panose="02070309020205020404" pitchFamily="49" charset="0"/>
              </a:rPr>
            </a:br>
            <a:endParaRPr lang="ru-RU" dirty="0">
              <a:latin typeface="+mj-lt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set(key, value)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/ add(value) –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добавляет новое значение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get(key)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– получает значение по ключу (только для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Map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)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has(key) / has(value)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– проверяет наличие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delete(key) / delete(value)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–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 удаляет элемент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clear() –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очищает коллекцию от всех элементов.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  <a:cs typeface="Courier New" panose="02070309020205020404" pitchFamily="49" charset="0"/>
              </a:rPr>
              <a:t>size – </a:t>
            </a:r>
            <a:r>
              <a:rPr lang="ru-RU" dirty="0">
                <a:latin typeface="+mj-lt"/>
                <a:cs typeface="Courier New" panose="02070309020205020404" pitchFamily="49" charset="0"/>
              </a:rPr>
              <a:t>возвращает текущее количество элементов.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57EB39-C6B6-42F1-AB17-1427CB97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76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F4F3-FF00-42E3-9FEF-CF3DE403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Полезно почитать и использовать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0CD7E-7D56-4485-B756-3771E46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301"/>
            <a:ext cx="10515600" cy="24275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learn.javascript.ru</a:t>
            </a:r>
            <a:endParaRPr lang="ru-RU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developer.mozilla.org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57B5A2-5D21-49D6-AB58-7543B18B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76271C-3377-4B66-AFA0-F904F2A86A5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4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Переборы </a:t>
            </a:r>
            <a:r>
              <a:rPr lang="en-US" b="1" dirty="0">
                <a:solidFill>
                  <a:schemeClr val="accent2"/>
                </a:solidFill>
              </a:rPr>
              <a:t>Map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3975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Map([["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огурец", 500],["помидор", 350],["лук", 50]]);</a:t>
            </a: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vegetable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recipeMap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console.log(vegetable);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amount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recipeMap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console.log(amount);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entry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recipeMap</a:t>
            </a: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.entries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{  // .entries() </a:t>
            </a: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можно убрать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console.log(entry);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335B20-0AB9-4A51-AC4F-414AAA839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49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Object.</a:t>
            </a:r>
            <a:r>
              <a:rPr lang="en-US" dirty="0" err="1">
                <a:solidFill>
                  <a:schemeClr val="accent2"/>
                </a:solidFill>
              </a:rPr>
              <a:t>keys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values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entries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  <a:cs typeface="Courier New" panose="02070309020205020404" pitchFamily="49" charset="0"/>
              </a:rPr>
              <a:t>Для простых объектов доступны следующие методы:</a:t>
            </a:r>
          </a:p>
          <a:p>
            <a:pPr marL="0" indent="0"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– возвращает массив ключей</a:t>
            </a: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– возвращает массив значений</a:t>
            </a: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entries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– возвращает массив пар [ключ, значение]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C571FC-31F0-48D5-9797-397042AE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46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JSON</a:t>
            </a:r>
            <a:r>
              <a:rPr lang="ru-RU" b="1" dirty="0">
                <a:solidFill>
                  <a:schemeClr val="accent2"/>
                </a:solidFill>
              </a:rPr>
              <a:t>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(</a:t>
            </a:r>
            <a:r>
              <a:rPr lang="en-US" dirty="0"/>
              <a:t>JavaScript Object Notation</a:t>
            </a:r>
            <a:r>
              <a:rPr lang="ru-RU" b="1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7252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  <a:cs typeface="Courier New" panose="02070309020205020404" pitchFamily="49" charset="0"/>
              </a:rPr>
              <a:t>JSON поддерживает простые </a:t>
            </a:r>
            <a:r>
              <a:rPr lang="ru-RU" sz="2400" i="1" dirty="0">
                <a:latin typeface="+mj-lt"/>
                <a:cs typeface="Courier New" panose="02070309020205020404" pitchFamily="49" charset="0"/>
              </a:rPr>
              <a:t>объекты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2400" i="1" dirty="0">
                <a:latin typeface="+mj-lt"/>
                <a:cs typeface="Courier New" panose="02070309020205020404" pitchFamily="49" charset="0"/>
              </a:rPr>
              <a:t>массивы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2400" i="1" dirty="0">
                <a:latin typeface="+mj-lt"/>
                <a:cs typeface="Courier New" panose="02070309020205020404" pitchFamily="49" charset="0"/>
              </a:rPr>
              <a:t>строки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2400" i="1" dirty="0">
                <a:latin typeface="+mj-lt"/>
                <a:cs typeface="Courier New" panose="02070309020205020404" pitchFamily="49" charset="0"/>
              </a:rPr>
              <a:t>числа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ru-RU" sz="2400" i="1" dirty="0">
                <a:latin typeface="+mj-lt"/>
                <a:cs typeface="Courier New" panose="02070309020205020404" pitchFamily="49" charset="0"/>
              </a:rPr>
              <a:t>логические значения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 и </a:t>
            </a:r>
            <a:r>
              <a:rPr lang="ru-RU" sz="2400" i="1" dirty="0" err="1">
                <a:latin typeface="+mj-lt"/>
                <a:cs typeface="Courier New" panose="02070309020205020404" pitchFamily="49" charset="0"/>
              </a:rPr>
              <a:t>null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.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stringify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для преобразования объектов в JSON.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для преобразования JSON обратно в объект.</a:t>
            </a:r>
            <a:endParaRPr lang="ru-RU" sz="1800" dirty="0"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latin typeface="+mj-lt"/>
                <a:cs typeface="Courier New" panose="02070309020205020404" pitchFamily="49" charset="0"/>
              </a:rPr>
              <a:t>Вложенные объекты конвертируются автоматически</a:t>
            </a:r>
            <a:br>
              <a:rPr lang="ru-RU" sz="2400" dirty="0">
                <a:latin typeface="+mj-lt"/>
                <a:cs typeface="Courier New" panose="02070309020205020404" pitchFamily="49" charset="0"/>
              </a:rPr>
            </a:br>
            <a:r>
              <a:rPr lang="ru-RU" sz="2400" dirty="0">
                <a:latin typeface="+mj-lt"/>
                <a:cs typeface="Courier New" panose="02070309020205020404" pitchFamily="49" charset="0"/>
              </a:rPr>
              <a:t>Если объект имеет метод 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toJSON</a:t>
            </a:r>
            <a:r>
              <a:rPr lang="ru-RU" sz="2400" dirty="0">
                <a:latin typeface="+mj-lt"/>
                <a:cs typeface="Courier New" panose="02070309020205020404" pitchFamily="49" charset="0"/>
              </a:rPr>
              <a:t>, то он вызывается через </a:t>
            </a:r>
            <a:r>
              <a:rPr lang="ru-RU" sz="2400" dirty="0" err="1">
                <a:latin typeface="+mj-lt"/>
                <a:cs typeface="Courier New" panose="02070309020205020404" pitchFamily="49" charset="0"/>
              </a:rPr>
              <a:t>JSON.stringify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EDA2FD-598A-422A-A465-B252115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92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1C0FC-B2FB-411B-A45C-89E46E6D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b="1" dirty="0">
                <a:solidFill>
                  <a:schemeClr val="accent2"/>
                </a:solidFill>
              </a:rPr>
              <a:t>JSON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" name="Содержимое 5">
            <a:extLst>
              <a:ext uri="{FF2B5EF4-FFF2-40B4-BE49-F238E27FC236}">
                <a16:creationId xmlns:a16="http://schemas.microsoft.com/office/drawing/2014/main" id="{C6600E98-8A17-42A9-9CEE-CD020407830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22517" y="1690688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firstName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"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Иван", </a:t>
            </a: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 	"</a:t>
            </a:r>
            <a:r>
              <a:rPr lang="en-US" sz="18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"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Иванов", </a:t>
            </a: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"</a:t>
            </a:r>
            <a:r>
              <a:rPr lang="en-US" sz="18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{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	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street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"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Арбузная 177. </a:t>
            </a:r>
            <a:r>
              <a:rPr lang="ru-RU" sz="1800" dirty="0" err="1">
                <a:latin typeface="Courier New" pitchFamily="49" charset="0"/>
                <a:cs typeface="Courier New" pitchFamily="49" charset="0"/>
              </a:rPr>
              <a:t>д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 3.", </a:t>
            </a: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	   "</a:t>
            </a:r>
            <a:r>
              <a:rPr lang="en-US" sz="18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"</a:t>
            </a:r>
            <a:r>
              <a:rPr lang="ru-RU" sz="1800" dirty="0">
                <a:latin typeface="Courier New" pitchFamily="49" charset="0"/>
                <a:cs typeface="Courier New" pitchFamily="49" charset="0"/>
              </a:rPr>
              <a:t>Новосибирск", </a:t>
            </a: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	   "</a:t>
            </a:r>
            <a:r>
              <a:rPr lang="en-US" sz="18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postalCode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101101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},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phoneNumbers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": [ "812 123-1234", "916 123-4567" ] 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86B4B-43CF-43DC-BEAC-410107D9D96E}"/>
              </a:ext>
            </a:extLst>
          </p:cNvPr>
          <p:cNvSpPr txBox="1"/>
          <p:nvPr/>
        </p:nvSpPr>
        <p:spPr>
          <a:xfrm>
            <a:off x="4596117" y="2233604"/>
            <a:ext cx="222971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Пары ключ/значение</a:t>
            </a:r>
          </a:p>
        </p:txBody>
      </p:sp>
      <p:sp>
        <p:nvSpPr>
          <p:cNvPr id="9" name="Правая фигурная скобка 8">
            <a:extLst>
              <a:ext uri="{FF2B5EF4-FFF2-40B4-BE49-F238E27FC236}">
                <a16:creationId xmlns:a16="http://schemas.microsoft.com/office/drawing/2014/main" id="{C3A6B4D9-B986-408A-A481-99CDA3676376}"/>
              </a:ext>
            </a:extLst>
          </p:cNvPr>
          <p:cNvSpPr/>
          <p:nvPr/>
        </p:nvSpPr>
        <p:spPr>
          <a:xfrm>
            <a:off x="4096051" y="1947852"/>
            <a:ext cx="357190" cy="9144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AE84A-4A17-433C-9904-CE4C304D1502}"/>
              </a:ext>
            </a:extLst>
          </p:cNvPr>
          <p:cNvSpPr txBox="1"/>
          <p:nvPr/>
        </p:nvSpPr>
        <p:spPr>
          <a:xfrm>
            <a:off x="7167885" y="3663504"/>
            <a:ext cx="2077813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Вложенный объект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C2390F33-A954-4E65-90F6-E5FA40B824D4}"/>
              </a:ext>
            </a:extLst>
          </p:cNvPr>
          <p:cNvSpPr/>
          <p:nvPr/>
        </p:nvSpPr>
        <p:spPr>
          <a:xfrm>
            <a:off x="6667819" y="3397176"/>
            <a:ext cx="357190" cy="914400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78EE9-7B92-4BAB-8A07-F9860A8C1CFC}"/>
              </a:ext>
            </a:extLst>
          </p:cNvPr>
          <p:cNvSpPr txBox="1"/>
          <p:nvPr/>
        </p:nvSpPr>
        <p:spPr>
          <a:xfrm>
            <a:off x="4787500" y="5995957"/>
            <a:ext cx="1537216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Массив строк</a:t>
            </a:r>
          </a:p>
        </p:txBody>
      </p: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BCCAD680-EEC6-41C3-AF02-2123F1ED264B}"/>
              </a:ext>
            </a:extLst>
          </p:cNvPr>
          <p:cNvSpPr/>
          <p:nvPr/>
        </p:nvSpPr>
        <p:spPr>
          <a:xfrm rot="5400000">
            <a:off x="5549547" y="3835442"/>
            <a:ext cx="357190" cy="3672408"/>
          </a:xfrm>
          <a:prstGeom prst="righ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38DD1D-515D-4A14-A158-08991078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59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Расширенный </a:t>
            </a:r>
            <a:r>
              <a:rPr lang="ru-RU" dirty="0" err="1">
                <a:solidFill>
                  <a:schemeClr val="accent2"/>
                </a:solidFill>
              </a:rPr>
              <a:t>парсинг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(str, [reviver]);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2AC5D3-6688-4FC5-84D5-8C2B428A6D9A}"/>
              </a:ext>
            </a:extLst>
          </p:cNvPr>
          <p:cNvSpPr/>
          <p:nvPr/>
        </p:nvSpPr>
        <p:spPr>
          <a:xfrm>
            <a:off x="1319867" y="2690011"/>
            <a:ext cx="81708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"title":"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Conference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"date":"2017-11-30T12:00:00.000Z"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meetup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'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meetup.date.getDate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031F25-A6AC-48D0-BE3E-86125FCEE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24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F166079-BF87-4923-89CD-A64859A707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 descr="Download To Be Continued Meme PNG Image for Free">
            <a:extLst>
              <a:ext uri="{FF2B5EF4-FFF2-40B4-BE49-F238E27FC236}">
                <a16:creationId xmlns:a16="http://schemas.microsoft.com/office/drawing/2014/main" id="{E6465B3B-E04E-4A42-8369-A53A6C517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6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31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2"/>
                </a:solidFill>
              </a:rPr>
              <a:t>Почему многие любят </a:t>
            </a:r>
            <a:r>
              <a:rPr lang="en-US" sz="6000" b="1" dirty="0">
                <a:solidFill>
                  <a:schemeClr val="accent2"/>
                </a:solidFill>
              </a:rPr>
              <a:t>JS?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24C1A7-34CA-4F8E-A159-E27E9EE5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В предыдущей серии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Переменные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8 типов данных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Операторы сравнения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Функции и функциональные выражения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Массивы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A245AB-A885-40BB-AC1F-DF13CD82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Объекты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0625" cy="4351338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600" dirty="0">
                <a:latin typeface="+mj-lt"/>
              </a:rPr>
              <a:t> Объекты – это ассоциативные массивы с рядом дополнительных возможностей</a:t>
            </a:r>
            <a:endParaRPr lang="en-US" sz="3600" dirty="0">
              <a:latin typeface="+mj-lt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600" dirty="0">
                <a:latin typeface="+mj-lt"/>
              </a:rPr>
              <a:t> Хранят свойства (пары ключ-значение), где: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>
                <a:latin typeface="+mj-lt"/>
              </a:rPr>
              <a:t>Ключи свойств должны быть строками или символами (обычно строками).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>
                <a:latin typeface="+mj-lt"/>
              </a:rPr>
              <a:t>Значения могут быть любого типа.</a:t>
            </a:r>
          </a:p>
          <a:p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2671A-BAC0-425D-B54A-56EEEFB4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Объекты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ru-RU" dirty="0">
                <a:solidFill>
                  <a:schemeClr val="accent2"/>
                </a:solidFill>
              </a:rPr>
              <a:t> Синтаксис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D17F73B-B360-4B8B-9A96-22EFBA95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178" y="1699077"/>
            <a:ext cx="7955647" cy="4802187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третий ключ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ключ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: значение,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ru-RU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второй ключ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ru-RU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: 24,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ключ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ru-RU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второй ключ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</a:t>
            </a:r>
            <a:r>
              <a:rPr lang="ru-RU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третий ключ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0BB7987-51C9-498B-9629-099839B5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3975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</a:t>
            </a:r>
            <a:r>
              <a:rPr lang="ru-RU" sz="3600" dirty="0"/>
              <a:t>Запись через точку: </a:t>
            </a:r>
            <a:r>
              <a:rPr lang="en-US" sz="3600" dirty="0"/>
              <a:t>	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.property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600" dirty="0"/>
              <a:t> Квадратные скобки </a:t>
            </a:r>
            <a:r>
              <a:rPr lang="en-US" sz="3600" dirty="0"/>
              <a:t>	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endParaRPr lang="en-US" sz="3600" b="1" dirty="0"/>
          </a:p>
          <a:p>
            <a:pPr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600" dirty="0"/>
              <a:t> Удаление свойства:</a:t>
            </a:r>
            <a:r>
              <a:rPr lang="en-US" sz="3600" dirty="0"/>
              <a:t>	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.prop</a:t>
            </a:r>
            <a:r>
              <a:rPr lang="ru-RU" sz="3600" dirty="0"/>
              <a:t>.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600" dirty="0"/>
              <a:t> Проверка существования свойства: </a:t>
            </a:r>
            <a:br>
              <a:rPr lang="ru-RU" sz="3600" dirty="0"/>
            </a:b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3600" dirty="0"/>
              <a:t>.</a:t>
            </a:r>
          </a:p>
          <a:p>
            <a:pPr>
              <a:lnSpc>
                <a:spcPct val="16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600" dirty="0"/>
              <a:t> Перебор свойств объекта: цикл </a:t>
            </a:r>
            <a:r>
              <a:rPr lang="ru-RU" sz="3600" dirty="0" err="1"/>
              <a:t>for</a:t>
            </a:r>
            <a:r>
              <a:rPr lang="ru-RU" sz="3600" dirty="0"/>
              <a:t> </a:t>
            </a:r>
            <a:br>
              <a:rPr lang="ru-RU" sz="3600" dirty="0"/>
            </a:b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).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EA8D5-E28E-4E6E-88C8-5C906949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30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Сравнение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{};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 //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A5BC77-4A3A-4F95-AA35-533CF875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5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Объекты константы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25;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Всё ОК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Ошибка – нельзя переопределять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Юлия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D8B7C6-9F2A-446E-8D48-F78D3E65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930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716</Words>
  <Application>Microsoft Office PowerPoint</Application>
  <PresentationFormat>Широкоэкранный</PresentationFormat>
  <Paragraphs>221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TolkienCyr</vt:lpstr>
      <vt:lpstr>Wingdings</vt:lpstr>
      <vt:lpstr>Тема Office</vt:lpstr>
      <vt:lpstr>Основы JavaScript</vt:lpstr>
      <vt:lpstr>Полезно почитать и использовать</vt:lpstr>
      <vt:lpstr>Почему многие любят JS?</vt:lpstr>
      <vt:lpstr>В предыдущей серии</vt:lpstr>
      <vt:lpstr>Объекты</vt:lpstr>
      <vt:lpstr>Объекты / Синтаксис</vt:lpstr>
      <vt:lpstr>Свойства</vt:lpstr>
      <vt:lpstr>Сравнение объекта</vt:lpstr>
      <vt:lpstr>Объекты константы</vt:lpstr>
      <vt:lpstr>Копирование объекта</vt:lpstr>
      <vt:lpstr>Объединение объектов</vt:lpstr>
      <vt:lpstr>Методы объекта</vt:lpstr>
      <vt:lpstr>this – не фиксированный указатель</vt:lpstr>
      <vt:lpstr>Потеря this</vt:lpstr>
      <vt:lpstr>Привязка this через bind</vt:lpstr>
      <vt:lpstr>Полный синтаксис bind</vt:lpstr>
      <vt:lpstr>Конструкторы</vt:lpstr>
      <vt:lpstr>return в Конструкторе</vt:lpstr>
      <vt:lpstr>Объекты Map и Set</vt:lpstr>
      <vt:lpstr>Переборы Map</vt:lpstr>
      <vt:lpstr>Object.keys, values, entries</vt:lpstr>
      <vt:lpstr>Формат JSON  (JavaScript Object Notation)</vt:lpstr>
      <vt:lpstr>Пример JSON</vt:lpstr>
      <vt:lpstr>Расширенный парсинг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53</cp:revision>
  <dcterms:created xsi:type="dcterms:W3CDTF">2020-03-23T12:31:18Z</dcterms:created>
  <dcterms:modified xsi:type="dcterms:W3CDTF">2021-04-15T16:03:33Z</dcterms:modified>
</cp:coreProperties>
</file>