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57" r:id="rId4"/>
    <p:sldId id="259" r:id="rId5"/>
    <p:sldId id="262" r:id="rId6"/>
    <p:sldId id="261" r:id="rId7"/>
    <p:sldId id="272" r:id="rId8"/>
    <p:sldId id="263" r:id="rId9"/>
    <p:sldId id="274" r:id="rId10"/>
    <p:sldId id="273" r:id="rId11"/>
    <p:sldId id="264" r:id="rId12"/>
    <p:sldId id="275" r:id="rId13"/>
    <p:sldId id="276" r:id="rId14"/>
    <p:sldId id="265" r:id="rId15"/>
    <p:sldId id="277" r:id="rId16"/>
    <p:sldId id="266" r:id="rId17"/>
    <p:sldId id="278" r:id="rId18"/>
    <p:sldId id="267" r:id="rId19"/>
    <p:sldId id="268" r:id="rId20"/>
    <p:sldId id="270" r:id="rId21"/>
    <p:sldId id="27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95DD5-E5B2-4D49-AAD3-FA691A889E2B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4B544-CA9A-4EC0-9070-57D371F1E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29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Пробелы, переводы строк, комментарии – тоже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4B544-CA9A-4EC0-9070-57D371F1EB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97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7F53A-2AF5-463C-92B1-1071743F1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C2FD01-CD5C-4317-9CD4-9ADE5B477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E61F0E-F2AC-4646-829D-24E70588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F7D-7898-4D90-9EA9-5A0D7254A81E}" type="datetime1">
              <a:rPr lang="ru-RU" smtClean="0"/>
              <a:t>22.04.2020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99AD0-0E96-40BA-8838-D8218B74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C05FFE-F9A0-495D-80AB-7805630A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85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394EE-797B-45CF-8F58-40F3CD58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5D3B10-D893-4808-9ABE-6BE3B95C6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A5B676-F3D6-483C-A3B5-B26835F8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9F2-43D4-4235-A698-904930972754}" type="datetime1">
              <a:rPr lang="ru-RU" smtClean="0"/>
              <a:t>22.04.2020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E8C76-D310-4D9F-BDB9-1B4E9D32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F588FD-95F4-4D9E-9E00-B3019275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17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B60173-AB87-4B27-9E88-1F1FAF6AF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5BFD96-E51F-48BD-8C6C-F76EFCF6A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C6CB9-1746-4C03-B3A8-2ECCEC97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4321-C67C-40C9-9753-27ADF4AF3407}" type="datetime1">
              <a:rPr lang="ru-RU" smtClean="0"/>
              <a:t>22.04.2020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70FA68-EA71-4138-A57A-CEC07F1B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391CFD-5F69-400A-B270-E23A678D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3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B67D1-71CE-4CCF-9A4D-97CE6BC5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3C748-3B46-49B6-85F9-DA7CA02A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F73FD5-B39C-4EB6-8884-386AB424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561-37EF-44F1-98DF-FD5E7AF32612}" type="datetime1">
              <a:rPr lang="ru-RU" smtClean="0"/>
              <a:t>22.04.2020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45293C-E87C-4398-8499-62C4CA7E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78DE0-6E7C-4D31-8FC3-27EA154E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2876271C-3377-4B66-AFA0-F904F2A86A5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6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7420D-A2C0-483C-A459-7DFBF353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BF84FB-0B9B-421D-AD6D-4C352F78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F45676-2A62-4174-9BEC-DC9220DA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8F4-A799-4024-B883-870D4983749C}" type="datetime1">
              <a:rPr lang="ru-RU" smtClean="0"/>
              <a:t>22.04.2020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0EECE8-8601-430D-86E6-216E21DE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7A13E3-7CED-4A72-84B4-0A384056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01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2DFF1-1823-4A34-99EF-DA569570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1B836-ED09-4855-BF50-610995F3F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2B8C0F-1DEC-46E5-8873-CD6F06ED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601119-DBB0-4623-80C1-FFEFC0FD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C82D-9A41-4D74-A1FC-13CDB8D52D0C}" type="datetime1">
              <a:rPr lang="ru-RU" smtClean="0"/>
              <a:t>22.04.2020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96B15D-B38B-4630-9C13-7C3002EB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2DDE75-8B65-446A-963A-6596E188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04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A64FA-5A2F-4184-8E58-043F48E9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EA14EC-5F9C-42FA-8D17-14690415A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005690-C625-4CEB-AF57-D22C32098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564641-2F74-49BB-BBDE-3D7BCC088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5C5C18-67B1-4C35-BA87-728B5FE50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8BCB29-ABF1-4A42-A244-4DF3EE79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8AF8-5F78-4C7A-9439-4DA98B54306F}" type="datetime1">
              <a:rPr lang="ru-RU" smtClean="0"/>
              <a:t>22.04.2020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B5965D-9392-49D8-8C79-C1B91751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DA24BB-9402-4D5D-8A65-9EAD3D4E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2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542B4-1DA4-43AA-9A89-DF0F534A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867172-5904-4882-A195-BB2A8C8A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044D-C2CB-4C93-A66E-26D782630291}" type="datetime1">
              <a:rPr lang="ru-RU" smtClean="0"/>
              <a:t>22.04.2020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E3E7B0-B942-41A8-8FAC-0807DC98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DEC7F4-2B97-4BF8-B3A1-E30DF83A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0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8C889C-CBD7-4640-8E3F-80F2E9DE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780-D4E2-415F-A443-42ADD5F62E33}" type="datetime1">
              <a:rPr lang="ru-RU" smtClean="0"/>
              <a:t>22.04.2020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7F3B0C-14D6-42FC-961B-8967B15B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A20691-8028-447A-8E71-30A39291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78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46FC9-334E-44AD-849C-999B4A19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DD56A6-2295-413F-8B87-5CE5A085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552D9F-4FA5-4D1F-AF08-C1F68A593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83FB6B-1261-4883-BD5A-3E85670C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0B9-7BF7-441E-B89E-090800E1ED9C}" type="datetime1">
              <a:rPr lang="ru-RU" smtClean="0"/>
              <a:t>22.04.2020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868C1C-4A57-4EA4-B1C4-026EDC98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0B2C6-1EF8-4FC8-9B48-BA82F976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91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0C5E1-5DF8-486A-B1A8-42970FC3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4BE051-C7D1-42AE-94FE-A66594DE1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EF7EE-D3F0-4811-A2C4-6A0A58920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8E566B-0C5A-4720-B410-CC666C36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76D9-7037-43F8-9CE8-E7EBB9FD9001}" type="datetime1">
              <a:rPr lang="ru-RU" smtClean="0"/>
              <a:t>22.04.2020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F3DC3E-83BB-44AC-B66D-8FBF0E35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F5A194-B3AA-47C5-A35B-63C53491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69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95123-28FA-4115-A853-A7B497B0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ADE11E-CF3C-463D-B991-1F7BC8F7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E1333E-9A77-48B6-8A58-203BFA798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B441-8A8C-4B12-88B0-6DA51F7814BA}" type="datetime1">
              <a:rPr lang="ru-RU" smtClean="0"/>
              <a:t>22.04.2020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56F688-1367-40B2-BB2B-552F754E2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6C94B-49A9-4C0F-B14C-DE9E90AFF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10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7FE01-E3DC-4880-AAF5-099C55686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  <a:latin typeface="TolkienCyr" panose="020B7200000000000000" pitchFamily="34" charset="0"/>
              </a:rPr>
              <a:t>Основы </a:t>
            </a:r>
            <a:r>
              <a:rPr lang="en-US" dirty="0">
                <a:solidFill>
                  <a:schemeClr val="accent2"/>
                </a:solidFill>
                <a:latin typeface="TolkienCyr" panose="020B7200000000000000" pitchFamily="34" charset="0"/>
              </a:rPr>
              <a:t>JavaScript</a:t>
            </a:r>
            <a:endParaRPr lang="ru-RU" dirty="0">
              <a:solidFill>
                <a:schemeClr val="accent2"/>
              </a:solidFill>
              <a:latin typeface="TolkienCyr" panose="020B7200000000000000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5C6F52-8732-4859-B82C-084FFB7B8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Часть 3</a:t>
            </a:r>
          </a:p>
        </p:txBody>
      </p:sp>
    </p:spTree>
    <p:extLst>
      <p:ext uri="{BB962C8B-B14F-4D97-AF65-F5344CB8AC3E}">
        <p14:creationId xmlns:p14="http://schemas.microsoft.com/office/powerpoint/2010/main" val="164728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64A52-56C7-44D8-A5CD-B461FD24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Навигация по </a:t>
            </a:r>
            <a:r>
              <a:rPr lang="en-US" dirty="0"/>
              <a:t>DOM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613669-6DFE-4C65-BFA8-CB285598780D}"/>
              </a:ext>
            </a:extLst>
          </p:cNvPr>
          <p:cNvSpPr/>
          <p:nvPr/>
        </p:nvSpPr>
        <p:spPr>
          <a:xfrm>
            <a:off x="838200" y="2268195"/>
            <a:ext cx="87534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Дочерние узлы (или дети) </a:t>
            </a:r>
            <a:r>
              <a:rPr lang="ru-RU" sz="3200" dirty="0"/>
              <a:t>– элементы, которые являются непосредственными детьми узла</a:t>
            </a:r>
          </a:p>
          <a:p>
            <a:endParaRPr lang="ru-RU" sz="3200" dirty="0"/>
          </a:p>
          <a:p>
            <a:r>
              <a:rPr lang="ru-RU" sz="3200" b="1" dirty="0"/>
              <a:t>Потомки</a:t>
            </a:r>
            <a:r>
              <a:rPr lang="ru-RU" sz="3200" dirty="0"/>
              <a:t> – все элементы, которые лежат внутри данного, включая детей, их детей и т.д.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7BC663C-79D7-454D-B09A-282EB8A2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82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64A52-56C7-44D8-A5CD-B461FD24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Обращение к элементам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2B7211-C6CB-4186-9E83-DD6CEDB97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74" y="2007963"/>
            <a:ext cx="11284294" cy="284207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380685-255E-4557-8C81-5372F44A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243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64A52-56C7-44D8-A5CD-B461FD24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Живые коллекции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6709862-95D5-491D-AF5B-F77D486747B9}"/>
              </a:ext>
            </a:extLst>
          </p:cNvPr>
          <p:cNvSpPr/>
          <p:nvPr/>
        </p:nvSpPr>
        <p:spPr>
          <a:xfrm>
            <a:off x="1142999" y="1814513"/>
            <a:ext cx="88392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divs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divs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ru-RU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F5AF3F7-E179-467D-8682-D9842F84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80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64A52-56C7-44D8-A5CD-B461FD24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Matches, Closest, Contains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B3CD62-0EC4-4296-980E-93F9A8E2C823}"/>
              </a:ext>
            </a:extLst>
          </p:cNvPr>
          <p:cNvSpPr/>
          <p:nvPr/>
        </p:nvSpPr>
        <p:spPr>
          <a:xfrm>
            <a:off x="838200" y="1909311"/>
            <a:ext cx="89439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</a:t>
            </a:r>
            <a:r>
              <a:rPr lang="ru-RU" sz="2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matches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2800" dirty="0"/>
              <a:t> - проверяет, удовлетворяет ли элемент CSS-селектору</a:t>
            </a:r>
            <a:br>
              <a:rPr lang="ru-RU" sz="2800" dirty="0"/>
            </a:br>
            <a:endParaRPr lang="ru-RU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</a:t>
            </a:r>
            <a:r>
              <a:rPr lang="ru-RU" sz="2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closest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2800" dirty="0"/>
              <a:t> - ищет ближайшего по иерархии предка, соответствующему данному CSS-селектору</a:t>
            </a:r>
            <a:br>
              <a:rPr lang="ru-RU" sz="2800" dirty="0"/>
            </a:br>
            <a:endParaRPr lang="ru-RU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elemA.</a:t>
            </a:r>
            <a:r>
              <a:rPr lang="ru-RU" sz="2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elemB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2800" dirty="0"/>
              <a:t> - вернёт </a:t>
            </a:r>
            <a:r>
              <a:rPr lang="ru-RU" sz="2800" dirty="0" err="1"/>
              <a:t>true</a:t>
            </a:r>
            <a:r>
              <a:rPr lang="ru-RU" sz="2800" dirty="0"/>
              <a:t>, если </a:t>
            </a:r>
            <a:r>
              <a:rPr lang="ru-RU" sz="2800" dirty="0" err="1"/>
              <a:t>elemB</a:t>
            </a:r>
            <a:r>
              <a:rPr lang="ru-RU" sz="2800" dirty="0"/>
              <a:t> находится внутри </a:t>
            </a:r>
            <a:r>
              <a:rPr lang="ru-RU" sz="2800" dirty="0" err="1"/>
              <a:t>elemA</a:t>
            </a:r>
            <a:r>
              <a:rPr lang="ru-RU" sz="2800" dirty="0"/>
              <a:t> или </a:t>
            </a:r>
            <a:r>
              <a:rPr lang="en-US" sz="2800" dirty="0" err="1"/>
              <a:t>elemA</a:t>
            </a:r>
            <a:r>
              <a:rPr lang="en-US" sz="2800" dirty="0"/>
              <a:t>==</a:t>
            </a:r>
            <a:r>
              <a:rPr lang="en-US" sz="2800" dirty="0" err="1"/>
              <a:t>elemB</a:t>
            </a:r>
            <a:endParaRPr lang="ru-RU" sz="2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6BC4E51-3C68-4F8B-9664-86D2BDC2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50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64A52-56C7-44D8-A5CD-B461FD24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узлов </a:t>
            </a:r>
            <a:r>
              <a:rPr lang="en-US" dirty="0"/>
              <a:t>/ </a:t>
            </a:r>
            <a:r>
              <a:rPr lang="ru-RU" dirty="0"/>
              <a:t>Классы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FEA510-9CF9-47A7-AAF0-04D40243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18" y="1551810"/>
            <a:ext cx="6484570" cy="498710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2061E5-9B62-488F-A22F-759D84AA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235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64A52-56C7-44D8-A5CD-B461FD24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узлов </a:t>
            </a:r>
            <a:r>
              <a:rPr lang="en-US" dirty="0"/>
              <a:t>/ </a:t>
            </a:r>
            <a:r>
              <a:rPr lang="ru-RU" dirty="0"/>
              <a:t>Классы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939ECD9-ACE6-48B8-A187-FF55AA8417C1}"/>
              </a:ext>
            </a:extLst>
          </p:cNvPr>
          <p:cNvSpPr/>
          <p:nvPr/>
        </p:nvSpPr>
        <p:spPr>
          <a:xfrm>
            <a:off x="1036982" y="1690688"/>
            <a:ext cx="6096000" cy="37093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nodeName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и </a:t>
            </a:r>
            <a:r>
              <a:rPr lang="ru-R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outerHTML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nodeValue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446F9BF-4944-41B5-ACC3-4CA323C4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06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64A52-56C7-44D8-A5CD-B461FD24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документа </a:t>
            </a:r>
            <a:r>
              <a:rPr lang="en-US" dirty="0"/>
              <a:t>/</a:t>
            </a:r>
            <a:r>
              <a:rPr lang="ru-RU" dirty="0"/>
              <a:t> Создание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363392D-167E-49C4-A945-9747486855D4}"/>
              </a:ext>
            </a:extLst>
          </p:cNvPr>
          <p:cNvSpPr/>
          <p:nvPr/>
        </p:nvSpPr>
        <p:spPr>
          <a:xfrm>
            <a:off x="838200" y="2363785"/>
            <a:ext cx="8991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lang="ru-RU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createElement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2400" dirty="0"/>
              <a:t>– создаёт элемент с заданным тегом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lang="ru-RU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createTextNode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2400" dirty="0"/>
              <a:t> – создаёт текстовый узел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</a:t>
            </a:r>
            <a:r>
              <a:rPr lang="ru-RU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cloneNode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deep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2400" dirty="0"/>
              <a:t>– клонирует элемент, если </a:t>
            </a:r>
            <a:r>
              <a:rPr lang="ru-RU" sz="2400" dirty="0" err="1"/>
              <a:t>deep</a:t>
            </a:r>
            <a:r>
              <a:rPr lang="ru-RU" sz="2400" dirty="0"/>
              <a:t>==</a:t>
            </a:r>
            <a:r>
              <a:rPr lang="ru-RU" sz="2400" dirty="0" err="1"/>
              <a:t>true</a:t>
            </a:r>
            <a:r>
              <a:rPr lang="ru-RU" sz="2400" dirty="0"/>
              <a:t>, то со всеми дочерними элементами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89CA07-BB50-4780-8F3A-6B7211C6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6959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64A52-56C7-44D8-A5CD-B461FD24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документа </a:t>
            </a:r>
            <a:r>
              <a:rPr lang="en-US" dirty="0"/>
              <a:t>/</a:t>
            </a:r>
            <a:r>
              <a:rPr lang="ru-RU" dirty="0"/>
              <a:t> Вставка и удаление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363392D-167E-49C4-A945-9747486855D4}"/>
              </a:ext>
            </a:extLst>
          </p:cNvPr>
          <p:cNvSpPr/>
          <p:nvPr/>
        </p:nvSpPr>
        <p:spPr>
          <a:xfrm>
            <a:off x="584752" y="2209182"/>
            <a:ext cx="9311723" cy="282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(...nodes or strings) – </a:t>
            </a:r>
            <a:r>
              <a:rPr lang="ru-RU" sz="2000" dirty="0">
                <a:cs typeface="Courier New" panose="02070309020205020404" pitchFamily="49" charset="0"/>
              </a:rPr>
              <a:t>вставляет в </a:t>
            </a:r>
            <a:r>
              <a:rPr lang="en-US" sz="2000" dirty="0">
                <a:cs typeface="Courier New" panose="02070309020205020404" pitchFamily="49" charset="0"/>
              </a:rPr>
              <a:t>node </a:t>
            </a:r>
            <a:r>
              <a:rPr lang="ru-RU" sz="2000" dirty="0">
                <a:cs typeface="Courier New" panose="02070309020205020404" pitchFamily="49" charset="0"/>
              </a:rPr>
              <a:t>в конец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(...nodes or strings) – </a:t>
            </a:r>
            <a:r>
              <a:rPr lang="ru-RU" sz="2000" dirty="0">
                <a:cs typeface="Courier New" panose="02070309020205020404" pitchFamily="49" charset="0"/>
              </a:rPr>
              <a:t>вставляет в </a:t>
            </a:r>
            <a:r>
              <a:rPr lang="en-US" sz="2000" dirty="0">
                <a:cs typeface="Courier New" panose="02070309020205020404" pitchFamily="49" charset="0"/>
              </a:rPr>
              <a:t>node </a:t>
            </a:r>
            <a:r>
              <a:rPr lang="ru-RU" sz="2000" dirty="0">
                <a:cs typeface="Courier New" panose="02070309020205020404" pitchFamily="49" charset="0"/>
              </a:rPr>
              <a:t>в начало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(...nodes or strings) – </a:t>
            </a:r>
            <a:r>
              <a:rPr lang="ru-RU" sz="2000" dirty="0">
                <a:cs typeface="Courier New" panose="02070309020205020404" pitchFamily="49" charset="0"/>
              </a:rPr>
              <a:t>вставляет прямо перед </a:t>
            </a:r>
            <a:r>
              <a:rPr lang="en-US" sz="2000" dirty="0">
                <a:cs typeface="Courier New" panose="02070309020205020404" pitchFamily="49" charset="0"/>
              </a:rPr>
              <a:t>node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(...nodes or strings) – </a:t>
            </a:r>
            <a:r>
              <a:rPr lang="ru-RU" sz="2000" dirty="0">
                <a:cs typeface="Courier New" panose="02070309020205020404" pitchFamily="49" charset="0"/>
              </a:rPr>
              <a:t>вставляет сразу после </a:t>
            </a:r>
            <a:r>
              <a:rPr lang="en-US" sz="2000" dirty="0">
                <a:cs typeface="Courier New" panose="02070309020205020404" pitchFamily="49" charset="0"/>
              </a:rPr>
              <a:t>node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replaceWith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(...nodes or strings) – </a:t>
            </a:r>
            <a:r>
              <a:rPr lang="ru-RU" sz="2000" dirty="0">
                <a:cs typeface="Courier New" panose="02070309020205020404" pitchFamily="49" charset="0"/>
              </a:rPr>
              <a:t>заменяет </a:t>
            </a:r>
            <a:r>
              <a:rPr lang="en-US" sz="2000" dirty="0">
                <a:cs typeface="Courier New" panose="02070309020205020404" pitchFamily="49" charset="0"/>
              </a:rPr>
              <a:t>node.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node.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– </a:t>
            </a:r>
            <a:r>
              <a:rPr lang="ru-RU" sz="2000" dirty="0">
                <a:cs typeface="Courier New" panose="02070309020205020404" pitchFamily="49" charset="0"/>
              </a:rPr>
              <a:t>удаляет </a:t>
            </a:r>
            <a:r>
              <a:rPr lang="en-US" sz="2000" dirty="0">
                <a:cs typeface="Courier New" panose="02070309020205020404" pitchFamily="49" charset="0"/>
              </a:rPr>
              <a:t>node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9B227A-4C7F-46A9-B1D6-4D994E8E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01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64A52-56C7-44D8-A5CD-B461FD24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Браузерные события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4770727-92AD-42DA-A560-D6273F1E1305}"/>
              </a:ext>
            </a:extLst>
          </p:cNvPr>
          <p:cNvSpPr/>
          <p:nvPr/>
        </p:nvSpPr>
        <p:spPr>
          <a:xfrm>
            <a:off x="838200" y="1671846"/>
            <a:ext cx="8186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element.</a:t>
            </a:r>
            <a:r>
              <a:rPr lang="ru-RU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86BC937-CA65-473F-95D9-315A3DC5562D}"/>
              </a:ext>
            </a:extLst>
          </p:cNvPr>
          <p:cNvSpPr/>
          <p:nvPr/>
        </p:nvSpPr>
        <p:spPr>
          <a:xfrm>
            <a:off x="838200" y="2366306"/>
            <a:ext cx="9210675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chemeClr val="accent2"/>
                </a:solidFill>
              </a:rPr>
              <a:t>options</a:t>
            </a:r>
            <a:r>
              <a:rPr lang="ru-RU" sz="2400" dirty="0"/>
              <a:t> - дополнительный объект со свойствами: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accent2"/>
                </a:solidFill>
              </a:rPr>
              <a:t>once</a:t>
            </a:r>
            <a:r>
              <a:rPr lang="ru-RU" sz="2400" dirty="0"/>
              <a:t>: если </a:t>
            </a:r>
            <a:r>
              <a:rPr lang="ru-RU" sz="2400" dirty="0" err="1"/>
              <a:t>true</a:t>
            </a:r>
            <a:r>
              <a:rPr lang="ru-RU" sz="2400" dirty="0"/>
              <a:t>, тогда обработчик будет автоматически удалён после выполнения.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accent2"/>
                </a:solidFill>
              </a:rPr>
              <a:t>capture</a:t>
            </a:r>
            <a:r>
              <a:rPr lang="ru-RU" sz="2400" dirty="0"/>
              <a:t>: фаза, на которой должен сработать обработчик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accent2"/>
                </a:solidFill>
              </a:rPr>
              <a:t>passive</a:t>
            </a:r>
            <a:r>
              <a:rPr lang="ru-RU" sz="2400" dirty="0"/>
              <a:t>: если </a:t>
            </a:r>
            <a:r>
              <a:rPr lang="ru-RU" sz="2400" dirty="0" err="1"/>
              <a:t>true</a:t>
            </a:r>
            <a:r>
              <a:rPr lang="ru-RU" sz="2400" dirty="0"/>
              <a:t>, то указывает, что обработчик никогда не вызовет </a:t>
            </a:r>
            <a:r>
              <a:rPr lang="ru-RU" sz="2400" dirty="0" err="1"/>
              <a:t>preventDefault</a:t>
            </a:r>
            <a:r>
              <a:rPr lang="ru-RU" sz="2400" dirty="0"/>
              <a:t>()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66DF35-74EF-425F-B28F-DC5D98D7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875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64A52-56C7-44D8-A5CD-B461FD24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Всплытие и погружение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778B69-EC19-4F02-B727-432D6F75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8" y="2676202"/>
            <a:ext cx="4701209" cy="185015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1A02643-04B3-4B86-93E5-28BDFB5218BF}"/>
              </a:ext>
            </a:extLst>
          </p:cNvPr>
          <p:cNvSpPr/>
          <p:nvPr/>
        </p:nvSpPr>
        <p:spPr>
          <a:xfrm>
            <a:off x="5300870" y="1489146"/>
            <a:ext cx="6798365" cy="5021055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event.target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/>
              <a:t>– самый глубокий элемент, на котором произошло событие.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event.currentTarget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/>
              <a:t>- элемент, на котором в данный момент сработал обработчик</a:t>
            </a:r>
          </a:p>
          <a:p>
            <a:pPr>
              <a:lnSpc>
                <a:spcPct val="150000"/>
              </a:lnSpc>
            </a:pP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event.eventPhase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/>
              <a:t>– на какой фазе он сработал (погружение=1, фаза цели=2, всплытие=3).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8079B61-3D4A-465E-9138-73F16F7E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18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CF4F3-FF00-42E3-9FEF-CF3DE403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Полезно почитать и использовать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40CD7E-7D56-4485-B756-3771E46A1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0301"/>
            <a:ext cx="10515600" cy="2427593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4400" dirty="0"/>
              <a:t> </a:t>
            </a:r>
            <a:r>
              <a:rPr lang="en-US" sz="4400" dirty="0"/>
              <a:t>learn.javascript.ru</a:t>
            </a:r>
            <a:endParaRPr lang="ru-RU" sz="44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4400" dirty="0"/>
              <a:t> </a:t>
            </a:r>
            <a:r>
              <a:rPr lang="en-US" sz="4400" dirty="0"/>
              <a:t>developer.mozilla.org</a:t>
            </a:r>
            <a:endParaRPr lang="ru-RU" sz="4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A1ED56-AA40-408C-90DB-05692A1B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846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64A52-56C7-44D8-A5CD-B461FD24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события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42C7EB7-206B-4731-AC86-10881396CFCA}"/>
              </a:ext>
            </a:extLst>
          </p:cNvPr>
          <p:cNvSpPr/>
          <p:nvPr/>
        </p:nvSpPr>
        <p:spPr>
          <a:xfrm>
            <a:off x="838200" y="1554629"/>
            <a:ext cx="9586279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&lt;h1 id="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 из кода!&lt;/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function(event) 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alert("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 от "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event.target.tagName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event = new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{bubbles: true}); 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dispatchEvent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(event);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868C1D-AF90-4F09-A824-FA8C80B3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229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</a:t>
            </a:r>
            <a:r>
              <a:rPr lang="ru-RU" dirty="0"/>
              <a:t>и </a:t>
            </a:r>
            <a:r>
              <a:rPr lang="en-US" dirty="0"/>
              <a:t>Defer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4A30E1-B213-42FF-923C-56DE5F847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69" y="2175612"/>
            <a:ext cx="10515601" cy="250677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BD0F02-4FDC-4EC7-ACE2-114C432C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21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04FB152-E965-420A-8745-E1A921A665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Download To Be Continued Meme PNG Image for Free">
            <a:extLst>
              <a:ext uri="{FF2B5EF4-FFF2-40B4-BE49-F238E27FC236}">
                <a16:creationId xmlns:a16="http://schemas.microsoft.com/office/drawing/2014/main" id="{72A48293-2047-449F-A98F-1D6558A9F5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72777" r="44140" b="5325"/>
          <a:stretch/>
        </p:blipFill>
        <p:spPr bwMode="auto">
          <a:xfrm>
            <a:off x="161926" y="5037137"/>
            <a:ext cx="6400800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89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9DED1-7A19-47E8-8B00-8DB780A1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625" y="2428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chemeClr val="accent2"/>
                </a:solidFill>
              </a:rPr>
              <a:t>А что если не </a:t>
            </a:r>
            <a:r>
              <a:rPr lang="en-US" sz="6000" b="1" dirty="0">
                <a:solidFill>
                  <a:schemeClr val="accent2"/>
                </a:solidFill>
              </a:rPr>
              <a:t>JS?</a:t>
            </a:r>
            <a:endParaRPr lang="ru-RU" sz="6000" b="1" dirty="0">
              <a:solidFill>
                <a:schemeClr val="accent2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C630D3-E3B2-4F55-A401-5DDD52DF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67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предыдущей серии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B9BA-6AAF-49BC-BF6F-F1025651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4000" dirty="0">
                <a:latin typeface="+mj-lt"/>
              </a:rPr>
              <a:t> Объекты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4000" dirty="0">
                <a:latin typeface="+mj-lt"/>
              </a:rPr>
              <a:t> Методы и свойства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4000" dirty="0">
                <a:latin typeface="+mj-lt"/>
              </a:rPr>
              <a:t> </a:t>
            </a:r>
            <a:r>
              <a:rPr lang="en-US" sz="4000" dirty="0">
                <a:latin typeface="+mj-lt"/>
              </a:rPr>
              <a:t>this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4000" dirty="0">
                <a:latin typeface="+mj-lt"/>
              </a:rPr>
              <a:t> </a:t>
            </a:r>
            <a:r>
              <a:rPr lang="en-US" sz="4000" dirty="0">
                <a:latin typeface="+mj-lt"/>
              </a:rPr>
              <a:t>Map </a:t>
            </a:r>
            <a:r>
              <a:rPr lang="ru-RU" sz="4000" dirty="0">
                <a:latin typeface="+mj-lt"/>
              </a:rPr>
              <a:t>и </a:t>
            </a:r>
            <a:r>
              <a:rPr lang="en-US" sz="4000" dirty="0">
                <a:latin typeface="+mj-lt"/>
              </a:rPr>
              <a:t>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+mj-lt"/>
              </a:rPr>
              <a:t> JSON</a:t>
            </a:r>
            <a:endParaRPr lang="ru-RU" sz="4000" dirty="0">
              <a:latin typeface="+mj-lt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6ED1F4-A98E-4C76-A4F0-F04E4096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07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Браузерное окружение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AE592E-E61E-479B-B19B-A4CA37B5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324" y="1690688"/>
            <a:ext cx="5530975" cy="466308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37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64A52-56C7-44D8-A5CD-B461FD24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  <a:r>
              <a:rPr lang="ru-RU" dirty="0"/>
              <a:t> - дерево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CBD58F-78AB-47C5-A09F-4ADF621F8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50" y="1690688"/>
            <a:ext cx="4872603" cy="42229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229EE0-5C5B-4B22-886D-605FE7484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312" y="1903468"/>
            <a:ext cx="4872602" cy="379736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87FA911-90D3-4E9B-9525-DACFE159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9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64A52-56C7-44D8-A5CD-B461FD24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  <a:r>
              <a:rPr lang="ru-RU" dirty="0"/>
              <a:t> - дерево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4514EE-993D-423B-A6C9-BD196550E4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" t="10215"/>
          <a:stretch/>
        </p:blipFill>
        <p:spPr>
          <a:xfrm>
            <a:off x="1000124" y="1609725"/>
            <a:ext cx="9527535" cy="94932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768310-55B8-4566-8929-3A61C3C12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449" y="3093863"/>
            <a:ext cx="5400261" cy="275307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E9985A-85FE-42C3-865C-9EAE0C5C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86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64A52-56C7-44D8-A5CD-B461FD24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Навигация по </a:t>
            </a:r>
            <a:r>
              <a:rPr lang="en-US" dirty="0"/>
              <a:t>DOM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(все узлы)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CEEE2B-BB32-4C69-9640-778739AD1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050" y="2018265"/>
            <a:ext cx="6337449" cy="3583677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03F733-61B2-40ED-BD31-D51917A6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504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64A52-56C7-44D8-A5CD-B461FD24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Навигация по </a:t>
            </a:r>
            <a:r>
              <a:rPr lang="en-US" dirty="0"/>
              <a:t>DOM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(только элементы)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6C64CD-185A-4B7C-9B82-8D86C9F60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114" y="2081213"/>
            <a:ext cx="7694871" cy="348480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B96F201-ED16-4589-A28B-38F5201C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4111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3785</TotalTime>
  <Words>482</Words>
  <Application>Microsoft Office PowerPoint</Application>
  <PresentationFormat>Широкоэкранный</PresentationFormat>
  <Paragraphs>108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TolkienCyr</vt:lpstr>
      <vt:lpstr>Wingdings</vt:lpstr>
      <vt:lpstr>Тема Office</vt:lpstr>
      <vt:lpstr>Основы JavaScript</vt:lpstr>
      <vt:lpstr>Полезно почитать и использовать</vt:lpstr>
      <vt:lpstr>А что если не JS?</vt:lpstr>
      <vt:lpstr>В предыдущей серии</vt:lpstr>
      <vt:lpstr>Браузерное окружение</vt:lpstr>
      <vt:lpstr>DOM - дерево</vt:lpstr>
      <vt:lpstr>DOM - дерево</vt:lpstr>
      <vt:lpstr>Навигация по DOM  (все узлы)</vt:lpstr>
      <vt:lpstr>Навигация по DOM  (только элементы)</vt:lpstr>
      <vt:lpstr>Навигация по DOM</vt:lpstr>
      <vt:lpstr>Обращение к элементам</vt:lpstr>
      <vt:lpstr>Живые коллекции</vt:lpstr>
      <vt:lpstr>Matches, Closest, Contains</vt:lpstr>
      <vt:lpstr>Свойства узлов / Классы</vt:lpstr>
      <vt:lpstr>Свойства узлов / Классы</vt:lpstr>
      <vt:lpstr>Изменение документа / Создание</vt:lpstr>
      <vt:lpstr>Изменение документа / Вставка и удаление</vt:lpstr>
      <vt:lpstr>Браузерные события</vt:lpstr>
      <vt:lpstr>Всплытие и погружение</vt:lpstr>
      <vt:lpstr>Пользовательские события</vt:lpstr>
      <vt:lpstr>Async и Defer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JavaScript</dc:title>
  <dc:creator>Александр Погребников</dc:creator>
  <cp:lastModifiedBy>Александр Погребников</cp:lastModifiedBy>
  <cp:revision>68</cp:revision>
  <dcterms:created xsi:type="dcterms:W3CDTF">2020-03-23T12:31:18Z</dcterms:created>
  <dcterms:modified xsi:type="dcterms:W3CDTF">2020-04-22T09:19:13Z</dcterms:modified>
</cp:coreProperties>
</file>