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60" r:id="rId3"/>
    <p:sldId id="257" r:id="rId4"/>
    <p:sldId id="259" r:id="rId5"/>
    <p:sldId id="262" r:id="rId6"/>
    <p:sldId id="279" r:id="rId7"/>
    <p:sldId id="281" r:id="rId8"/>
    <p:sldId id="282" r:id="rId9"/>
    <p:sldId id="283" r:id="rId10"/>
    <p:sldId id="280" r:id="rId11"/>
    <p:sldId id="292" r:id="rId12"/>
    <p:sldId id="293" r:id="rId13"/>
    <p:sldId id="261" r:id="rId14"/>
    <p:sldId id="296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4" r:id="rId24"/>
    <p:sldId id="29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95DD5-E5B2-4D49-AAD3-FA691A889E2B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4B544-CA9A-4EC0-9070-57D371F1E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29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7F53A-2AF5-463C-92B1-1071743F1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C2FD01-CD5C-4317-9CD4-9ADE5B477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E61F0E-F2AC-4646-829D-24E70588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F7D-7898-4D90-9EA9-5A0D7254A81E}" type="datetime1">
              <a:rPr lang="ru-RU" smtClean="0"/>
              <a:t>19.05.2020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99AD0-0E96-40BA-8838-D8218B74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C05FFE-F9A0-495D-80AB-7805630A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85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394EE-797B-45CF-8F58-40F3CD58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5D3B10-D893-4808-9ABE-6BE3B95C6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A5B676-F3D6-483C-A3B5-B26835F8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9F2-43D4-4235-A698-904930972754}" type="datetime1">
              <a:rPr lang="ru-RU" smtClean="0"/>
              <a:t>19.05.2020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E8C76-D310-4D9F-BDB9-1B4E9D32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F588FD-95F4-4D9E-9E00-B3019275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1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B60173-AB87-4B27-9E88-1F1FAF6AF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5BFD96-E51F-48BD-8C6C-F76EFCF6A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C6CB9-1746-4C03-B3A8-2ECCEC97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4321-C67C-40C9-9753-27ADF4AF3407}" type="datetime1">
              <a:rPr lang="ru-RU" smtClean="0"/>
              <a:t>19.05.2020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70FA68-EA71-4138-A57A-CEC07F1B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91CFD-5F69-400A-B270-E23A678D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3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B67D1-71CE-4CCF-9A4D-97CE6BC5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3C748-3B46-49B6-85F9-DA7CA02A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F73FD5-B39C-4EB6-8884-386AB424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561-37EF-44F1-98DF-FD5E7AF32612}" type="datetime1">
              <a:rPr lang="ru-RU" smtClean="0"/>
              <a:t>19.05.2020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45293C-E87C-4398-8499-62C4CA7E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78DE0-6E7C-4D31-8FC3-27EA154E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2876271C-3377-4B66-AFA0-F904F2A86A5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6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7420D-A2C0-483C-A459-7DFBF353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BF84FB-0B9B-421D-AD6D-4C352F78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F45676-2A62-4174-9BEC-DC9220DA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8F4-A799-4024-B883-870D4983749C}" type="datetime1">
              <a:rPr lang="ru-RU" smtClean="0"/>
              <a:t>19.05.2020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0EECE8-8601-430D-86E6-216E21DE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7A13E3-7CED-4A72-84B4-0A384056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01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2DFF1-1823-4A34-99EF-DA569570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1B836-ED09-4855-BF50-610995F3F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2B8C0F-1DEC-46E5-8873-CD6F06ED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601119-DBB0-4623-80C1-FFEFC0FD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C82D-9A41-4D74-A1FC-13CDB8D52D0C}" type="datetime1">
              <a:rPr lang="ru-RU" smtClean="0"/>
              <a:t>19.05.2020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96B15D-B38B-4630-9C13-7C3002EB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2DDE75-8B65-446A-963A-6596E188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04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A64FA-5A2F-4184-8E58-043F48E9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EA14EC-5F9C-42FA-8D17-14690415A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005690-C625-4CEB-AF57-D22C32098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564641-2F74-49BB-BBDE-3D7BCC088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5C5C18-67B1-4C35-BA87-728B5FE50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8BCB29-ABF1-4A42-A244-4DF3EE79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8AF8-5F78-4C7A-9439-4DA98B54306F}" type="datetime1">
              <a:rPr lang="ru-RU" smtClean="0"/>
              <a:t>19.05.2020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B5965D-9392-49D8-8C79-C1B91751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DA24BB-9402-4D5D-8A65-9EAD3D4E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2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542B4-1DA4-43AA-9A89-DF0F534A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867172-5904-4882-A195-BB2A8C8A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044D-C2CB-4C93-A66E-26D782630291}" type="datetime1">
              <a:rPr lang="ru-RU" smtClean="0"/>
              <a:t>19.05.2020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E3E7B0-B942-41A8-8FAC-0807DC98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DEC7F4-2B97-4BF8-B3A1-E30DF83A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0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8C889C-CBD7-4640-8E3F-80F2E9DE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780-D4E2-415F-A443-42ADD5F62E33}" type="datetime1">
              <a:rPr lang="ru-RU" smtClean="0"/>
              <a:t>19.05.2020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7F3B0C-14D6-42FC-961B-8967B15B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A20691-8028-447A-8E71-30A39291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78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46FC9-334E-44AD-849C-999B4A19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DD56A6-2295-413F-8B87-5CE5A085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552D9F-4FA5-4D1F-AF08-C1F68A593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83FB6B-1261-4883-BD5A-3E85670C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0B9-7BF7-441E-B89E-090800E1ED9C}" type="datetime1">
              <a:rPr lang="ru-RU" smtClean="0"/>
              <a:t>19.05.2020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868C1C-4A57-4EA4-B1C4-026EDC98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0B2C6-1EF8-4FC8-9B48-BA82F976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1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0C5E1-5DF8-486A-B1A8-42970FC3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4BE051-C7D1-42AE-94FE-A66594DE1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EF7EE-D3F0-4811-A2C4-6A0A58920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8E566B-0C5A-4720-B410-CC666C36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76D9-7037-43F8-9CE8-E7EBB9FD9001}" type="datetime1">
              <a:rPr lang="ru-RU" smtClean="0"/>
              <a:t>19.05.2020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F3DC3E-83BB-44AC-B66D-8FBF0E35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F5A194-B3AA-47C5-A35B-63C53491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69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95123-28FA-4115-A853-A7B497B0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ADE11E-CF3C-463D-B991-1F7BC8F7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E1333E-9A77-48B6-8A58-203BFA798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B441-8A8C-4B12-88B0-6DA51F7814BA}" type="datetime1">
              <a:rPr lang="ru-RU" smtClean="0"/>
              <a:t>19.05.2020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6F688-1367-40B2-BB2B-552F754E2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6C94B-49A9-4C0F-B14C-DE9E90AFF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10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7FE01-E3DC-4880-AAF5-099C55686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  <a:latin typeface="TolkienCyr" panose="020B7200000000000000" pitchFamily="34" charset="0"/>
              </a:rPr>
              <a:t>Основы </a:t>
            </a:r>
            <a:r>
              <a:rPr lang="en-US" dirty="0">
                <a:solidFill>
                  <a:schemeClr val="accent2"/>
                </a:solidFill>
                <a:latin typeface="TolkienCyr" panose="020B7200000000000000" pitchFamily="34" charset="0"/>
              </a:rPr>
              <a:t>JavaScript</a:t>
            </a:r>
            <a:endParaRPr lang="ru-RU" dirty="0">
              <a:solidFill>
                <a:schemeClr val="accent2"/>
              </a:solidFill>
              <a:latin typeface="TolkienCyr" panose="020B7200000000000000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5C6F52-8732-4859-B82C-084FFB7B8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Часть 4</a:t>
            </a:r>
          </a:p>
        </p:txBody>
      </p:sp>
    </p:spTree>
    <p:extLst>
      <p:ext uri="{BB962C8B-B14F-4D97-AF65-F5344CB8AC3E}">
        <p14:creationId xmlns:p14="http://schemas.microsoft.com/office/powerpoint/2010/main" val="164728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формы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10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131617B-FEB1-4A12-B1D2-B6295BA5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900604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&lt;</a:t>
            </a:r>
            <a:r>
              <a:rPr lang="en-US" sz="2400" dirty="0" err="1">
                <a:solidFill>
                  <a:schemeClr val="accent2"/>
                </a:solidFill>
              </a:rPr>
              <a:t>textarea</a:t>
            </a:r>
            <a:r>
              <a:rPr lang="en-US" sz="2400" dirty="0"/>
              <a:t>&gt; - </a:t>
            </a:r>
            <a:r>
              <a:rPr lang="ru-RU" sz="2400" dirty="0"/>
              <a:t>область для ввода многострочной текстовой информации.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&lt;</a:t>
            </a:r>
            <a:r>
              <a:rPr lang="en-US" sz="2400" dirty="0">
                <a:solidFill>
                  <a:schemeClr val="accent2"/>
                </a:solidFill>
              </a:rPr>
              <a:t>select</a:t>
            </a:r>
            <a:r>
              <a:rPr lang="en-US" sz="2400" dirty="0"/>
              <a:t>&gt;</a:t>
            </a:r>
            <a:r>
              <a:rPr lang="ru-RU" sz="2400" dirty="0"/>
              <a:t> - меню, из которого пользователь может выбрать один или несколько из предложенных вариантов.</a:t>
            </a:r>
            <a:endParaRPr 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&lt;</a:t>
            </a:r>
            <a:r>
              <a:rPr lang="en-US" dirty="0">
                <a:solidFill>
                  <a:schemeClr val="accent2"/>
                </a:solidFill>
              </a:rPr>
              <a:t>option</a:t>
            </a:r>
            <a:r>
              <a:rPr lang="en-US" dirty="0"/>
              <a:t>&gt; - </a:t>
            </a:r>
            <a:r>
              <a:rPr lang="ru-RU" dirty="0"/>
              <a:t>контейнер для размещения элементов меню.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&lt;</a:t>
            </a:r>
            <a:r>
              <a:rPr lang="en-US" dirty="0" err="1">
                <a:solidFill>
                  <a:schemeClr val="accent2"/>
                </a:solidFill>
              </a:rPr>
              <a:t>optgroup</a:t>
            </a:r>
            <a:r>
              <a:rPr lang="en-US" dirty="0"/>
              <a:t>&gt;</a:t>
            </a:r>
            <a:r>
              <a:rPr lang="ru-RU" dirty="0"/>
              <a:t> - позволяет группировать пункты в элементе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&lt;</a:t>
            </a:r>
            <a:r>
              <a:rPr lang="en-US" sz="2400" dirty="0">
                <a:solidFill>
                  <a:schemeClr val="accent2"/>
                </a:solidFill>
              </a:rPr>
              <a:t>input</a:t>
            </a:r>
            <a:r>
              <a:rPr lang="en-US" sz="2400" dirty="0"/>
              <a:t>&gt;</a:t>
            </a:r>
            <a:r>
              <a:rPr lang="ru-RU" sz="2400" dirty="0"/>
              <a:t> - многофункциональный объект зависящий от заданного типа.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4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формы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131617B-FEB1-4A12-B1D2-B6295BA5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900604" cy="45259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action="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action.php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 name="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 method="post"&gt; 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type="text" name="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 size="50"&gt; 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name="msg" cols="20" rows="10"&gt;&lt;/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name="select"&gt;</a:t>
            </a:r>
          </a:p>
          <a:p>
            <a:pPr marL="1371600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value="value1"&gt;Value 1&lt;/option&gt;</a:t>
            </a:r>
          </a:p>
          <a:p>
            <a:pPr marL="1371600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value="value2" selected&gt;Value 2&lt;/option&gt;</a:t>
            </a:r>
          </a:p>
          <a:p>
            <a:pPr marL="1371600" lvl="3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value="value3"&gt;Value 3&lt;/option&gt;</a:t>
            </a:r>
          </a:p>
          <a:p>
            <a:pPr marL="914400" lvl="2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name="Submit" type=submit value="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Отправить данные"&gt;  </a:t>
            </a:r>
            <a:b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088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</a:t>
            </a:r>
            <a:r>
              <a:rPr lang="en-US" dirty="0"/>
              <a:t> Input</a:t>
            </a:r>
            <a:r>
              <a:rPr lang="ru-RU" dirty="0"/>
              <a:t>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131617B-FEB1-4A12-B1D2-B6295BA5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900604" cy="4525963"/>
          </a:xfrm>
        </p:spPr>
        <p:txBody>
          <a:bodyPr>
            <a:normAutofit/>
          </a:bodyPr>
          <a:lstStyle/>
          <a:p>
            <a:pPr marL="342900" lvl="1" indent="-342900"/>
            <a:r>
              <a:rPr lang="ru-RU" dirty="0"/>
              <a:t>Кнопка</a:t>
            </a:r>
            <a:r>
              <a:rPr lang="en-US" dirty="0"/>
              <a:t> (</a:t>
            </a:r>
            <a:r>
              <a:rPr lang="en-US" dirty="0">
                <a:solidFill>
                  <a:schemeClr val="accent2"/>
                </a:solidFill>
              </a:rPr>
              <a:t>button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submit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reset</a:t>
            </a:r>
            <a:r>
              <a:rPr lang="en-US" dirty="0"/>
              <a:t>)</a:t>
            </a:r>
            <a:endParaRPr lang="ru-RU" dirty="0"/>
          </a:p>
          <a:p>
            <a:pPr marL="342900" lvl="1" indent="-342900"/>
            <a:r>
              <a:rPr lang="ru-RU" dirty="0"/>
              <a:t>поле ввода (</a:t>
            </a:r>
            <a:r>
              <a:rPr lang="en-US" dirty="0">
                <a:solidFill>
                  <a:schemeClr val="accent2"/>
                </a:solidFill>
              </a:rPr>
              <a:t>text</a:t>
            </a:r>
            <a:r>
              <a:rPr lang="en-US" dirty="0"/>
              <a:t>)</a:t>
            </a:r>
            <a:endParaRPr lang="ru-RU" dirty="0"/>
          </a:p>
          <a:p>
            <a:pPr marL="342900" lvl="1" indent="-342900"/>
            <a:r>
              <a:rPr lang="ru-RU" dirty="0"/>
              <a:t>поле ввода пароля (</a:t>
            </a:r>
            <a:r>
              <a:rPr lang="en-US" dirty="0">
                <a:solidFill>
                  <a:schemeClr val="accent2"/>
                </a:solidFill>
              </a:rPr>
              <a:t>password</a:t>
            </a:r>
            <a:r>
              <a:rPr lang="en-US" dirty="0"/>
              <a:t>)</a:t>
            </a:r>
            <a:endParaRPr lang="ru-RU" dirty="0"/>
          </a:p>
          <a:p>
            <a:pPr marL="342900" lvl="1" indent="-342900"/>
            <a:r>
              <a:rPr lang="ru-RU" dirty="0"/>
              <a:t>скрытое поле (</a:t>
            </a:r>
            <a:r>
              <a:rPr lang="en-US" dirty="0">
                <a:solidFill>
                  <a:schemeClr val="accent2"/>
                </a:solidFill>
              </a:rPr>
              <a:t>hidden</a:t>
            </a:r>
            <a:r>
              <a:rPr lang="en-US" dirty="0"/>
              <a:t>)</a:t>
            </a:r>
            <a:endParaRPr lang="ru-RU" dirty="0"/>
          </a:p>
          <a:p>
            <a:pPr marL="342900" lvl="1" indent="-342900"/>
            <a:r>
              <a:rPr lang="ru-RU" dirty="0"/>
              <a:t>флажок (</a:t>
            </a:r>
            <a:r>
              <a:rPr lang="en-US" dirty="0">
                <a:solidFill>
                  <a:schemeClr val="accent2"/>
                </a:solidFill>
              </a:rPr>
              <a:t>checkbox</a:t>
            </a:r>
            <a:r>
              <a:rPr lang="en-US" dirty="0"/>
              <a:t>)</a:t>
            </a:r>
            <a:endParaRPr lang="ru-RU" dirty="0"/>
          </a:p>
          <a:p>
            <a:pPr marL="342900" lvl="1" indent="-342900"/>
            <a:r>
              <a:rPr lang="ru-RU" dirty="0"/>
              <a:t>переключатель (</a:t>
            </a:r>
            <a:r>
              <a:rPr lang="en-US" dirty="0">
                <a:solidFill>
                  <a:schemeClr val="accent2"/>
                </a:solidFill>
              </a:rPr>
              <a:t>radio</a:t>
            </a:r>
            <a:r>
              <a:rPr lang="en-US" dirty="0"/>
              <a:t>)</a:t>
            </a:r>
            <a:endParaRPr lang="ru-RU" dirty="0"/>
          </a:p>
          <a:p>
            <a:pPr marL="342900" lvl="1" indent="-342900"/>
            <a:r>
              <a:rPr lang="ru-RU" dirty="0"/>
              <a:t>файл (</a:t>
            </a:r>
            <a:r>
              <a:rPr lang="en-US" dirty="0">
                <a:solidFill>
                  <a:schemeClr val="accent2"/>
                </a:solidFill>
              </a:rPr>
              <a:t>file</a:t>
            </a:r>
            <a:r>
              <a:rPr lang="en-US" dirty="0"/>
              <a:t>)</a:t>
            </a:r>
            <a:endParaRPr lang="ru-RU" dirty="0"/>
          </a:p>
          <a:p>
            <a:pPr marL="342900" lvl="1" indent="-342900"/>
            <a:r>
              <a:rPr lang="ru-RU" dirty="0"/>
              <a:t>В </a:t>
            </a:r>
            <a:r>
              <a:rPr lang="en-US" dirty="0"/>
              <a:t>HTML5 </a:t>
            </a:r>
            <a:r>
              <a:rPr lang="ru-RU" dirty="0"/>
              <a:t>добавились новые типы: </a:t>
            </a:r>
            <a:r>
              <a:rPr lang="en-US" dirty="0">
                <a:solidFill>
                  <a:schemeClr val="accent2"/>
                </a:solidFill>
              </a:rPr>
              <a:t>color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date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datetime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datetime-local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email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month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number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range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search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tel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time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/>
                </a:solidFill>
              </a:rPr>
              <a:t>url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week</a:t>
            </a:r>
            <a:r>
              <a:rPr lang="en-US" dirty="0"/>
              <a:t>. </a:t>
            </a:r>
            <a:r>
              <a:rPr lang="ru-RU" dirty="0"/>
              <a:t>Если браузер не поддерживает какой-то из новых типов он будет считать, что это </a:t>
            </a:r>
            <a:r>
              <a:rPr lang="en-US" dirty="0"/>
              <a:t>TEXT.</a:t>
            </a:r>
          </a:p>
        </p:txBody>
      </p:sp>
    </p:spTree>
    <p:extLst>
      <p:ext uri="{BB962C8B-B14F-4D97-AF65-F5344CB8AC3E}">
        <p14:creationId xmlns:p14="http://schemas.microsoft.com/office/powerpoint/2010/main" val="135558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4A52-56C7-44D8-A5CD-B461FD2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формой в </a:t>
            </a:r>
            <a:r>
              <a:rPr lang="en-US" dirty="0" err="1"/>
              <a:t>js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87FA911-90D3-4E9B-9525-DACFE159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13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992B8C-D3FC-4423-B848-2E38E95B8558}"/>
              </a:ext>
            </a:extLst>
          </p:cNvPr>
          <p:cNvSpPr/>
          <p:nvPr/>
        </p:nvSpPr>
        <p:spPr>
          <a:xfrm>
            <a:off x="838199" y="1690688"/>
            <a:ext cx="8873971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accent2"/>
                </a:solidFill>
              </a:rPr>
              <a:t>document.forms</a:t>
            </a:r>
            <a:br>
              <a:rPr lang="ru-RU" sz="2000" dirty="0">
                <a:solidFill>
                  <a:schemeClr val="accent2"/>
                </a:solidFill>
              </a:rPr>
            </a:br>
            <a:r>
              <a:rPr lang="ru-RU" sz="2000" dirty="0"/>
              <a:t>Форма доступна через </a:t>
            </a:r>
            <a:r>
              <a:rPr lang="ru-RU" sz="2000" dirty="0" err="1"/>
              <a:t>document.forms</a:t>
            </a:r>
            <a:r>
              <a:rPr lang="ru-RU" sz="2000" dirty="0"/>
              <a:t>[</a:t>
            </a:r>
            <a:r>
              <a:rPr lang="ru-RU" sz="2000" dirty="0" err="1"/>
              <a:t>name</a:t>
            </a:r>
            <a:r>
              <a:rPr lang="ru-RU" sz="2000" dirty="0"/>
              <a:t>/</a:t>
            </a:r>
            <a:r>
              <a:rPr lang="ru-RU" sz="2000" dirty="0" err="1"/>
              <a:t>index</a:t>
            </a:r>
            <a:r>
              <a:rPr lang="ru-RU" sz="2000" dirty="0"/>
              <a:t>].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accent2"/>
                </a:solidFill>
              </a:rPr>
              <a:t>form.elements</a:t>
            </a:r>
            <a:br>
              <a:rPr lang="ru-RU" sz="2000" dirty="0">
                <a:solidFill>
                  <a:schemeClr val="accent2"/>
                </a:solidFill>
              </a:rPr>
            </a:br>
            <a:r>
              <a:rPr lang="ru-RU" sz="2000" dirty="0"/>
              <a:t>Элементы формы доступны через </a:t>
            </a:r>
            <a:r>
              <a:rPr lang="ru-RU" sz="2000" dirty="0" err="1"/>
              <a:t>form.elements</a:t>
            </a:r>
            <a:r>
              <a:rPr lang="ru-RU" sz="2000" dirty="0"/>
              <a:t>[</a:t>
            </a:r>
            <a:r>
              <a:rPr lang="ru-RU" sz="2000" dirty="0" err="1"/>
              <a:t>name</a:t>
            </a:r>
            <a:r>
              <a:rPr lang="ru-RU" sz="2000" dirty="0"/>
              <a:t>/</a:t>
            </a:r>
            <a:r>
              <a:rPr lang="ru-RU" sz="2000" dirty="0" err="1"/>
              <a:t>index</a:t>
            </a:r>
            <a:r>
              <a:rPr lang="ru-RU" sz="2000" dirty="0"/>
              <a:t>], или можно просто использовать </a:t>
            </a:r>
            <a:r>
              <a:rPr lang="ru-RU" sz="2000" dirty="0" err="1"/>
              <a:t>form</a:t>
            </a:r>
            <a:r>
              <a:rPr lang="ru-RU" sz="2000" dirty="0"/>
              <a:t>[</a:t>
            </a:r>
            <a:r>
              <a:rPr lang="ru-RU" sz="2000" dirty="0" err="1"/>
              <a:t>name</a:t>
            </a:r>
            <a:r>
              <a:rPr lang="ru-RU" sz="2000" dirty="0"/>
              <a:t>/</a:t>
            </a:r>
            <a:r>
              <a:rPr lang="ru-RU" sz="2000" dirty="0" err="1"/>
              <a:t>index</a:t>
            </a:r>
            <a:r>
              <a:rPr lang="ru-RU" sz="2000" dirty="0"/>
              <a:t>]. Свойство </a:t>
            </a:r>
            <a:r>
              <a:rPr lang="ru-RU" sz="2000" dirty="0" err="1"/>
              <a:t>elements</a:t>
            </a:r>
            <a:r>
              <a:rPr lang="ru-RU" sz="2000" dirty="0"/>
              <a:t> также работает для &lt;</a:t>
            </a:r>
            <a:r>
              <a:rPr lang="ru-RU" sz="2000" dirty="0" err="1"/>
              <a:t>fieldset</a:t>
            </a:r>
            <a:r>
              <a:rPr lang="ru-RU" sz="2000" dirty="0"/>
              <a:t>&gt;.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accent2"/>
                </a:solidFill>
              </a:rPr>
              <a:t>element.form</a:t>
            </a:r>
            <a:br>
              <a:rPr lang="ru-RU" sz="2000" dirty="0">
                <a:solidFill>
                  <a:schemeClr val="accent2"/>
                </a:solidFill>
              </a:rPr>
            </a:br>
            <a:r>
              <a:rPr lang="ru-RU" sz="2000" dirty="0"/>
              <a:t>Элементы хранят ссылку на свою форму в свойстве </a:t>
            </a:r>
            <a:r>
              <a:rPr lang="ru-RU" sz="2000" dirty="0" err="1"/>
              <a:t>form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99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4A52-56C7-44D8-A5CD-B461FD2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формы в </a:t>
            </a:r>
            <a:r>
              <a:rPr lang="en-US" dirty="0" err="1"/>
              <a:t>js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87FA911-90D3-4E9B-9525-DACFE159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14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992B8C-D3FC-4423-B848-2E38E95B8558}"/>
              </a:ext>
            </a:extLst>
          </p:cNvPr>
          <p:cNvSpPr/>
          <p:nvPr/>
        </p:nvSpPr>
        <p:spPr>
          <a:xfrm>
            <a:off x="838199" y="1690688"/>
            <a:ext cx="8873971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Значения элементов формы доступны через </a:t>
            </a:r>
            <a:r>
              <a:rPr lang="en-US" sz="2000" dirty="0" err="1">
                <a:solidFill>
                  <a:schemeClr val="accent2"/>
                </a:solidFill>
              </a:rPr>
              <a:t>input.value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2"/>
                </a:solidFill>
              </a:rPr>
              <a:t>textarea.value</a:t>
            </a:r>
            <a:r>
              <a:rPr lang="en-US" sz="2000" dirty="0"/>
              <a:t>, </a:t>
            </a:r>
            <a:r>
              <a:rPr lang="en-US" sz="2000" dirty="0" err="1">
                <a:solidFill>
                  <a:schemeClr val="accent2"/>
                </a:solidFill>
              </a:rPr>
              <a:t>select.value</a:t>
            </a:r>
            <a:r>
              <a:rPr lang="en-US" sz="2000" dirty="0"/>
              <a:t> </a:t>
            </a:r>
            <a:r>
              <a:rPr lang="ru-RU" sz="2000" dirty="0"/>
              <a:t>и т.д. либо </a:t>
            </a:r>
            <a:r>
              <a:rPr lang="en-US" sz="2000" dirty="0" err="1">
                <a:solidFill>
                  <a:schemeClr val="accent2"/>
                </a:solidFill>
              </a:rPr>
              <a:t>input.checked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ru-RU" sz="2000" dirty="0"/>
              <a:t>для </a:t>
            </a:r>
            <a:r>
              <a:rPr lang="ru-RU" sz="2000" dirty="0" err="1"/>
              <a:t>чекбоксов</a:t>
            </a:r>
            <a:r>
              <a:rPr lang="ru-RU" sz="2000" dirty="0"/>
              <a:t> и переключателей.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Для элемента &lt;</a:t>
            </a:r>
            <a:r>
              <a:rPr lang="en-US" sz="2000" dirty="0"/>
              <a:t>select&gt; </a:t>
            </a:r>
            <a:r>
              <a:rPr lang="ru-RU" sz="2000" dirty="0"/>
              <a:t>мы также можем получить индекс выбранного пункта через </a:t>
            </a:r>
            <a:r>
              <a:rPr lang="en-US" sz="2000" dirty="0" err="1">
                <a:solidFill>
                  <a:schemeClr val="accent2"/>
                </a:solidFill>
              </a:rPr>
              <a:t>select.selectedIndex</a:t>
            </a:r>
            <a:r>
              <a:rPr lang="en-US" sz="2000" dirty="0"/>
              <a:t>, </a:t>
            </a:r>
            <a:r>
              <a:rPr lang="ru-RU" sz="2000" dirty="0"/>
              <a:t>либо используя коллекцию пунктов </a:t>
            </a:r>
            <a:r>
              <a:rPr lang="en-US" sz="2000" dirty="0" err="1">
                <a:solidFill>
                  <a:schemeClr val="accent2"/>
                </a:solidFill>
              </a:rPr>
              <a:t>select.options</a:t>
            </a:r>
            <a:r>
              <a:rPr lang="en-US" sz="2000" dirty="0"/>
              <a:t>.</a:t>
            </a:r>
            <a:endParaRPr lang="ru-RU" sz="2000" dirty="0"/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 err="1"/>
              <a:t>select.</a:t>
            </a:r>
            <a:r>
              <a:rPr lang="en-US" sz="2000" dirty="0" err="1">
                <a:solidFill>
                  <a:schemeClr val="accent2"/>
                </a:solidFill>
              </a:rPr>
              <a:t>options</a:t>
            </a:r>
            <a:r>
              <a:rPr lang="en-US" sz="2000" dirty="0"/>
              <a:t> – </a:t>
            </a:r>
            <a:r>
              <a:rPr lang="ru-RU" sz="2000" dirty="0"/>
              <a:t>коллекция из </a:t>
            </a:r>
            <a:r>
              <a:rPr lang="ru-RU" sz="2000" dirty="0" err="1"/>
              <a:t>подэлементов</a:t>
            </a:r>
            <a:r>
              <a:rPr lang="ru-RU" sz="2000" dirty="0"/>
              <a:t> &lt;</a:t>
            </a:r>
            <a:r>
              <a:rPr lang="en-US" sz="2000" dirty="0"/>
              <a:t>option&gt;,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 err="1"/>
              <a:t>select.</a:t>
            </a:r>
            <a:r>
              <a:rPr lang="en-US" sz="2000" dirty="0" err="1">
                <a:solidFill>
                  <a:schemeClr val="accent2"/>
                </a:solidFill>
              </a:rPr>
              <a:t>value</a:t>
            </a:r>
            <a:r>
              <a:rPr lang="en-US" sz="2000" dirty="0"/>
              <a:t> – </a:t>
            </a:r>
            <a:r>
              <a:rPr lang="ru-RU" sz="2000" dirty="0"/>
              <a:t>значение выбранного в данный момент &lt;</a:t>
            </a:r>
            <a:r>
              <a:rPr lang="en-US" sz="2000" dirty="0"/>
              <a:t>option&gt;,</a:t>
            </a:r>
          </a:p>
          <a:p>
            <a:pPr marL="742950" lvl="1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 err="1"/>
              <a:t>select.</a:t>
            </a:r>
            <a:r>
              <a:rPr lang="en-US" sz="2000" dirty="0" err="1">
                <a:solidFill>
                  <a:schemeClr val="accent2"/>
                </a:solidFill>
              </a:rPr>
              <a:t>selectedIndex</a:t>
            </a:r>
            <a:r>
              <a:rPr lang="en-US" sz="2000" dirty="0"/>
              <a:t> – </a:t>
            </a:r>
            <a:r>
              <a:rPr lang="ru-RU" sz="2000" dirty="0"/>
              <a:t>номер выбранного &lt;</a:t>
            </a:r>
            <a:r>
              <a:rPr lang="en-US" sz="2000" dirty="0"/>
              <a:t>option&gt;.</a:t>
            </a:r>
            <a:endParaRPr lang="ru-RU" sz="20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FD4462-0E80-456F-939F-8598B910B41C}"/>
              </a:ext>
            </a:extLst>
          </p:cNvPr>
          <p:cNvSpPr/>
          <p:nvPr/>
        </p:nvSpPr>
        <p:spPr>
          <a:xfrm>
            <a:off x="965666" y="5167312"/>
            <a:ext cx="8456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defaultSelected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113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Focus </a:t>
            </a:r>
            <a:r>
              <a:rPr lang="ru-RU" dirty="0"/>
              <a:t>и </a:t>
            </a:r>
            <a:r>
              <a:rPr lang="en-US" dirty="0"/>
              <a:t>Blur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15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FE6C2C1-4A79-4B5D-BACA-931754B84E2A}"/>
              </a:ext>
            </a:extLst>
          </p:cNvPr>
          <p:cNvSpPr/>
          <p:nvPr/>
        </p:nvSpPr>
        <p:spPr>
          <a:xfrm>
            <a:off x="838200" y="1960616"/>
            <a:ext cx="894499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Событие </a:t>
            </a:r>
            <a:r>
              <a:rPr lang="en-US" sz="2000" dirty="0">
                <a:solidFill>
                  <a:schemeClr val="accent2"/>
                </a:solidFill>
              </a:rPr>
              <a:t>F</a:t>
            </a:r>
            <a:r>
              <a:rPr lang="ru-RU" sz="2000" dirty="0" err="1">
                <a:solidFill>
                  <a:schemeClr val="accent2"/>
                </a:solidFill>
              </a:rPr>
              <a:t>ocu</a:t>
            </a:r>
            <a:r>
              <a:rPr lang="en-US" sz="2000" dirty="0">
                <a:solidFill>
                  <a:schemeClr val="accent2"/>
                </a:solidFill>
              </a:rPr>
              <a:t>s </a:t>
            </a:r>
            <a:r>
              <a:rPr lang="en-US" sz="2000" dirty="0"/>
              <a:t>- </a:t>
            </a:r>
            <a:r>
              <a:rPr lang="ru-RU" sz="2000" dirty="0"/>
              <a:t>вызывается в момент фокусировки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Событие </a:t>
            </a:r>
            <a:r>
              <a:rPr lang="en-US" sz="2000" dirty="0">
                <a:solidFill>
                  <a:schemeClr val="accent2"/>
                </a:solidFill>
              </a:rPr>
              <a:t>B</a:t>
            </a:r>
            <a:r>
              <a:rPr lang="ru-RU" sz="2000" dirty="0" err="1">
                <a:solidFill>
                  <a:schemeClr val="accent2"/>
                </a:solidFill>
              </a:rPr>
              <a:t>lur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- </a:t>
            </a:r>
            <a:r>
              <a:rPr lang="ru-RU" sz="2000" dirty="0"/>
              <a:t>когда элемент теряет фокус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Методы </a:t>
            </a:r>
            <a:r>
              <a:rPr lang="ru-RU" sz="2000" dirty="0" err="1"/>
              <a:t>elem.focus</a:t>
            </a:r>
            <a:r>
              <a:rPr lang="ru-RU" sz="2000" dirty="0"/>
              <a:t>() и </a:t>
            </a:r>
            <a:r>
              <a:rPr lang="ru-RU" sz="2000" dirty="0" err="1"/>
              <a:t>elem.blur</a:t>
            </a:r>
            <a:r>
              <a:rPr lang="ru-RU" sz="2000" dirty="0"/>
              <a:t>() устанавливают / снимают фокус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Любой элемент поддерживает фокусировку, если имеет </a:t>
            </a:r>
            <a:r>
              <a:rPr lang="ru-RU" sz="2000" dirty="0" err="1">
                <a:solidFill>
                  <a:schemeClr val="accent2"/>
                </a:solidFill>
              </a:rPr>
              <a:t>tabindex</a:t>
            </a:r>
            <a:endParaRPr lang="ru-RU" sz="2000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accent2"/>
                </a:solidFill>
              </a:rPr>
              <a:t>tabindex</a:t>
            </a:r>
            <a:r>
              <a:rPr lang="ru-RU" sz="2000" dirty="0">
                <a:solidFill>
                  <a:schemeClr val="accent2"/>
                </a:solidFill>
              </a:rPr>
              <a:t>="-1" </a:t>
            </a:r>
            <a:r>
              <a:rPr lang="ru-RU" sz="2000" dirty="0"/>
              <a:t>позволяет фокусироваться на элементе только </a:t>
            </a:r>
            <a:r>
              <a:rPr lang="ru-RU" sz="2000" dirty="0" err="1"/>
              <a:t>программно</a:t>
            </a:r>
            <a:r>
              <a:rPr lang="ru-RU" sz="200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События </a:t>
            </a:r>
            <a:r>
              <a:rPr lang="ru-RU" sz="2000" dirty="0" err="1"/>
              <a:t>focus</a:t>
            </a:r>
            <a:r>
              <a:rPr lang="ru-RU" sz="2000" dirty="0"/>
              <a:t> и </a:t>
            </a:r>
            <a:r>
              <a:rPr lang="ru-RU" sz="2000" dirty="0" err="1"/>
              <a:t>blur</a:t>
            </a:r>
            <a:r>
              <a:rPr lang="ru-RU" sz="2000" dirty="0"/>
              <a:t> </a:t>
            </a:r>
            <a:r>
              <a:rPr lang="ru-RU" sz="2000" dirty="0">
                <a:solidFill>
                  <a:schemeClr val="accent2"/>
                </a:solidFill>
              </a:rPr>
              <a:t>не всплывают</a:t>
            </a:r>
            <a:r>
              <a:rPr lang="ru-RU" sz="2000" dirty="0"/>
              <a:t>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64088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25FEE-7224-48EC-87C7-CC00F629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/ Input / </a:t>
            </a:r>
            <a:r>
              <a:rPr lang="en-US" dirty="0" err="1"/>
              <a:t>ClipboardEvent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3A974C-25BD-4B62-B439-698AFC00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561650-5BFC-49A9-9362-078E8B5B5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17817"/>
            <a:ext cx="8827448" cy="242236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04466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Событие </a:t>
            </a:r>
            <a:r>
              <a:rPr lang="en-US" dirty="0"/>
              <a:t>Submit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17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FE6C2C1-4A79-4B5D-BACA-931754B84E2A}"/>
              </a:ext>
            </a:extLst>
          </p:cNvPr>
          <p:cNvSpPr/>
          <p:nvPr/>
        </p:nvSpPr>
        <p:spPr>
          <a:xfrm>
            <a:off x="838200" y="1481221"/>
            <a:ext cx="8944992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При отправке формы срабатывает событие </a:t>
            </a:r>
            <a:r>
              <a:rPr lang="ru-RU" sz="2400" dirty="0" err="1">
                <a:solidFill>
                  <a:schemeClr val="accent2"/>
                </a:solidFill>
              </a:rPr>
              <a:t>submit</a:t>
            </a:r>
            <a:r>
              <a:rPr lang="ru-RU" sz="2400" dirty="0"/>
              <a:t>, оно обычно используется для проверки (валидации) формы перед её отправкой на сервер или для предотвращения отправки и обработки её с помощью </a:t>
            </a:r>
            <a:r>
              <a:rPr lang="ru-RU" sz="2400" dirty="0" err="1"/>
              <a:t>JavaScript</a:t>
            </a:r>
            <a:r>
              <a:rPr lang="ru-RU" sz="240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Метод </a:t>
            </a:r>
            <a:r>
              <a:rPr lang="ru-RU" sz="2400" dirty="0" err="1">
                <a:solidFill>
                  <a:schemeClr val="accent2"/>
                </a:solidFill>
              </a:rPr>
              <a:t>form.submit</a:t>
            </a:r>
            <a:r>
              <a:rPr lang="ru-RU" sz="2400" dirty="0">
                <a:solidFill>
                  <a:schemeClr val="accent2"/>
                </a:solidFill>
              </a:rPr>
              <a:t>()</a:t>
            </a:r>
            <a:r>
              <a:rPr lang="ru-RU" sz="2400" dirty="0"/>
              <a:t> позволяет инициировать отправку формы из </a:t>
            </a:r>
            <a:r>
              <a:rPr lang="ru-RU" sz="2400" dirty="0" err="1"/>
              <a:t>JavaScript</a:t>
            </a:r>
            <a:r>
              <a:rPr lang="ru-RU" sz="2400" dirty="0"/>
              <a:t>. При этом событие </a:t>
            </a:r>
            <a:r>
              <a:rPr lang="ru-RU" sz="2400" dirty="0" err="1">
                <a:solidFill>
                  <a:schemeClr val="accent2"/>
                </a:solidFill>
              </a:rPr>
              <a:t>submit</a:t>
            </a:r>
            <a:r>
              <a:rPr lang="ru-RU" sz="2400" dirty="0"/>
              <a:t> не генерируется. Предполагается, что если программист вызывает метод </a:t>
            </a:r>
            <a:r>
              <a:rPr lang="ru-RU" sz="2400" dirty="0" err="1"/>
              <a:t>form.submit</a:t>
            </a:r>
            <a:r>
              <a:rPr lang="ru-RU" sz="2400" dirty="0"/>
              <a:t>(), то он уже выполнил всю соответствующую обработку.</a:t>
            </a:r>
          </a:p>
        </p:txBody>
      </p:sp>
    </p:spTree>
    <p:extLst>
      <p:ext uri="{BB962C8B-B14F-4D97-AF65-F5344CB8AC3E}">
        <p14:creationId xmlns:p14="http://schemas.microsoft.com/office/powerpoint/2010/main" val="818028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FormData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FE6C2C1-4A79-4B5D-BACA-931754B84E2A}"/>
              </a:ext>
            </a:extLst>
          </p:cNvPr>
          <p:cNvSpPr/>
          <p:nvPr/>
        </p:nvSpPr>
        <p:spPr>
          <a:xfrm>
            <a:off x="838200" y="1481221"/>
            <a:ext cx="8944992" cy="4266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formElem.onsubmit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async (e) =&gt; {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e.preventDefault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response = await fetch('/article/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/post/user', {</a:t>
            </a:r>
          </a:p>
          <a:p>
            <a:pPr lvl="2">
              <a:lnSpc>
                <a:spcPct val="150000"/>
              </a:lnSpc>
              <a:buClr>
                <a:schemeClr val="accent2"/>
              </a:buClr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method: 'POST',</a:t>
            </a:r>
          </a:p>
          <a:p>
            <a:pPr lvl="2">
              <a:lnSpc>
                <a:spcPct val="150000"/>
              </a:lnSpc>
              <a:buClr>
                <a:schemeClr val="accent2"/>
              </a:buClr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body: new 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formElem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result = await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response.json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lvl="1">
              <a:lnSpc>
                <a:spcPct val="150000"/>
              </a:lnSpc>
              <a:buClr>
                <a:schemeClr val="accent2"/>
              </a:buClr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ru-RU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91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Куки (</a:t>
            </a:r>
            <a:r>
              <a:rPr lang="en-US" dirty="0" err="1"/>
              <a:t>document.cookie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19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FE6C2C1-4A79-4B5D-BACA-931754B84E2A}"/>
              </a:ext>
            </a:extLst>
          </p:cNvPr>
          <p:cNvSpPr/>
          <p:nvPr/>
        </p:nvSpPr>
        <p:spPr>
          <a:xfrm>
            <a:off x="838200" y="1481221"/>
            <a:ext cx="894499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ru-RU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4D91E50-DDF4-45BD-B4B5-9311C00CC4D4}"/>
              </a:ext>
            </a:extLst>
          </p:cNvPr>
          <p:cNvSpPr/>
          <p:nvPr/>
        </p:nvSpPr>
        <p:spPr>
          <a:xfrm>
            <a:off x="838201" y="1690688"/>
            <a:ext cx="8944991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chemeClr val="accent2"/>
                </a:solidFill>
              </a:rPr>
              <a:t>Куки</a:t>
            </a:r>
            <a:r>
              <a:rPr lang="ru-RU" sz="2000" dirty="0"/>
              <a:t> – это небольшие строки данных, которые хранятся непосредственно в браузере. Они являются частью HTTP-протокола, определённого в спецификации RFC 6265.</a:t>
            </a:r>
          </a:p>
          <a:p>
            <a:pPr>
              <a:lnSpc>
                <a:spcPct val="150000"/>
              </a:lnSpc>
            </a:pPr>
            <a:r>
              <a:rPr lang="ru-RU" sz="2000" dirty="0"/>
              <a:t>Пример использования в </a:t>
            </a:r>
            <a:r>
              <a:rPr lang="en-US" sz="2000" dirty="0"/>
              <a:t>http: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При входе на сайт сервер отсылает в ответ HTTP-заголовок </a:t>
            </a:r>
            <a:r>
              <a:rPr lang="ru-RU" sz="2000" dirty="0" err="1"/>
              <a:t>Set-Cookie</a:t>
            </a:r>
            <a:r>
              <a:rPr lang="ru-RU" sz="2000" dirty="0"/>
              <a:t> для того, чтобы установить </a:t>
            </a:r>
            <a:r>
              <a:rPr lang="ru-RU" sz="2000" dirty="0" err="1"/>
              <a:t>куки</a:t>
            </a:r>
            <a:r>
              <a:rPr lang="ru-RU" sz="2000" dirty="0"/>
              <a:t> со специальным уникальным идентификатором сессии («</a:t>
            </a:r>
            <a:r>
              <a:rPr lang="ru-RU" sz="2000" dirty="0" err="1"/>
              <a:t>session</a:t>
            </a:r>
            <a:r>
              <a:rPr lang="ru-RU" sz="2000" dirty="0"/>
              <a:t> </a:t>
            </a:r>
            <a:r>
              <a:rPr lang="ru-RU" sz="2000" dirty="0" err="1"/>
              <a:t>identifier</a:t>
            </a:r>
            <a:r>
              <a:rPr lang="ru-RU" sz="2000" dirty="0"/>
              <a:t>»).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Во время следующего запроса к этому же домену браузер посылает на сервер HTTP-заголовок </a:t>
            </a:r>
            <a:r>
              <a:rPr lang="ru-RU" sz="2000" dirty="0" err="1"/>
              <a:t>Cookie</a:t>
            </a:r>
            <a:r>
              <a:rPr lang="ru-RU" sz="2000" dirty="0"/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Таким образом, сервер понимает, кто сделал запрос.</a:t>
            </a:r>
          </a:p>
        </p:txBody>
      </p:sp>
    </p:spTree>
    <p:extLst>
      <p:ext uri="{BB962C8B-B14F-4D97-AF65-F5344CB8AC3E}">
        <p14:creationId xmlns:p14="http://schemas.microsoft.com/office/powerpoint/2010/main" val="164776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CF4F3-FF00-42E3-9FEF-CF3DE403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Полезно почитать и использовать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0CD7E-7D56-4485-B756-3771E46A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0301"/>
            <a:ext cx="10515600" cy="2427593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4400" dirty="0"/>
              <a:t> </a:t>
            </a:r>
            <a:r>
              <a:rPr lang="en-US" sz="4400" dirty="0"/>
              <a:t>learn.javascript.ru</a:t>
            </a:r>
            <a:endParaRPr lang="ru-RU" sz="44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4400" dirty="0"/>
              <a:t> </a:t>
            </a:r>
            <a:r>
              <a:rPr lang="en-US" sz="4400" dirty="0"/>
              <a:t>developer.mozilla.org</a:t>
            </a: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A1ED56-AA40-408C-90DB-05692A1B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84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Куки (</a:t>
            </a:r>
            <a:r>
              <a:rPr lang="en-US" dirty="0" err="1"/>
              <a:t>document.cookie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20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FE6C2C1-4A79-4B5D-BACA-931754B84E2A}"/>
              </a:ext>
            </a:extLst>
          </p:cNvPr>
          <p:cNvSpPr/>
          <p:nvPr/>
        </p:nvSpPr>
        <p:spPr>
          <a:xfrm>
            <a:off x="838200" y="1481221"/>
            <a:ext cx="894499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ru-RU" sz="24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4D91E50-DDF4-45BD-B4B5-9311C00CC4D4}"/>
              </a:ext>
            </a:extLst>
          </p:cNvPr>
          <p:cNvSpPr/>
          <p:nvPr/>
        </p:nvSpPr>
        <p:spPr>
          <a:xfrm>
            <a:off x="838201" y="1690688"/>
            <a:ext cx="8944991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Запись в</a:t>
            </a:r>
            <a:r>
              <a:rPr lang="ru-RU" sz="2000" dirty="0">
                <a:solidFill>
                  <a:schemeClr val="accent2"/>
                </a:solidFill>
              </a:rPr>
              <a:t> </a:t>
            </a:r>
            <a:r>
              <a:rPr lang="ru-RU" sz="2000" dirty="0" err="1">
                <a:solidFill>
                  <a:schemeClr val="accent2"/>
                </a:solidFill>
              </a:rPr>
              <a:t>document.cookie</a:t>
            </a:r>
            <a:r>
              <a:rPr lang="ru-RU" sz="2000" dirty="0">
                <a:solidFill>
                  <a:schemeClr val="accent2"/>
                </a:solidFill>
              </a:rPr>
              <a:t> </a:t>
            </a:r>
            <a:r>
              <a:rPr lang="ru-RU" sz="2000" dirty="0"/>
              <a:t>обновит только упомянутые в ней </a:t>
            </a:r>
            <a:r>
              <a:rPr lang="ru-RU" sz="2000" dirty="0" err="1"/>
              <a:t>куки</a:t>
            </a:r>
            <a:r>
              <a:rPr lang="ru-RU" sz="2000" dirty="0"/>
              <a:t>, но при этом не затронет все остальные.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7BFB08-96EF-4495-B35C-409606077E6A}"/>
              </a:ext>
            </a:extLst>
          </p:cNvPr>
          <p:cNvSpPr/>
          <p:nvPr/>
        </p:nvSpPr>
        <p:spPr>
          <a:xfrm>
            <a:off x="1184429" y="2806784"/>
            <a:ext cx="85188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document.cookie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encodeURIComponent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+ '=' +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encodeURIComponent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D7C3E04-440C-451C-A39E-BA7610AD4D45}"/>
              </a:ext>
            </a:extLst>
          </p:cNvPr>
          <p:cNvSpPr/>
          <p:nvPr/>
        </p:nvSpPr>
        <p:spPr>
          <a:xfrm>
            <a:off x="838200" y="3429000"/>
            <a:ext cx="86964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accent2"/>
                </a:solidFill>
              </a:rPr>
              <a:t>path</a:t>
            </a:r>
            <a:r>
              <a:rPr lang="ru-RU" dirty="0">
                <a:solidFill>
                  <a:schemeClr val="accent2"/>
                </a:solidFill>
              </a:rPr>
              <a:t>=/, </a:t>
            </a:r>
            <a:r>
              <a:rPr lang="ru-RU" dirty="0"/>
              <a:t>по умолчанию устанавливается текущий путь, делает </a:t>
            </a:r>
            <a:r>
              <a:rPr lang="ru-RU" dirty="0" err="1"/>
              <a:t>куки</a:t>
            </a:r>
            <a:r>
              <a:rPr lang="ru-RU" dirty="0"/>
              <a:t> видимым только по указанному пути и ниже.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accent2"/>
                </a:solidFill>
              </a:rPr>
              <a:t>domain</a:t>
            </a:r>
            <a:r>
              <a:rPr lang="ru-RU" dirty="0">
                <a:solidFill>
                  <a:schemeClr val="accent2"/>
                </a:solidFill>
              </a:rPr>
              <a:t>=site.com</a:t>
            </a:r>
            <a:r>
              <a:rPr lang="ru-RU" dirty="0"/>
              <a:t>, по умолчанию </a:t>
            </a:r>
            <a:r>
              <a:rPr lang="ru-RU" dirty="0" err="1"/>
              <a:t>куки</a:t>
            </a:r>
            <a:r>
              <a:rPr lang="ru-RU" dirty="0"/>
              <a:t> видно только на текущем домене, если явно указан домен, то </a:t>
            </a:r>
            <a:r>
              <a:rPr lang="ru-RU" dirty="0" err="1"/>
              <a:t>куки</a:t>
            </a:r>
            <a:r>
              <a:rPr lang="ru-RU" dirty="0"/>
              <a:t> видно и на </a:t>
            </a:r>
            <a:r>
              <a:rPr lang="ru-RU" dirty="0" err="1"/>
              <a:t>поддоменах</a:t>
            </a:r>
            <a:r>
              <a:rPr lang="ru-RU" dirty="0"/>
              <a:t>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accent2"/>
                </a:solidFill>
              </a:rPr>
              <a:t>expires</a:t>
            </a:r>
            <a:r>
              <a:rPr lang="ru-RU" dirty="0"/>
              <a:t> или </a:t>
            </a:r>
            <a:r>
              <a:rPr lang="ru-RU" dirty="0" err="1">
                <a:solidFill>
                  <a:schemeClr val="accent2"/>
                </a:solidFill>
              </a:rPr>
              <a:t>max-age</a:t>
            </a:r>
            <a:r>
              <a:rPr lang="ru-RU" dirty="0"/>
              <a:t> устанавливает дату истечения срока действия, без них </a:t>
            </a:r>
            <a:r>
              <a:rPr lang="ru-RU" dirty="0" err="1"/>
              <a:t>куки</a:t>
            </a:r>
            <a:r>
              <a:rPr lang="ru-RU" dirty="0"/>
              <a:t> умрёт при закрытии браузера.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accent2"/>
                </a:solidFill>
              </a:rPr>
              <a:t>secure</a:t>
            </a:r>
            <a:r>
              <a:rPr lang="ru-RU" dirty="0"/>
              <a:t> делает </a:t>
            </a:r>
            <a:r>
              <a:rPr lang="ru-RU" dirty="0" err="1"/>
              <a:t>куки</a:t>
            </a:r>
            <a:r>
              <a:rPr lang="ru-RU" dirty="0"/>
              <a:t> доступным только при использовании HTTPS.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accent2"/>
                </a:solidFill>
              </a:rPr>
              <a:t>samesite</a:t>
            </a:r>
            <a:r>
              <a:rPr lang="ru-RU" dirty="0"/>
              <a:t> запрещает браузеру отправлять </a:t>
            </a:r>
            <a:r>
              <a:rPr lang="ru-RU" dirty="0" err="1"/>
              <a:t>куки</a:t>
            </a:r>
            <a:r>
              <a:rPr lang="ru-RU" dirty="0"/>
              <a:t> с запросами, поступающими извне, помогает предотвратить XSRF-атаки.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A96BF4-BEC7-4E7E-88B7-587F191AE770}"/>
              </a:ext>
            </a:extLst>
          </p:cNvPr>
          <p:cNvSpPr/>
          <p:nvPr/>
        </p:nvSpPr>
        <p:spPr>
          <a:xfrm>
            <a:off x="4623080" y="6092765"/>
            <a:ext cx="1126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err="1">
                <a:solidFill>
                  <a:srgbClr val="FF0000"/>
                </a:solidFill>
              </a:rPr>
              <a:t>httpOnly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968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9DED1-7A19-47E8-8B00-8DB780A1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625" y="24288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/>
              <a:t>GDPR</a:t>
            </a:r>
            <a:br>
              <a:rPr lang="en-US" sz="8800" b="1" dirty="0"/>
            </a:br>
            <a:r>
              <a:rPr lang="en-US" i="1" dirty="0"/>
              <a:t>General Data Protection Regulation</a:t>
            </a:r>
            <a:endParaRPr lang="ru-RU" sz="6000" b="1" dirty="0">
              <a:solidFill>
                <a:schemeClr val="accent2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C630D3-E3B2-4F55-A401-5DDD52DF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880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B79A8-4BE2-479C-B2EB-8C1660FF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r>
              <a:rPr lang="en-US" dirty="0"/>
              <a:t>, </a:t>
            </a:r>
            <a:r>
              <a:rPr lang="en-US" dirty="0" err="1"/>
              <a:t>sessionStorage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1E3DA-B4DB-4131-A430-53D34ADA3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78662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 Объекты веб-хранилища не отправляются на сервер при каждом запросе. Поэтому мы можем хранить гораздо больше данных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 Сервер не может манипулировать объектами хранилища через HTTP-заголовки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 Хранилище привязано к источнику (домен/протокол/порт)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40585F-D8C2-4070-85B7-FB4D675D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077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B79A8-4BE2-479C-B2EB-8C1660FF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r>
              <a:rPr lang="en-US" dirty="0"/>
              <a:t>, </a:t>
            </a:r>
            <a:r>
              <a:rPr lang="en-US" dirty="0" err="1"/>
              <a:t>sessionStorage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1E3DA-B4DB-4131-A430-53D34ADA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setItem</a:t>
            </a:r>
            <a:r>
              <a:rPr lang="en-US" dirty="0"/>
              <a:t>(key, value) – </a:t>
            </a:r>
            <a:r>
              <a:rPr lang="ru-RU" dirty="0"/>
              <a:t>сохранить пару ключ/значение.</a:t>
            </a:r>
          </a:p>
          <a:p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getItem</a:t>
            </a:r>
            <a:r>
              <a:rPr lang="en-US" dirty="0"/>
              <a:t>(key) – </a:t>
            </a:r>
            <a:r>
              <a:rPr lang="ru-RU" dirty="0"/>
              <a:t>получить данные по ключу </a:t>
            </a:r>
            <a:r>
              <a:rPr lang="en-US" dirty="0"/>
              <a:t>key.</a:t>
            </a:r>
          </a:p>
          <a:p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removeItem</a:t>
            </a:r>
            <a:r>
              <a:rPr lang="en-US" dirty="0"/>
              <a:t>(key) – </a:t>
            </a:r>
            <a:r>
              <a:rPr lang="ru-RU" dirty="0"/>
              <a:t>удалить данные с ключом </a:t>
            </a:r>
            <a:r>
              <a:rPr lang="en-US" dirty="0"/>
              <a:t>key.</a:t>
            </a:r>
          </a:p>
          <a:p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clear</a:t>
            </a:r>
            <a:r>
              <a:rPr lang="en-US" dirty="0"/>
              <a:t>() – </a:t>
            </a:r>
            <a:r>
              <a:rPr lang="ru-RU" dirty="0"/>
              <a:t>удалить всё.</a:t>
            </a:r>
          </a:p>
          <a:p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key</a:t>
            </a:r>
            <a:r>
              <a:rPr lang="en-US" dirty="0"/>
              <a:t>(index) – </a:t>
            </a:r>
            <a:r>
              <a:rPr lang="ru-RU" dirty="0"/>
              <a:t>получить ключ на заданной позиции.</a:t>
            </a:r>
          </a:p>
          <a:p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length</a:t>
            </a:r>
            <a:r>
              <a:rPr lang="en-US" dirty="0"/>
              <a:t> – </a:t>
            </a:r>
            <a:r>
              <a:rPr lang="ru-RU" dirty="0"/>
              <a:t>количество элементов в хранилище.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40585F-D8C2-4070-85B7-FB4D675D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675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B79A8-4BE2-479C-B2EB-8C1660FF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LocalStorage</a:t>
            </a:r>
            <a:r>
              <a:rPr lang="en-US" dirty="0"/>
              <a:t>, </a:t>
            </a:r>
            <a:r>
              <a:rPr lang="en-US" dirty="0" err="1"/>
              <a:t>sessionStorage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1E3DA-B4DB-4131-A430-53D34ADA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setItem</a:t>
            </a:r>
            <a:r>
              <a:rPr lang="en-US" dirty="0"/>
              <a:t>(key, value) – </a:t>
            </a:r>
            <a:r>
              <a:rPr lang="ru-RU" dirty="0"/>
              <a:t>сохранить пару ключ/значение.</a:t>
            </a:r>
          </a:p>
          <a:p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getItem</a:t>
            </a:r>
            <a:r>
              <a:rPr lang="en-US" dirty="0"/>
              <a:t>(key) – </a:t>
            </a:r>
            <a:r>
              <a:rPr lang="ru-RU" dirty="0"/>
              <a:t>получить данные по ключу </a:t>
            </a:r>
            <a:r>
              <a:rPr lang="en-US" dirty="0"/>
              <a:t>key.</a:t>
            </a:r>
          </a:p>
          <a:p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removeItem</a:t>
            </a:r>
            <a:r>
              <a:rPr lang="en-US" dirty="0"/>
              <a:t>(key) – </a:t>
            </a:r>
            <a:r>
              <a:rPr lang="ru-RU" dirty="0"/>
              <a:t>удалить данные с ключом </a:t>
            </a:r>
            <a:r>
              <a:rPr lang="en-US" dirty="0"/>
              <a:t>key.</a:t>
            </a:r>
          </a:p>
          <a:p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clear</a:t>
            </a:r>
            <a:r>
              <a:rPr lang="en-US" dirty="0"/>
              <a:t>() – </a:t>
            </a:r>
            <a:r>
              <a:rPr lang="ru-RU" dirty="0"/>
              <a:t>удалить всё.</a:t>
            </a:r>
          </a:p>
          <a:p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key</a:t>
            </a:r>
            <a:r>
              <a:rPr lang="en-US" dirty="0"/>
              <a:t>(index) – </a:t>
            </a:r>
            <a:r>
              <a:rPr lang="ru-RU" dirty="0"/>
              <a:t>получить ключ на заданной позиции.</a:t>
            </a:r>
          </a:p>
          <a:p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length</a:t>
            </a:r>
            <a:r>
              <a:rPr lang="en-US" dirty="0"/>
              <a:t> – </a:t>
            </a:r>
            <a:r>
              <a:rPr lang="ru-RU" dirty="0"/>
              <a:t>количество элементов в хранилище.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40585F-D8C2-4070-85B7-FB4D675D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77EBDCA-B64C-41FF-98EB-C41C143BF3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Download To Be Continued Meme PNG Image for Free">
            <a:extLst>
              <a:ext uri="{FF2B5EF4-FFF2-40B4-BE49-F238E27FC236}">
                <a16:creationId xmlns:a16="http://schemas.microsoft.com/office/drawing/2014/main" id="{3FFE722A-E710-4228-A110-B7065D0CD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72777" r="44140" b="5325"/>
          <a:stretch/>
        </p:blipFill>
        <p:spPr bwMode="auto">
          <a:xfrm>
            <a:off x="161926" y="5037137"/>
            <a:ext cx="6400800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21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9DED1-7A19-47E8-8B00-8DB780A1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625" y="24288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solidFill>
                  <a:schemeClr val="accent2"/>
                </a:solidFill>
              </a:rPr>
              <a:t>Административные</a:t>
            </a:r>
            <a:br>
              <a:rPr lang="ru-RU" sz="6000" b="1" dirty="0">
                <a:solidFill>
                  <a:schemeClr val="accent2"/>
                </a:solidFill>
              </a:rPr>
            </a:br>
            <a:r>
              <a:rPr lang="ru-RU" sz="6000" b="1" dirty="0">
                <a:solidFill>
                  <a:schemeClr val="accent2"/>
                </a:solidFill>
              </a:rPr>
              <a:t>вопросы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C630D3-E3B2-4F55-A401-5DDD52DF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67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предыдущей серии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4000" dirty="0">
                <a:latin typeface="+mj-lt"/>
              </a:rPr>
              <a:t> </a:t>
            </a:r>
            <a:r>
              <a:rPr lang="en-US" sz="4000" dirty="0">
                <a:latin typeface="+mj-lt"/>
              </a:rPr>
              <a:t>BOM </a:t>
            </a:r>
            <a:r>
              <a:rPr lang="ru-RU" sz="4000" dirty="0">
                <a:latin typeface="+mj-lt"/>
              </a:rPr>
              <a:t>и </a:t>
            </a:r>
            <a:r>
              <a:rPr lang="en-US" sz="4000" dirty="0">
                <a:latin typeface="+mj-lt"/>
              </a:rPr>
              <a:t>DOM</a:t>
            </a:r>
            <a:endParaRPr lang="ru-RU" sz="40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4000" dirty="0">
                <a:latin typeface="+mj-lt"/>
              </a:rPr>
              <a:t> Взаимодействие с элементами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4000" dirty="0">
                <a:latin typeface="+mj-lt"/>
              </a:rPr>
              <a:t> Свойства узлов</a:t>
            </a:r>
            <a:endParaRPr lang="en-US" sz="40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4000" dirty="0">
                <a:latin typeface="+mj-lt"/>
              </a:rPr>
              <a:t> Браузерные события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+mj-lt"/>
              </a:rPr>
              <a:t> Async </a:t>
            </a:r>
            <a:r>
              <a:rPr lang="ru-RU" sz="4000" dirty="0">
                <a:latin typeface="+mj-lt"/>
              </a:rPr>
              <a:t>и </a:t>
            </a:r>
            <a:r>
              <a:rPr lang="en-US" sz="4000" dirty="0">
                <a:latin typeface="+mj-lt"/>
              </a:rPr>
              <a:t>Defer</a:t>
            </a:r>
            <a:endParaRPr lang="ru-RU" sz="40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sz="4000" dirty="0">
              <a:latin typeface="+mj-lt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6ED1F4-A98E-4C76-A4F0-F04E4096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07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5125FEB-71D7-4211-87F1-83013F82FD28}"/>
              </a:ext>
            </a:extLst>
          </p:cNvPr>
          <p:cNvSpPr/>
          <p:nvPr/>
        </p:nvSpPr>
        <p:spPr>
          <a:xfrm>
            <a:off x="838199" y="1690688"/>
            <a:ext cx="90337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000080"/>
                </a:solidFill>
              </a:rPr>
              <a:t>&lt;</a:t>
            </a:r>
            <a:r>
              <a:rPr lang="ru-RU" sz="2400" dirty="0" err="1">
                <a:solidFill>
                  <a:srgbClr val="000080"/>
                </a:solidFill>
              </a:rPr>
              <a:t>form</a:t>
            </a:r>
            <a:r>
              <a:rPr lang="ru-RU" sz="2400" dirty="0">
                <a:solidFill>
                  <a:srgbClr val="000080"/>
                </a:solidFill>
              </a:rPr>
              <a:t>&gt;</a:t>
            </a:r>
            <a:r>
              <a:rPr lang="ru-RU" sz="2400" dirty="0">
                <a:solidFill>
                  <a:srgbClr val="293848"/>
                </a:solidFill>
              </a:rPr>
              <a:t> является блочным элементом, который определяет </a:t>
            </a:r>
            <a:r>
              <a:rPr lang="ru-RU" sz="2400" dirty="0">
                <a:solidFill>
                  <a:srgbClr val="363636"/>
                </a:solidFill>
              </a:rPr>
              <a:t>интерактивную</a:t>
            </a:r>
            <a:r>
              <a:rPr lang="ru-RU" sz="2400" dirty="0">
                <a:solidFill>
                  <a:srgbClr val="293848"/>
                </a:solidFill>
              </a:rPr>
              <a:t> часть веб-страницы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ru-RU" sz="2400" dirty="0">
              <a:solidFill>
                <a:srgbClr val="293848"/>
              </a:solidFill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293848"/>
                </a:solidFill>
              </a:rPr>
              <a:t>Как результат, все элементы управления (такие как  </a:t>
            </a:r>
            <a:r>
              <a:rPr lang="ru-RU" sz="2400" dirty="0">
                <a:solidFill>
                  <a:srgbClr val="000080"/>
                </a:solidFill>
              </a:rPr>
              <a:t>&lt;</a:t>
            </a:r>
            <a:r>
              <a:rPr lang="ru-RU" sz="2400" dirty="0" err="1">
                <a:solidFill>
                  <a:srgbClr val="000080"/>
                </a:solidFill>
              </a:rPr>
              <a:t>input</a:t>
            </a:r>
            <a:r>
              <a:rPr lang="ru-RU" sz="2400" dirty="0">
                <a:solidFill>
                  <a:srgbClr val="000080"/>
                </a:solidFill>
              </a:rPr>
              <a:t>&gt;</a:t>
            </a:r>
            <a:r>
              <a:rPr lang="ru-RU" sz="2400" dirty="0">
                <a:solidFill>
                  <a:srgbClr val="293848"/>
                </a:solidFill>
              </a:rPr>
              <a:t>, </a:t>
            </a:r>
            <a:r>
              <a:rPr lang="ru-RU" sz="2400" dirty="0">
                <a:solidFill>
                  <a:srgbClr val="000080"/>
                </a:solidFill>
              </a:rPr>
              <a:t>&lt;</a:t>
            </a:r>
            <a:r>
              <a:rPr lang="ru-RU" sz="2400" dirty="0" err="1">
                <a:solidFill>
                  <a:srgbClr val="000080"/>
                </a:solidFill>
              </a:rPr>
              <a:t>textarea</a:t>
            </a:r>
            <a:r>
              <a:rPr lang="ru-RU" sz="2400" dirty="0">
                <a:solidFill>
                  <a:srgbClr val="000080"/>
                </a:solidFill>
              </a:rPr>
              <a:t>&gt;</a:t>
            </a:r>
            <a:r>
              <a:rPr lang="ru-RU" sz="2400" dirty="0">
                <a:solidFill>
                  <a:srgbClr val="293848"/>
                </a:solidFill>
              </a:rPr>
              <a:t> или </a:t>
            </a:r>
            <a:r>
              <a:rPr lang="ru-RU" sz="2400" dirty="0">
                <a:solidFill>
                  <a:srgbClr val="000080"/>
                </a:solidFill>
              </a:rPr>
              <a:t>&lt;</a:t>
            </a:r>
            <a:r>
              <a:rPr lang="ru-RU" sz="2400" dirty="0" err="1">
                <a:solidFill>
                  <a:srgbClr val="000080"/>
                </a:solidFill>
              </a:rPr>
              <a:t>button</a:t>
            </a:r>
            <a:r>
              <a:rPr lang="ru-RU" sz="2400" dirty="0">
                <a:solidFill>
                  <a:srgbClr val="000080"/>
                </a:solidFill>
              </a:rPr>
              <a:t>&gt;</a:t>
            </a:r>
            <a:r>
              <a:rPr lang="ru-RU" sz="2400" dirty="0">
                <a:solidFill>
                  <a:srgbClr val="293848"/>
                </a:solidFill>
              </a:rPr>
              <a:t>) должны находиться </a:t>
            </a:r>
            <a:r>
              <a:rPr lang="ru-RU" sz="2400" i="1" dirty="0">
                <a:solidFill>
                  <a:srgbClr val="293848"/>
                </a:solidFill>
              </a:rPr>
              <a:t>внутри</a:t>
            </a:r>
            <a:r>
              <a:rPr lang="ru-RU" sz="2400" dirty="0">
                <a:solidFill>
                  <a:srgbClr val="293848"/>
                </a:solidFill>
              </a:rPr>
              <a:t> элемента </a:t>
            </a:r>
            <a:r>
              <a:rPr lang="ru-RU" sz="2400" dirty="0">
                <a:solidFill>
                  <a:srgbClr val="000080"/>
                </a:solidFill>
              </a:rPr>
              <a:t>&lt;</a:t>
            </a:r>
            <a:r>
              <a:rPr lang="ru-RU" sz="2400" dirty="0" err="1">
                <a:solidFill>
                  <a:srgbClr val="000080"/>
                </a:solidFill>
              </a:rPr>
              <a:t>form</a:t>
            </a:r>
            <a:r>
              <a:rPr lang="ru-RU" sz="2400" dirty="0">
                <a:solidFill>
                  <a:srgbClr val="000080"/>
                </a:solidFill>
              </a:rPr>
              <a:t>&gt;</a:t>
            </a:r>
            <a:r>
              <a:rPr lang="ru-RU" sz="2400" dirty="0">
                <a:solidFill>
                  <a:srgbClr val="293848"/>
                </a:solidFill>
              </a:rPr>
              <a:t>.</a:t>
            </a: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ru-RU" sz="2400" dirty="0">
              <a:solidFill>
                <a:srgbClr val="293848"/>
              </a:solidFill>
            </a:endParaRPr>
          </a:p>
          <a:p>
            <a: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Форма предназначена для обмена данными между пользователем и сервером.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237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Базовое поведение формы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96ECAFA-A574-496A-B177-BEDF35AD8737}"/>
              </a:ext>
            </a:extLst>
          </p:cNvPr>
          <p:cNvSpPr/>
          <p:nvPr/>
        </p:nvSpPr>
        <p:spPr>
          <a:xfrm>
            <a:off x="838200" y="1712374"/>
            <a:ext cx="893611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accent2"/>
                </a:solidFill>
              </a:rPr>
              <a:t>action</a:t>
            </a:r>
            <a:r>
              <a:rPr lang="ru-RU" sz="2400" dirty="0">
                <a:solidFill>
                  <a:srgbClr val="293848"/>
                </a:solidFill>
              </a:rPr>
              <a:t> содержит адрес, который определяет, </a:t>
            </a:r>
            <a:r>
              <a:rPr lang="ru-RU" sz="2400" i="1" dirty="0">
                <a:solidFill>
                  <a:srgbClr val="293848"/>
                </a:solidFill>
              </a:rPr>
              <a:t>куда </a:t>
            </a:r>
            <a:r>
              <a:rPr lang="ru-RU" sz="2400" dirty="0">
                <a:solidFill>
                  <a:srgbClr val="293848"/>
                </a:solidFill>
              </a:rPr>
              <a:t>будет отправлена информация формы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accent2"/>
                </a:solidFill>
              </a:rPr>
              <a:t>method</a:t>
            </a:r>
            <a:r>
              <a:rPr lang="ru-RU" sz="2400" dirty="0">
                <a:solidFill>
                  <a:srgbClr val="293848"/>
                </a:solidFill>
              </a:rPr>
              <a:t> может быть либо GET, либо POST и определяет, </a:t>
            </a:r>
            <a:r>
              <a:rPr lang="ru-RU" sz="2400" i="1" dirty="0">
                <a:solidFill>
                  <a:srgbClr val="293848"/>
                </a:solidFill>
              </a:rPr>
              <a:t>как</a:t>
            </a:r>
            <a:r>
              <a:rPr lang="ru-RU" sz="2400" dirty="0">
                <a:solidFill>
                  <a:srgbClr val="293848"/>
                </a:solidFill>
              </a:rPr>
              <a:t> будет отправлена информация формы.</a:t>
            </a:r>
          </a:p>
          <a:p>
            <a:pPr marL="457200" indent="-4572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браузер подготавливает информацию в виде пары «</a:t>
            </a:r>
            <a:r>
              <a:rPr lang="ru-RU" sz="2400" dirty="0">
                <a:solidFill>
                  <a:schemeClr val="accent2"/>
                </a:solidFill>
              </a:rPr>
              <a:t>имя</a:t>
            </a:r>
            <a:r>
              <a:rPr lang="ru-RU" sz="2400" dirty="0"/>
              <a:t>=</a:t>
            </a:r>
            <a:r>
              <a:rPr lang="ru-RU" sz="2400" dirty="0">
                <a:solidFill>
                  <a:schemeClr val="accent2"/>
                </a:solidFill>
              </a:rPr>
              <a:t>значение</a:t>
            </a:r>
            <a:r>
              <a:rPr lang="ru-RU" sz="2400" dirty="0"/>
              <a:t>», где имя определяется атрибутом </a:t>
            </a:r>
            <a:r>
              <a:rPr lang="ru-RU" sz="2400" dirty="0" err="1">
                <a:solidFill>
                  <a:schemeClr val="accent2"/>
                </a:solidFill>
              </a:rPr>
              <a:t>name</a:t>
            </a:r>
            <a:r>
              <a:rPr lang="ru-RU" sz="2400" dirty="0"/>
              <a:t> тега &lt;</a:t>
            </a:r>
            <a:r>
              <a:rPr lang="ru-RU" sz="2400" dirty="0" err="1">
                <a:solidFill>
                  <a:schemeClr val="accent2"/>
                </a:solidFill>
              </a:rPr>
              <a:t>input</a:t>
            </a:r>
            <a:r>
              <a:rPr lang="ru-RU" sz="2400" dirty="0"/>
              <a:t>&gt;</a:t>
            </a:r>
            <a:endParaRPr lang="ru-RU" sz="2400" dirty="0">
              <a:solidFill>
                <a:srgbClr val="293848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u-RU" sz="2800" b="0" i="0" dirty="0">
              <a:solidFill>
                <a:srgbClr val="293848"/>
              </a:solidFill>
              <a:effectLst/>
              <a:latin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133199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про </a:t>
            </a:r>
            <a:r>
              <a:rPr lang="en-US" dirty="0"/>
              <a:t>HTTP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7</a:t>
            </a:fld>
            <a:endParaRPr lang="ru-RU" dirty="0"/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700122CF-4F91-471F-8786-664443A61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4" y="1681162"/>
            <a:ext cx="825817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51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ru-RU" dirty="0"/>
              <a:t> запросы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67C8BF6-3BEC-40EE-BA53-776899E09493}"/>
              </a:ext>
            </a:extLst>
          </p:cNvPr>
          <p:cNvSpPr/>
          <p:nvPr/>
        </p:nvSpPr>
        <p:spPr>
          <a:xfrm>
            <a:off x="838200" y="1509774"/>
            <a:ext cx="8589885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ru-RU" dirty="0"/>
              <a:t>Запросы содержат следующие элементы: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accent2"/>
                </a:solidFill>
              </a:rPr>
              <a:t>HTTP-метод</a:t>
            </a:r>
            <a:r>
              <a:rPr lang="ru-RU" dirty="0"/>
              <a:t> определяющий операцию, которую клиент хочет выполнить. Обычно, клиент хочет получить ресурс (используя GET) или передать значения HTML-формы (используя POST).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accent2"/>
                </a:solidFill>
              </a:rPr>
              <a:t>Путь к ресурсу</a:t>
            </a:r>
            <a:r>
              <a:rPr lang="ru-RU" dirty="0"/>
              <a:t>: URL адрес ресурса, может включать протокол, домен или </a:t>
            </a:r>
            <a:r>
              <a:rPr lang="en-US" dirty="0" err="1"/>
              <a:t>ip</a:t>
            </a:r>
            <a:r>
              <a:rPr lang="ru-RU" dirty="0"/>
              <a:t> адрес и TCP порт.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accent2"/>
                </a:solidFill>
              </a:rPr>
              <a:t>Версию</a:t>
            </a:r>
            <a:r>
              <a:rPr lang="ru-RU" dirty="0"/>
              <a:t> </a:t>
            </a:r>
            <a:r>
              <a:rPr lang="ru-RU" dirty="0">
                <a:solidFill>
                  <a:schemeClr val="accent2"/>
                </a:solidFill>
              </a:rPr>
              <a:t>HTTP-протокола</a:t>
            </a:r>
            <a:r>
              <a:rPr lang="ru-RU" dirty="0"/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accent2"/>
                </a:solidFill>
              </a:rPr>
              <a:t>Заголовки</a:t>
            </a:r>
            <a:r>
              <a:rPr lang="ru-RU" dirty="0"/>
              <a:t>  (опционально), </a:t>
            </a:r>
            <a:r>
              <a:rPr lang="ru-RU" dirty="0" err="1"/>
              <a:t>предоставляюшие</a:t>
            </a:r>
            <a:r>
              <a:rPr lang="ru-RU" dirty="0"/>
              <a:t> дополнительную информацию для сервера.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accent2"/>
                </a:solidFill>
              </a:rPr>
              <a:t>Тело</a:t>
            </a:r>
            <a:r>
              <a:rPr lang="ru-RU" dirty="0"/>
              <a:t>, для некоторых методов, таких как POST, которое содержит отправленный ресурс.</a:t>
            </a:r>
          </a:p>
        </p:txBody>
      </p:sp>
    </p:spTree>
    <p:extLst>
      <p:ext uri="{BB962C8B-B14F-4D97-AF65-F5344CB8AC3E}">
        <p14:creationId xmlns:p14="http://schemas.microsoft.com/office/powerpoint/2010/main" val="342967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B599E6-4551-47E8-8938-A0CE24F2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r>
              <a:rPr lang="ru-RU" dirty="0"/>
              <a:t> запросы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5ED199-3877-45CB-8308-71531B4B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58A079-A484-4964-9E22-896E915FD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05" y="2086252"/>
            <a:ext cx="5901666" cy="305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541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4487</TotalTime>
  <Words>1009</Words>
  <Application>Microsoft Office PowerPoint</Application>
  <PresentationFormat>Широкоэкранный</PresentationFormat>
  <Paragraphs>147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PT Sans</vt:lpstr>
      <vt:lpstr>TolkienCyr</vt:lpstr>
      <vt:lpstr>Wingdings</vt:lpstr>
      <vt:lpstr>Тема Office</vt:lpstr>
      <vt:lpstr>Основы JavaScript</vt:lpstr>
      <vt:lpstr>Полезно почитать и использовать</vt:lpstr>
      <vt:lpstr>Административные вопросы</vt:lpstr>
      <vt:lpstr>В предыдущей серии</vt:lpstr>
      <vt:lpstr>Формы</vt:lpstr>
      <vt:lpstr>Базовое поведение формы</vt:lpstr>
      <vt:lpstr>Немного про HTTP</vt:lpstr>
      <vt:lpstr>HTTP запросы</vt:lpstr>
      <vt:lpstr>HTTP запросы</vt:lpstr>
      <vt:lpstr>Элементы формы</vt:lpstr>
      <vt:lpstr>Элементы формы</vt:lpstr>
      <vt:lpstr>Типы Input </vt:lpstr>
      <vt:lpstr>Управление формой в js</vt:lpstr>
      <vt:lpstr>Элементы формы в js</vt:lpstr>
      <vt:lpstr>Focus и Blur</vt:lpstr>
      <vt:lpstr>Change / Input / ClipboardEvent</vt:lpstr>
      <vt:lpstr>Событие Submit</vt:lpstr>
      <vt:lpstr>FormData</vt:lpstr>
      <vt:lpstr>Куки (document.cookie)</vt:lpstr>
      <vt:lpstr>Куки (document.cookie)</vt:lpstr>
      <vt:lpstr>GDPR General Data Protection Regulation</vt:lpstr>
      <vt:lpstr>LocalStorage, sessionStorage</vt:lpstr>
      <vt:lpstr>LocalStorage, sessionStorage</vt:lpstr>
      <vt:lpstr>LocalStorage, sessionStorage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JavaScript</dc:title>
  <dc:creator>Александр Погребников</dc:creator>
  <cp:lastModifiedBy>Александр Погребников</cp:lastModifiedBy>
  <cp:revision>87</cp:revision>
  <dcterms:created xsi:type="dcterms:W3CDTF">2020-03-23T12:31:18Z</dcterms:created>
  <dcterms:modified xsi:type="dcterms:W3CDTF">2020-05-19T04:56:24Z</dcterms:modified>
</cp:coreProperties>
</file>