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57" r:id="rId4"/>
    <p:sldId id="259" r:id="rId5"/>
    <p:sldId id="262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298" r:id="rId14"/>
    <p:sldId id="312" r:id="rId15"/>
    <p:sldId id="313" r:id="rId16"/>
    <p:sldId id="314" r:id="rId17"/>
    <p:sldId id="299" r:id="rId18"/>
    <p:sldId id="300" r:id="rId19"/>
    <p:sldId id="301" r:id="rId20"/>
    <p:sldId id="315" r:id="rId21"/>
    <p:sldId id="316" r:id="rId22"/>
    <p:sldId id="317" r:id="rId23"/>
    <p:sldId id="318" r:id="rId24"/>
    <p:sldId id="302" r:id="rId25"/>
    <p:sldId id="320" r:id="rId26"/>
    <p:sldId id="319" r:id="rId27"/>
    <p:sldId id="321" r:id="rId28"/>
    <p:sldId id="322" r:id="rId29"/>
    <p:sldId id="323" r:id="rId30"/>
    <p:sldId id="296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95DD5-E5B2-4D49-AAD3-FA691A889E2B}" type="datetimeFigureOut">
              <a:rPr lang="ru-RU" smtClean="0"/>
              <a:t>01.06.2020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4B544-CA9A-4EC0-9070-57D371F1EB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29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07F53A-2AF5-463C-92B1-1071743F1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C2FD01-CD5C-4317-9CD4-9ADE5B477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E61F0E-F2AC-4646-829D-24E70588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4F7D-7898-4D90-9EA9-5A0D7254A81E}" type="datetime1">
              <a:rPr lang="ru-RU" smtClean="0"/>
              <a:t>01.06.2020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99AD0-0E96-40BA-8838-D8218B74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C05FFE-F9A0-495D-80AB-7805630A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285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394EE-797B-45CF-8F58-40F3CD58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5D3B10-D893-4808-9ABE-6BE3B95C6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A5B676-F3D6-483C-A3B5-B26835F8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0C9F2-43D4-4235-A698-904930972754}" type="datetime1">
              <a:rPr lang="ru-RU" smtClean="0"/>
              <a:t>01.06.2020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6E8C76-D310-4D9F-BDB9-1B4E9D32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F588FD-95F4-4D9E-9E00-B3019275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117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B60173-AB87-4B27-9E88-1F1FAF6AF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55BFD96-E51F-48BD-8C6C-F76EFCF6A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BC6CB9-1746-4C03-B3A8-2ECCEC97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4321-C67C-40C9-9753-27ADF4AF3407}" type="datetime1">
              <a:rPr lang="ru-RU" smtClean="0"/>
              <a:t>01.06.2020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70FA68-EA71-4138-A57A-CEC07F1B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391CFD-5F69-400A-B270-E23A678D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133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B67D1-71CE-4CCF-9A4D-97CE6BC5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F3C748-3B46-49B6-85F9-DA7CA02A3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2pPr>
            <a:lvl3pPr marL="11430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2"/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F73FD5-B39C-4EB6-8884-386AB424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51561-37EF-44F1-98DF-FD5E7AF32612}" type="datetime1">
              <a:rPr lang="ru-RU" smtClean="0"/>
              <a:t>01.06.2020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45293C-E87C-4398-8499-62C4CA7E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878DE0-6E7C-4D31-8FC3-27EA154E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2876271C-3377-4B66-AFA0-F904F2A86A5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6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7420D-A2C0-483C-A459-7DFBF3538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BF84FB-0B9B-421D-AD6D-4C352F780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F45676-2A62-4174-9BEC-DC9220DA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68F4-A799-4024-B883-870D4983749C}" type="datetime1">
              <a:rPr lang="ru-RU" smtClean="0"/>
              <a:t>01.06.2020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0EECE8-8601-430D-86E6-216E21DE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7A13E3-7CED-4A72-84B4-0A384056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301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2DFF1-1823-4A34-99EF-DA569570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01B836-ED09-4855-BF50-610995F3F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2B8C0F-1DEC-46E5-8873-CD6F06EDF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601119-DBB0-4623-80C1-FFEFC0FD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3C82D-9A41-4D74-A1FC-13CDB8D52D0C}" type="datetime1">
              <a:rPr lang="ru-RU" smtClean="0"/>
              <a:t>01.06.2020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96B15D-B38B-4630-9C13-7C3002EBA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2DDE75-8B65-446A-963A-6596E188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204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A64FA-5A2F-4184-8E58-043F48E9C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EA14EC-5F9C-42FA-8D17-14690415A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005690-C625-4CEB-AF57-D22C32098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4564641-2F74-49BB-BBDE-3D7BCC088C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5C5C18-67B1-4C35-BA87-728B5FE50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8BCB29-ABF1-4A42-A244-4DF3EE79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C8AF8-5F78-4C7A-9439-4DA98B54306F}" type="datetime1">
              <a:rPr lang="ru-RU" smtClean="0"/>
              <a:t>01.06.2020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B5965D-9392-49D8-8C79-C1B91751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DA24BB-9402-4D5D-8A65-9EAD3D4E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129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E542B4-1DA4-43AA-9A89-DF0F534A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867172-5904-4882-A195-BB2A8C8A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3044D-C2CB-4C93-A66E-26D782630291}" type="datetime1">
              <a:rPr lang="ru-RU" smtClean="0"/>
              <a:t>01.06.2020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6E3E7B0-B942-41A8-8FAC-0807DC986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DEC7F4-2B97-4BF8-B3A1-E30DF83A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100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E8C889C-CBD7-4640-8E3F-80F2E9DE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7780-D4E2-415F-A443-42ADD5F62E33}" type="datetime1">
              <a:rPr lang="ru-RU" smtClean="0"/>
              <a:t>01.06.2020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27F3B0C-14D6-42FC-961B-8967B15B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A20691-8028-447A-8E71-30A39291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778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246FC9-334E-44AD-849C-999B4A19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DD56A6-2295-413F-8B87-5CE5A085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552D9F-4FA5-4D1F-AF08-C1F68A593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83FB6B-1261-4883-BD5A-3E85670C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90B9-7BF7-441E-B89E-090800E1ED9C}" type="datetime1">
              <a:rPr lang="ru-RU" smtClean="0"/>
              <a:t>01.06.2020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868C1C-4A57-4EA4-B1C4-026EDC98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50B2C6-1EF8-4FC8-9B48-BA82F976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91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0C5E1-5DF8-486A-B1A8-42970FC3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4BE051-C7D1-42AE-94FE-A66594DE1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EF7EE-D3F0-4811-A2C4-6A0A58920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8E566B-0C5A-4720-B410-CC666C362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A76D9-7037-43F8-9CE8-E7EBB9FD9001}" type="datetime1">
              <a:rPr lang="ru-RU" smtClean="0"/>
              <a:t>01.06.2020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F3DC3E-83BB-44AC-B66D-8FBF0E35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F5A194-B3AA-47C5-A35B-63C53491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695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95123-28FA-4115-A853-A7B497B06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ADE11E-CF3C-463D-B991-1F7BC8F73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E1333E-9A77-48B6-8A58-203BFA798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B441-8A8C-4B12-88B0-6DA51F7814BA}" type="datetime1">
              <a:rPr lang="ru-RU" smtClean="0"/>
              <a:t>01.06.2020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56F688-1367-40B2-BB2B-552F754E2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66C94B-49A9-4C0F-B14C-DE9E90AFF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271C-3377-4B66-AFA0-F904F2A86A5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10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7FE01-E3DC-4880-AAF5-099C55686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/>
                </a:solidFill>
                <a:latin typeface="TolkienCyr" panose="020B7200000000000000" pitchFamily="34" charset="0"/>
              </a:rPr>
              <a:t>Основы </a:t>
            </a:r>
            <a:r>
              <a:rPr lang="en-US" dirty="0">
                <a:solidFill>
                  <a:schemeClr val="accent2"/>
                </a:solidFill>
                <a:latin typeface="TolkienCyr" panose="020B7200000000000000" pitchFamily="34" charset="0"/>
              </a:rPr>
              <a:t>JavaScript</a:t>
            </a:r>
            <a:endParaRPr lang="ru-RU" dirty="0">
              <a:solidFill>
                <a:schemeClr val="accent2"/>
              </a:solidFill>
              <a:latin typeface="TolkienCyr" panose="020B7200000000000000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F5C6F52-8732-4859-B82C-084FFB7B8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285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10</a:t>
            </a:fld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A5D47B-45FD-4230-B3C8-12389D29B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941" y="685417"/>
            <a:ext cx="7697274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6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- геттеры и сеттеры </a:t>
            </a:r>
            <a:br>
              <a:rPr lang="ru-RU" dirty="0"/>
            </a:br>
            <a:r>
              <a:rPr lang="ru-RU" dirty="0"/>
              <a:t>(свойства-</a:t>
            </a:r>
            <a:r>
              <a:rPr lang="ru-RU" dirty="0" err="1"/>
              <a:t>аксессоры</a:t>
            </a:r>
            <a:r>
              <a:rPr lang="ru-RU" dirty="0"/>
              <a:t>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11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24642E-089A-4017-A42A-22C7E60B6208}"/>
              </a:ext>
            </a:extLst>
          </p:cNvPr>
          <p:cNvSpPr/>
          <p:nvPr/>
        </p:nvSpPr>
        <p:spPr>
          <a:xfrm>
            <a:off x="847078" y="2184273"/>
            <a:ext cx="8646851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obj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геттер, срабатывает при чтении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obj.propName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(value)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сеттер, срабатывает при записи </a:t>
            </a:r>
          </a:p>
          <a:p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obj.propName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value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110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Геттеры и сеттеры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12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24642E-089A-4017-A42A-22C7E60B6208}"/>
              </a:ext>
            </a:extLst>
          </p:cNvPr>
          <p:cNvSpPr/>
          <p:nvPr/>
        </p:nvSpPr>
        <p:spPr>
          <a:xfrm>
            <a:off x="838200" y="1518448"/>
            <a:ext cx="864685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let user =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"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Иван",</a:t>
            </a:r>
          </a:p>
          <a:p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surname: "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Петров"</a:t>
            </a:r>
          </a:p>
          <a:p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en-US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defineProperty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(user,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`${this.name} ${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this.surname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}`;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(value)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[this.name,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this.surname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value.split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 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user.fullName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for(let key in user) alert(key);</a:t>
            </a:r>
            <a:endParaRPr lang="ru-RU" sz="16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122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13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BFEBE75-75A1-4616-83EC-4D30FA71C6D4}"/>
              </a:ext>
            </a:extLst>
          </p:cNvPr>
          <p:cNvSpPr/>
          <p:nvPr/>
        </p:nvSpPr>
        <p:spPr>
          <a:xfrm>
            <a:off x="2435441" y="2159428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методы класса</a:t>
            </a:r>
          </a:p>
          <a:p>
            <a:pPr lvl="1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 ... }</a:t>
            </a:r>
          </a:p>
          <a:p>
            <a:pPr lvl="1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method1() { ... }</a:t>
            </a:r>
          </a:p>
          <a:p>
            <a:pPr lvl="1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method2() { ... }</a:t>
            </a:r>
          </a:p>
          <a:p>
            <a:pPr lvl="1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method3() { ... }</a:t>
            </a:r>
          </a:p>
          <a:p>
            <a:pPr lvl="1"/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267C529-9184-470A-B2B1-FE3ADCA37CD4}"/>
              </a:ext>
            </a:extLst>
          </p:cNvPr>
          <p:cNvSpPr/>
          <p:nvPr/>
        </p:nvSpPr>
        <p:spPr>
          <a:xfrm>
            <a:off x="6096000" y="536574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private (#)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17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14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1D2AB9-17DD-45F1-AED2-5FACD1432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962" y="1690688"/>
            <a:ext cx="4610743" cy="98121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7F8E2E0-BD7D-4E8C-A3F5-61CB8B40F504}"/>
              </a:ext>
            </a:extLst>
          </p:cNvPr>
          <p:cNvSpPr/>
          <p:nvPr/>
        </p:nvSpPr>
        <p:spPr>
          <a:xfrm>
            <a:off x="910027" y="4366425"/>
            <a:ext cx="87488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ru-RU" dirty="0"/>
              <a:t>Создаёт функцию с именем </a:t>
            </a:r>
            <a:r>
              <a:rPr lang="ru-RU" dirty="0" err="1"/>
              <a:t>User</a:t>
            </a:r>
            <a:r>
              <a:rPr lang="ru-RU" dirty="0"/>
              <a:t>, которая становится результатом объявления класса. Код функции берётся из метода </a:t>
            </a:r>
            <a:r>
              <a:rPr lang="ru-RU" dirty="0" err="1"/>
              <a:t>constructor</a:t>
            </a:r>
            <a:r>
              <a:rPr lang="ru-RU" dirty="0"/>
              <a:t> (она будет пустой, если такого метода нет).</a:t>
            </a:r>
          </a:p>
          <a:p>
            <a:r>
              <a:rPr lang="en-US" dirty="0"/>
              <a:t>2. </a:t>
            </a:r>
            <a:r>
              <a:rPr lang="ru-RU" dirty="0"/>
              <a:t>Сохраняет все методы, такие как </a:t>
            </a:r>
            <a:r>
              <a:rPr lang="ru-RU" dirty="0" err="1"/>
              <a:t>sayHi</a:t>
            </a:r>
            <a:r>
              <a:rPr lang="ru-RU" dirty="0"/>
              <a:t>, в </a:t>
            </a:r>
            <a:r>
              <a:rPr lang="ru-RU" dirty="0" err="1"/>
              <a:t>User.prototyp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458F516-A283-435F-869B-40158C1049C9}"/>
              </a:ext>
            </a:extLst>
          </p:cNvPr>
          <p:cNvSpPr/>
          <p:nvPr/>
        </p:nvSpPr>
        <p:spPr>
          <a:xfrm>
            <a:off x="1991556" y="2907499"/>
            <a:ext cx="67707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{ this.name =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sayHi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(this.name); }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331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классов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15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7F8E2E0-BD7D-4E8C-A3F5-61CB8B40F504}"/>
              </a:ext>
            </a:extLst>
          </p:cNvPr>
          <p:cNvSpPr/>
          <p:nvPr/>
        </p:nvSpPr>
        <p:spPr>
          <a:xfrm>
            <a:off x="838200" y="1561081"/>
            <a:ext cx="8748877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В отличие от обычных функций, конструктор класса не может быть вызван без </a:t>
            </a:r>
            <a:r>
              <a:rPr lang="ru-RU" sz="2400" dirty="0" err="1">
                <a:solidFill>
                  <a:schemeClr val="accent2"/>
                </a:solidFill>
              </a:rPr>
              <a:t>new</a:t>
            </a:r>
            <a:endParaRPr lang="ru-RU" sz="2400" dirty="0">
              <a:solidFill>
                <a:schemeClr val="accent2"/>
              </a:solidFill>
            </a:endParaRP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Методы класса являются </a:t>
            </a:r>
            <a:r>
              <a:rPr lang="ru-RU" sz="2400" dirty="0" err="1"/>
              <a:t>неперечислимыми</a:t>
            </a:r>
            <a:r>
              <a:rPr lang="ru-RU" sz="2400" dirty="0"/>
              <a:t>. Определение класса устанавливает флаг </a:t>
            </a:r>
            <a:r>
              <a:rPr lang="ru-RU" sz="2400" dirty="0" err="1">
                <a:solidFill>
                  <a:schemeClr val="accent2"/>
                </a:solidFill>
              </a:rPr>
              <a:t>enumerable</a:t>
            </a:r>
            <a:r>
              <a:rPr lang="ru-RU" sz="2400" dirty="0"/>
              <a:t> в </a:t>
            </a:r>
            <a:r>
              <a:rPr lang="ru-RU" sz="2400" dirty="0" err="1"/>
              <a:t>false</a:t>
            </a:r>
            <a:r>
              <a:rPr lang="ru-RU" sz="2400" dirty="0"/>
              <a:t> для всех методов в «</a:t>
            </a:r>
            <a:r>
              <a:rPr lang="ru-RU" sz="2400" dirty="0" err="1"/>
              <a:t>prototype</a:t>
            </a:r>
            <a:r>
              <a:rPr lang="ru-RU" sz="2400" dirty="0"/>
              <a:t>»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Классы всегда используют </a:t>
            </a:r>
            <a:r>
              <a:rPr lang="ru-RU" sz="2400" dirty="0" err="1">
                <a:solidFill>
                  <a:schemeClr val="accent2"/>
                </a:solidFill>
              </a:rPr>
              <a:t>use</a:t>
            </a:r>
            <a:r>
              <a:rPr lang="ru-RU" sz="2400" dirty="0">
                <a:solidFill>
                  <a:schemeClr val="accent2"/>
                </a:solidFill>
              </a:rPr>
              <a:t> </a:t>
            </a:r>
            <a:r>
              <a:rPr lang="ru-RU" sz="2400" dirty="0" err="1">
                <a:solidFill>
                  <a:schemeClr val="accent2"/>
                </a:solidFill>
              </a:rPr>
              <a:t>strict</a:t>
            </a:r>
            <a:r>
              <a:rPr lang="ru-RU" sz="2400" dirty="0"/>
              <a:t>. Весь код внутри класса автоматически находится в строгом режиме.</a:t>
            </a:r>
          </a:p>
        </p:txBody>
      </p:sp>
    </p:spTree>
    <p:extLst>
      <p:ext uri="{BB962C8B-B14F-4D97-AF65-F5344CB8AC3E}">
        <p14:creationId xmlns:p14="http://schemas.microsoft.com/office/powerpoint/2010/main" val="3039347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16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8DDB3A-74FC-4505-A639-C1A3AC049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777" y="1597700"/>
            <a:ext cx="4248743" cy="20291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6DF6C7-E41B-45CC-A636-C0CAE0E8C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65" y="4287007"/>
            <a:ext cx="4315427" cy="183858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9E15664-7B68-415B-BD5C-3B4678106B53}"/>
              </a:ext>
            </a:extLst>
          </p:cNvPr>
          <p:cNvSpPr/>
          <p:nvPr/>
        </p:nvSpPr>
        <p:spPr>
          <a:xfrm>
            <a:off x="1026148" y="1554605"/>
            <a:ext cx="418504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this.speed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this.name =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this.speed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(`${this.name} бежит.`);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this.speed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(`${this.name} стоит.`);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CA139DC-647A-4D34-803A-AF6C229A3591}"/>
              </a:ext>
            </a:extLst>
          </p:cNvPr>
          <p:cNvSpPr/>
          <p:nvPr/>
        </p:nvSpPr>
        <p:spPr>
          <a:xfrm>
            <a:off x="5589270" y="4410503"/>
            <a:ext cx="418504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class Rabbit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constructor(name)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this.name = name;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hide()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alert(`${this.name}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прячется!`);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7224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17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154745-ABC8-4ECD-821F-03963B2E60B9}"/>
              </a:ext>
            </a:extLst>
          </p:cNvPr>
          <p:cNvSpPr/>
          <p:nvPr/>
        </p:nvSpPr>
        <p:spPr>
          <a:xfrm>
            <a:off x="838200" y="1607144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this.speed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this.name =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this.speed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(`${this.name} бежит.`);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this.speed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(`${this.name} стоит.`);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Rabbit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hide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ru-RU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(`${this.name} прячется!`);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13C834-A7D9-499B-A8AE-BD09CA5D5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251" y="1695633"/>
            <a:ext cx="4934733" cy="295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75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Переопределение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18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7463C61-4AF5-46C5-8432-35E0596464FE}"/>
              </a:ext>
            </a:extLst>
          </p:cNvPr>
          <p:cNvSpPr/>
          <p:nvPr/>
        </p:nvSpPr>
        <p:spPr>
          <a:xfrm>
            <a:off x="838200" y="1830656"/>
            <a:ext cx="8829583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accent2"/>
                </a:solidFill>
              </a:rPr>
              <a:t>super</a:t>
            </a:r>
            <a:r>
              <a:rPr lang="ru-RU" sz="2400" dirty="0" err="1"/>
              <a:t>.</a:t>
            </a:r>
            <a:r>
              <a:rPr lang="ru-RU" sz="2400" dirty="0" err="1">
                <a:solidFill>
                  <a:schemeClr val="accent2"/>
                </a:solidFill>
              </a:rPr>
              <a:t>method</a:t>
            </a:r>
            <a:r>
              <a:rPr lang="ru-RU" sz="2400" dirty="0"/>
              <a:t>(...) вызывает родительский метод.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accent2"/>
                </a:solidFill>
              </a:rPr>
              <a:t>super</a:t>
            </a:r>
            <a:r>
              <a:rPr lang="ru-RU" sz="2400" dirty="0"/>
              <a:t>(...) вызывает родительский конструктор (работает только внутри нашего конструктора). Обязателен вызов конструктора родителя </a:t>
            </a:r>
            <a:r>
              <a:rPr lang="ru-RU" sz="2400" dirty="0" err="1"/>
              <a:t>super</a:t>
            </a:r>
            <a:r>
              <a:rPr lang="ru-RU" sz="2400" dirty="0"/>
              <a:t>() в конструкторе </a:t>
            </a:r>
            <a:r>
              <a:rPr lang="ru-RU" sz="2400" dirty="0" err="1"/>
              <a:t>Child</a:t>
            </a:r>
            <a:r>
              <a:rPr lang="ru-RU" sz="2400" dirty="0"/>
              <a:t> до обращения к </a:t>
            </a:r>
            <a:r>
              <a:rPr lang="ru-RU" sz="2400" dirty="0" err="1"/>
              <a:t>this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24790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Промисы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19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2C2BAC-4239-4490-BD65-73BB4A368C13}"/>
              </a:ext>
            </a:extLst>
          </p:cNvPr>
          <p:cNvSpPr/>
          <p:nvPr/>
        </p:nvSpPr>
        <p:spPr>
          <a:xfrm>
            <a:off x="838199" y="1793303"/>
            <a:ext cx="8820705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/>
              <a:t>Есть «</a:t>
            </a:r>
            <a:r>
              <a:rPr lang="ru-RU" dirty="0">
                <a:solidFill>
                  <a:schemeClr val="accent2"/>
                </a:solidFill>
              </a:rPr>
              <a:t>создающий</a:t>
            </a:r>
            <a:r>
              <a:rPr lang="ru-RU" dirty="0"/>
              <a:t>» код, который делает что-то, что занимает время. Например, загружает данные по сети.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/>
              <a:t>Есть «</a:t>
            </a:r>
            <a:r>
              <a:rPr lang="ru-RU" dirty="0">
                <a:solidFill>
                  <a:schemeClr val="accent2"/>
                </a:solidFill>
              </a:rPr>
              <a:t>потребляющий</a:t>
            </a:r>
            <a:r>
              <a:rPr lang="ru-RU" dirty="0"/>
              <a:t>» код, который хочет получить результат «создающего» кода, когда он будет готов. Он может быть необходим более чем одной функции. 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b="1" dirty="0" err="1">
                <a:solidFill>
                  <a:schemeClr val="accent2"/>
                </a:solidFill>
              </a:rPr>
              <a:t>Promise</a:t>
            </a:r>
            <a:r>
              <a:rPr lang="ru-RU" dirty="0"/>
              <a:t> (по англ. </a:t>
            </a:r>
            <a:r>
              <a:rPr lang="ru-RU" dirty="0" err="1"/>
              <a:t>promise</a:t>
            </a:r>
            <a:r>
              <a:rPr lang="ru-RU" dirty="0"/>
              <a:t>, будем называть такой объект «</a:t>
            </a:r>
            <a:r>
              <a:rPr lang="ru-RU" dirty="0" err="1"/>
              <a:t>промис</a:t>
            </a:r>
            <a:r>
              <a:rPr lang="ru-RU" dirty="0"/>
              <a:t>») – это специальный объект в </a:t>
            </a:r>
            <a:r>
              <a:rPr lang="ru-RU" dirty="0" err="1"/>
              <a:t>JavaScript</a:t>
            </a:r>
            <a:r>
              <a:rPr lang="ru-RU" dirty="0"/>
              <a:t>, который связывает «создающий» и «потребляющий» коды вместе. </a:t>
            </a:r>
          </a:p>
        </p:txBody>
      </p:sp>
    </p:spTree>
    <p:extLst>
      <p:ext uri="{BB962C8B-B14F-4D97-AF65-F5344CB8AC3E}">
        <p14:creationId xmlns:p14="http://schemas.microsoft.com/office/powerpoint/2010/main" val="2804822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CF4F3-FF00-42E3-9FEF-CF3DE403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Полезно почитать и использовать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40CD7E-7D56-4485-B756-3771E46A1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0301"/>
            <a:ext cx="10515600" cy="2427593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sz="4400" dirty="0"/>
              <a:t> </a:t>
            </a:r>
            <a:r>
              <a:rPr lang="en-US" sz="4400" dirty="0"/>
              <a:t>learn.javascript.ru</a:t>
            </a:r>
            <a:endParaRPr lang="ru-RU" sz="4400" dirty="0"/>
          </a:p>
          <a:p>
            <a:pPr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ru-RU" sz="4400" dirty="0"/>
              <a:t> </a:t>
            </a:r>
            <a:r>
              <a:rPr lang="en-US" sz="4400" dirty="0"/>
              <a:t>developer.mozilla.org</a:t>
            </a:r>
            <a:endParaRPr lang="ru-RU" sz="4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A1ED56-AA40-408C-90DB-05692A1B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846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Создающий код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20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C8A699-AE0A-4ABA-AAEB-2A3898EB1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389" y="3101981"/>
            <a:ext cx="4925112" cy="249589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354D0FA-73DD-479C-820E-38A8B57136E8}"/>
              </a:ext>
            </a:extLst>
          </p:cNvPr>
          <p:cNvSpPr/>
          <p:nvPr/>
        </p:nvSpPr>
        <p:spPr>
          <a:xfrm>
            <a:off x="1477022" y="1845893"/>
            <a:ext cx="92379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lang="ru-RU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"), 1000);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08876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Потребители: </a:t>
            </a:r>
            <a:r>
              <a:rPr lang="en-US" dirty="0"/>
              <a:t>then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21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354D0FA-73DD-479C-820E-38A8B57136E8}"/>
              </a:ext>
            </a:extLst>
          </p:cNvPr>
          <p:cNvSpPr/>
          <p:nvPr/>
        </p:nvSpPr>
        <p:spPr>
          <a:xfrm>
            <a:off x="838200" y="1579563"/>
            <a:ext cx="92379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promise.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function(result) { /*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обработает успешное выполнение */ },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function(error) { /*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обработает ошибку */ }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79FF720-7F0F-4EB2-9FCB-D95927613878}"/>
              </a:ext>
            </a:extLst>
          </p:cNvPr>
          <p:cNvSpPr/>
          <p:nvPr/>
        </p:nvSpPr>
        <p:spPr>
          <a:xfrm>
            <a:off x="748684" y="3945916"/>
            <a:ext cx="91499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lang="ru-RU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!"), 1000);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promise.</a:t>
            </a:r>
            <a:r>
              <a:rPr lang="ru-RU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), // выведет "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!" через одну секунду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// не будет запущена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3E207B6-44BF-46B7-9D5D-C8F9EF1D3D61}"/>
              </a:ext>
            </a:extLst>
          </p:cNvPr>
          <p:cNvSpPr txBox="1">
            <a:spLocks/>
          </p:cNvSpPr>
          <p:nvPr/>
        </p:nvSpPr>
        <p:spPr>
          <a:xfrm>
            <a:off x="838200" y="25797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235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Потребители: </a:t>
            </a:r>
            <a:r>
              <a:rPr lang="en-US" dirty="0"/>
              <a:t>catch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22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79FF720-7F0F-4EB2-9FCB-D95927613878}"/>
              </a:ext>
            </a:extLst>
          </p:cNvPr>
          <p:cNvSpPr/>
          <p:nvPr/>
        </p:nvSpPr>
        <p:spPr>
          <a:xfrm>
            <a:off x="832282" y="2382877"/>
            <a:ext cx="91499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promise = new Promise((resolve, reject) =&gt;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reject(new Error("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Ошибка!")), 1000);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выведет "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Ошибка!" спустя одну секунду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promise.catch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(alert);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BCFF142-2AE9-42BA-AF9E-B2BDA242F989}"/>
              </a:ext>
            </a:extLst>
          </p:cNvPr>
          <p:cNvSpPr/>
          <p:nvPr/>
        </p:nvSpPr>
        <p:spPr>
          <a:xfrm>
            <a:off x="838200" y="1538152"/>
            <a:ext cx="6096000" cy="4648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/>
              <a:t>Применяется, когда нужно обработать только ошибку</a:t>
            </a:r>
          </a:p>
        </p:txBody>
      </p:sp>
    </p:spTree>
    <p:extLst>
      <p:ext uri="{BB962C8B-B14F-4D97-AF65-F5344CB8AC3E}">
        <p14:creationId xmlns:p14="http://schemas.microsoft.com/office/powerpoint/2010/main" val="3125024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Потребители: </a:t>
            </a:r>
            <a:r>
              <a:rPr lang="en-US" dirty="0"/>
              <a:t>finally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23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79FF720-7F0F-4EB2-9FCB-D95927613878}"/>
              </a:ext>
            </a:extLst>
          </p:cNvPr>
          <p:cNvSpPr/>
          <p:nvPr/>
        </p:nvSpPr>
        <p:spPr>
          <a:xfrm>
            <a:off x="838200" y="2214201"/>
            <a:ext cx="91499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остановить индикатор загрузки)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ru-RU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=&gt; показать результат, </a:t>
            </a:r>
            <a:r>
              <a:rPr lang="ru-RU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=&gt; показать ошибку)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BCFF142-2AE9-42BA-AF9E-B2BDA242F989}"/>
              </a:ext>
            </a:extLst>
          </p:cNvPr>
          <p:cNvSpPr/>
          <p:nvPr/>
        </p:nvSpPr>
        <p:spPr>
          <a:xfrm>
            <a:off x="838200" y="1538152"/>
            <a:ext cx="8944992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/>
              <a:t>Выполнится в любом случае, когда </a:t>
            </a:r>
            <a:r>
              <a:rPr lang="ru-RU" dirty="0" err="1"/>
              <a:t>промис</a:t>
            </a:r>
            <a:r>
              <a:rPr lang="ru-RU" dirty="0"/>
              <a:t> завершится: успешно или с ошибкой.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AF4B052-C643-40F4-B673-273C3B9664AE}"/>
              </a:ext>
            </a:extLst>
          </p:cNvPr>
          <p:cNvSpPr/>
          <p:nvPr/>
        </p:nvSpPr>
        <p:spPr>
          <a:xfrm>
            <a:off x="926237" y="4215042"/>
            <a:ext cx="88569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/>
              <a:t>Обработчик, вызываемый из </a:t>
            </a:r>
            <a:r>
              <a:rPr lang="ru-RU" dirty="0" err="1"/>
              <a:t>finally</a:t>
            </a:r>
            <a:r>
              <a:rPr lang="ru-RU" dirty="0"/>
              <a:t>, не имеет аргументов. В </a:t>
            </a:r>
            <a:r>
              <a:rPr lang="ru-RU" dirty="0" err="1"/>
              <a:t>finally</a:t>
            </a:r>
            <a:r>
              <a:rPr lang="ru-RU" dirty="0"/>
              <a:t> мы не знаем, как был завершён </a:t>
            </a:r>
            <a:r>
              <a:rPr lang="ru-RU" dirty="0" err="1"/>
              <a:t>промис</a:t>
            </a:r>
            <a:r>
              <a:rPr lang="ru-RU" dirty="0"/>
              <a:t>.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dirty="0"/>
              <a:t>Обработчик </a:t>
            </a:r>
            <a:r>
              <a:rPr lang="ru-RU" dirty="0" err="1"/>
              <a:t>finally</a:t>
            </a:r>
            <a:r>
              <a:rPr lang="ru-RU" dirty="0"/>
              <a:t> «пропускает» результат или ошибку дальше, к последующим обработчикам.</a:t>
            </a:r>
          </a:p>
        </p:txBody>
      </p:sp>
    </p:spTree>
    <p:extLst>
      <p:ext uri="{BB962C8B-B14F-4D97-AF65-F5344CB8AC3E}">
        <p14:creationId xmlns:p14="http://schemas.microsoft.com/office/powerpoint/2010/main" val="1590405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Цепочки </a:t>
            </a:r>
            <a:r>
              <a:rPr lang="ru-RU" dirty="0" err="1"/>
              <a:t>промисов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24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F0C8F9-8548-4BF1-9D33-3D10F2F74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34" y="1738076"/>
            <a:ext cx="7636135" cy="387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16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Цепочки </a:t>
            </a:r>
            <a:r>
              <a:rPr lang="ru-RU" dirty="0" err="1"/>
              <a:t>промисов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25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5644FE1-13AC-4840-9D40-580C563553B6}"/>
              </a:ext>
            </a:extLst>
          </p:cNvPr>
          <p:cNvSpPr/>
          <p:nvPr/>
        </p:nvSpPr>
        <p:spPr>
          <a:xfrm>
            <a:off x="838200" y="1390601"/>
            <a:ext cx="6096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(1), 1000);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}).</a:t>
            </a:r>
            <a:r>
              <a:rPr lang="ru-RU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2;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}).</a:t>
            </a:r>
            <a:r>
              <a:rPr lang="ru-RU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2;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}).</a:t>
            </a:r>
            <a:r>
              <a:rPr lang="ru-RU" sz="1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2;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725228-290E-4858-87AC-08E1A3BD3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4514" y="1828576"/>
            <a:ext cx="1638529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87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Цепочки </a:t>
            </a:r>
            <a:r>
              <a:rPr lang="ru-RU" dirty="0" err="1"/>
              <a:t>промисов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26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6FC00AB-2CC1-4F20-89F2-AE956D107B08}"/>
              </a:ext>
            </a:extLst>
          </p:cNvPr>
          <p:cNvSpPr/>
          <p:nvPr/>
        </p:nvSpPr>
        <p:spPr>
          <a:xfrm>
            <a:off x="838200" y="1690688"/>
            <a:ext cx="70718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</a:t>
            </a:r>
            <a:r>
              <a:rPr lang="ru-RU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promise-chaining</a:t>
            </a:r>
            <a:r>
              <a:rPr lang="ru-RU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ru-RU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user.json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ru-RU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})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ru-RU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</a:p>
        </p:txBody>
      </p:sp>
    </p:spTree>
    <p:extLst>
      <p:ext uri="{BB962C8B-B14F-4D97-AF65-F5344CB8AC3E}">
        <p14:creationId xmlns:p14="http://schemas.microsoft.com/office/powerpoint/2010/main" val="3678372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</a:t>
            </a:r>
            <a:r>
              <a:rPr lang="ru-RU" dirty="0"/>
              <a:t>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en-US" dirty="0"/>
              <a:t>await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27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6FC00AB-2CC1-4F20-89F2-AE956D107B08}"/>
              </a:ext>
            </a:extLst>
          </p:cNvPr>
          <p:cNvSpPr/>
          <p:nvPr/>
        </p:nvSpPr>
        <p:spPr>
          <a:xfrm>
            <a:off x="838199" y="1690688"/>
            <a:ext cx="8758561" cy="419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cs typeface="Courier New" panose="02070309020205020404" pitchFamily="49" charset="0"/>
              </a:rPr>
              <a:t>Ключевое слово </a:t>
            </a:r>
            <a:r>
              <a:rPr lang="ru-RU" sz="2000" dirty="0" err="1">
                <a:solidFill>
                  <a:schemeClr val="accent2"/>
                </a:solidFill>
                <a:cs typeface="Courier New" panose="02070309020205020404" pitchFamily="49" charset="0"/>
              </a:rPr>
              <a:t>async</a:t>
            </a:r>
            <a:r>
              <a:rPr lang="ru-RU" sz="2000" dirty="0">
                <a:cs typeface="Courier New" panose="02070309020205020404" pitchFamily="49" charset="0"/>
              </a:rPr>
              <a:t> перед объявлением функции: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>
                <a:cs typeface="Courier New" panose="02070309020205020404" pitchFamily="49" charset="0"/>
              </a:rPr>
              <a:t>Обязывает её всегда возвращать </a:t>
            </a:r>
            <a:r>
              <a:rPr lang="ru-RU" sz="2000" dirty="0" err="1">
                <a:cs typeface="Courier New" panose="02070309020205020404" pitchFamily="49" charset="0"/>
              </a:rPr>
              <a:t>промис</a:t>
            </a:r>
            <a:r>
              <a:rPr lang="ru-RU" sz="2000" dirty="0">
                <a:cs typeface="Courier New" panose="02070309020205020404" pitchFamily="49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>
                <a:cs typeface="Courier New" panose="02070309020205020404" pitchFamily="49" charset="0"/>
              </a:rPr>
              <a:t>Позволяет использовать </a:t>
            </a:r>
            <a:r>
              <a:rPr lang="ru-RU" sz="2000" dirty="0" err="1">
                <a:cs typeface="Courier New" panose="02070309020205020404" pitchFamily="49" charset="0"/>
              </a:rPr>
              <a:t>await</a:t>
            </a:r>
            <a:r>
              <a:rPr lang="ru-RU" sz="2000" dirty="0">
                <a:cs typeface="Courier New" panose="02070309020205020404" pitchFamily="49" charset="0"/>
              </a:rPr>
              <a:t> в теле этой функции.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ru-RU" sz="2000" dirty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ru-RU" sz="2000" dirty="0">
                <a:cs typeface="Courier New" panose="02070309020205020404" pitchFamily="49" charset="0"/>
              </a:rPr>
              <a:t>Ключевое слово </a:t>
            </a:r>
            <a:r>
              <a:rPr lang="ru-RU" sz="2000" dirty="0" err="1">
                <a:solidFill>
                  <a:schemeClr val="accent2"/>
                </a:solidFill>
                <a:cs typeface="Courier New" panose="02070309020205020404" pitchFamily="49" charset="0"/>
              </a:rPr>
              <a:t>await</a:t>
            </a:r>
            <a:r>
              <a:rPr lang="ru-RU" sz="2000" dirty="0">
                <a:cs typeface="Courier New" panose="02070309020205020404" pitchFamily="49" charset="0"/>
              </a:rPr>
              <a:t> перед </a:t>
            </a:r>
            <a:r>
              <a:rPr lang="ru-RU" sz="2000" dirty="0" err="1">
                <a:cs typeface="Courier New" panose="02070309020205020404" pitchFamily="49" charset="0"/>
              </a:rPr>
              <a:t>промисом</a:t>
            </a:r>
            <a:r>
              <a:rPr lang="ru-RU" sz="2000" dirty="0">
                <a:cs typeface="Courier New" panose="02070309020205020404" pitchFamily="49" charset="0"/>
              </a:rPr>
              <a:t> заставит </a:t>
            </a:r>
            <a:r>
              <a:rPr lang="ru-RU" sz="2000" dirty="0" err="1">
                <a:cs typeface="Courier New" panose="02070309020205020404" pitchFamily="49" charset="0"/>
              </a:rPr>
              <a:t>JavaScript</a:t>
            </a:r>
            <a:r>
              <a:rPr lang="ru-RU" sz="2000" dirty="0">
                <a:cs typeface="Courier New" panose="02070309020205020404" pitchFamily="49" charset="0"/>
              </a:rPr>
              <a:t> дождаться его выполнения, после чего: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>
                <a:cs typeface="Courier New" panose="02070309020205020404" pitchFamily="49" charset="0"/>
              </a:rPr>
              <a:t>Если </a:t>
            </a:r>
            <a:r>
              <a:rPr lang="ru-RU" sz="2000" dirty="0" err="1">
                <a:cs typeface="Courier New" panose="02070309020205020404" pitchFamily="49" charset="0"/>
              </a:rPr>
              <a:t>промис</a:t>
            </a:r>
            <a:r>
              <a:rPr lang="ru-RU" sz="2000" dirty="0">
                <a:cs typeface="Courier New" panose="02070309020205020404" pitchFamily="49" charset="0"/>
              </a:rPr>
              <a:t> завершается с ошибкой, будет сгенерировано исключение, как если бы на этом месте находилось </a:t>
            </a:r>
            <a:r>
              <a:rPr lang="ru-RU" sz="2000" dirty="0" err="1">
                <a:cs typeface="Courier New" panose="02070309020205020404" pitchFamily="49" charset="0"/>
              </a:rPr>
              <a:t>throw</a:t>
            </a:r>
            <a:r>
              <a:rPr lang="ru-RU" sz="2000" dirty="0">
                <a:cs typeface="Courier New" panose="02070309020205020404" pitchFamily="49" charset="0"/>
              </a:rPr>
              <a:t>.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>
                <a:cs typeface="Courier New" panose="02070309020205020404" pitchFamily="49" charset="0"/>
              </a:rPr>
              <a:t>Иначе вернётся результат </a:t>
            </a:r>
            <a:r>
              <a:rPr lang="ru-RU" sz="2000" dirty="0" err="1">
                <a:cs typeface="Courier New" panose="02070309020205020404" pitchFamily="49" charset="0"/>
              </a:rPr>
              <a:t>промиса</a:t>
            </a:r>
            <a:r>
              <a:rPr lang="ru-RU" sz="2000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5266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</a:t>
            </a:r>
            <a:r>
              <a:rPr lang="ru-RU" dirty="0"/>
              <a:t>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en-US" dirty="0"/>
              <a:t>await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28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6FC00AB-2CC1-4F20-89F2-AE956D107B08}"/>
              </a:ext>
            </a:extLst>
          </p:cNvPr>
          <p:cNvSpPr/>
          <p:nvPr/>
        </p:nvSpPr>
        <p:spPr>
          <a:xfrm>
            <a:off x="838199" y="1690688"/>
            <a:ext cx="875856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f() {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let promise = new </a:t>
            </a:r>
            <a:r>
              <a:rPr lang="en-US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((resolve, reject) =&gt;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resolve("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готово!"), 1000)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 result =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promise; 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alert(result);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f();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462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29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6FC00AB-2CC1-4F20-89F2-AE956D107B08}"/>
              </a:ext>
            </a:extLst>
          </p:cNvPr>
          <p:cNvSpPr/>
          <p:nvPr/>
        </p:nvSpPr>
        <p:spPr>
          <a:xfrm>
            <a:off x="802688" y="678634"/>
            <a:ext cx="875856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showAvatar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let response = 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('/article/promise-chaining/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user.json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let user = 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response.json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githubResponse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fetch(`https://api.github.com/users/${user.name}`);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let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githubResponse.json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document.createElement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img.src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githubUser.avatar_url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img.className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"promise-avatar-example";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document.body.append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en-US" sz="1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Promise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((resolve, reject) =&gt;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(resolve, 3000));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img.remove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showAvatar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44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9DED1-7A19-47E8-8B00-8DB780A1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625" y="24288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>
                <a:solidFill>
                  <a:schemeClr val="accent2"/>
                </a:solidFill>
              </a:rPr>
              <a:t>Административные</a:t>
            </a:r>
            <a:br>
              <a:rPr lang="ru-RU" sz="6000" b="1" dirty="0">
                <a:solidFill>
                  <a:schemeClr val="accent2"/>
                </a:solidFill>
              </a:rPr>
            </a:br>
            <a:r>
              <a:rPr lang="ru-RU" sz="6000" b="1" dirty="0">
                <a:solidFill>
                  <a:schemeClr val="accent2"/>
                </a:solidFill>
              </a:rPr>
              <a:t>вопросы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AC630D3-E3B2-4F55-A401-5DDD52DF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677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пропустили зря </a:t>
            </a:r>
            <a:r>
              <a:rPr lang="ru-RU" dirty="0">
                <a:sym typeface="Wingdings" panose="05000000000000000000" pitchFamily="2" charset="2"/>
              </a:rPr>
              <a:t>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30</a:t>
            </a:fld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5125FEB-71D7-4211-87F1-83013F82FD28}"/>
              </a:ext>
            </a:extLst>
          </p:cNvPr>
          <p:cNvSpPr/>
          <p:nvPr/>
        </p:nvSpPr>
        <p:spPr>
          <a:xfrm>
            <a:off x="838199" y="1690688"/>
            <a:ext cx="9033770" cy="3737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CSS </a:t>
            </a:r>
            <a:r>
              <a:rPr lang="ru-RU" sz="2000" dirty="0"/>
              <a:t>анимация и преобразования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Canvas</a:t>
            </a:r>
            <a:endParaRPr lang="ru-RU" sz="2000" dirty="0"/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Сетевые запросы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JS – </a:t>
            </a:r>
            <a:r>
              <a:rPr lang="ru-RU" sz="2000" dirty="0"/>
              <a:t>анимация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Бинарные данные и файлы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Генераторы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Рекурсия и стек</a:t>
            </a:r>
          </a:p>
          <a:p>
            <a:pPr marL="342900" indent="-34290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000" dirty="0"/>
              <a:t>Модули</a:t>
            </a:r>
          </a:p>
        </p:txBody>
      </p:sp>
    </p:spTree>
    <p:extLst>
      <p:ext uri="{BB962C8B-B14F-4D97-AF65-F5344CB8AC3E}">
        <p14:creationId xmlns:p14="http://schemas.microsoft.com/office/powerpoint/2010/main" val="494893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предыдущей серии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DDB9BA-6AAF-49BC-BF6F-F1025651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4000" dirty="0">
                <a:latin typeface="+mj-lt"/>
              </a:rPr>
              <a:t> Формы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>
                <a:latin typeface="+mj-lt"/>
              </a:rPr>
              <a:t> HTTP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>
                <a:latin typeface="+mj-lt"/>
              </a:rPr>
              <a:t> </a:t>
            </a:r>
            <a:r>
              <a:rPr lang="ru-RU" sz="4000" dirty="0">
                <a:latin typeface="+mj-lt"/>
              </a:rPr>
              <a:t>Типы </a:t>
            </a:r>
            <a:r>
              <a:rPr lang="en-US" sz="4000" dirty="0">
                <a:latin typeface="+mj-lt"/>
              </a:rPr>
              <a:t>Input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>
                <a:latin typeface="+mj-lt"/>
              </a:rPr>
              <a:t> </a:t>
            </a:r>
            <a:r>
              <a:rPr lang="ru-RU" sz="4000" dirty="0">
                <a:latin typeface="+mj-lt"/>
              </a:rPr>
              <a:t>Взаимодействие с формой</a:t>
            </a:r>
            <a:endParaRPr lang="en-US" sz="40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dirty="0">
                <a:latin typeface="+mj-lt"/>
              </a:rPr>
              <a:t> </a:t>
            </a:r>
            <a:r>
              <a:rPr lang="ru-RU" sz="4000" dirty="0">
                <a:latin typeface="+mj-lt"/>
              </a:rPr>
              <a:t>Расширенные события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4000" dirty="0">
                <a:latin typeface="+mj-lt"/>
              </a:rPr>
              <a:t> Куки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4000" dirty="0">
              <a:latin typeface="+mj-lt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6ED1F4-A98E-4C76-A4F0-F04E4096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07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и дескрипторы свойств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5</a:t>
            </a:fld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C30F3D6-A532-4C09-96A0-3E6B1601CDD8}"/>
              </a:ext>
            </a:extLst>
          </p:cNvPr>
          <p:cNvSpPr/>
          <p:nvPr/>
        </p:nvSpPr>
        <p:spPr>
          <a:xfrm>
            <a:off x="838200" y="1749469"/>
            <a:ext cx="8953870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writable</a:t>
            </a:r>
            <a:r>
              <a:rPr lang="ru-RU" sz="2400" dirty="0"/>
              <a:t> – если </a:t>
            </a:r>
            <a:r>
              <a:rPr lang="ru-RU" sz="2400" dirty="0" err="1"/>
              <a:t>true</a:t>
            </a:r>
            <a:r>
              <a:rPr lang="ru-RU" sz="2400" dirty="0"/>
              <a:t>, свойство можно изменить, иначе оно только для чтения.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enumerable</a:t>
            </a:r>
            <a:r>
              <a:rPr lang="ru-RU" sz="2400" dirty="0"/>
              <a:t> – если </a:t>
            </a:r>
            <a:r>
              <a:rPr lang="ru-RU" sz="2400" dirty="0" err="1"/>
              <a:t>true</a:t>
            </a:r>
            <a:r>
              <a:rPr lang="ru-RU" sz="2400" dirty="0"/>
              <a:t>, свойство перечисляется в циклах, в противном случае циклы его игнорируют.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ru-RU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configurable</a:t>
            </a:r>
            <a:r>
              <a:rPr lang="ru-RU" sz="2400" dirty="0"/>
              <a:t> – если </a:t>
            </a:r>
            <a:r>
              <a:rPr lang="ru-RU" sz="2400" dirty="0" err="1"/>
              <a:t>true</a:t>
            </a:r>
            <a:r>
              <a:rPr lang="ru-RU" sz="2400" dirty="0"/>
              <a:t>, свойство можно удалить, а эти атрибуты можно изменять, иначе этого делать нельзя.</a:t>
            </a:r>
          </a:p>
        </p:txBody>
      </p:sp>
    </p:spTree>
    <p:extLst>
      <p:ext uri="{BB962C8B-B14F-4D97-AF65-F5344CB8AC3E}">
        <p14:creationId xmlns:p14="http://schemas.microsoft.com/office/powerpoint/2010/main" val="112237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и дескрипторы свойств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24642E-089A-4017-A42A-22C7E60B6208}"/>
              </a:ext>
            </a:extLst>
          </p:cNvPr>
          <p:cNvSpPr/>
          <p:nvPr/>
        </p:nvSpPr>
        <p:spPr>
          <a:xfrm>
            <a:off x="1145217" y="1929494"/>
            <a:ext cx="86468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descriptor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ru-RU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getOwnPropertyDescriptor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F5E13A9-FE9D-47E7-9378-824B5299C271}"/>
              </a:ext>
            </a:extLst>
          </p:cNvPr>
          <p:cNvSpPr/>
          <p:nvPr/>
        </p:nvSpPr>
        <p:spPr>
          <a:xfrm>
            <a:off x="2167097" y="2799818"/>
            <a:ext cx="66030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ru-RU" sz="16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defineProperty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propertyName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descriptor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E7481CE-80E2-438B-BD65-DF14434FEF5B}"/>
              </a:ext>
            </a:extLst>
          </p:cNvPr>
          <p:cNvSpPr/>
          <p:nvPr/>
        </p:nvSpPr>
        <p:spPr>
          <a:xfrm>
            <a:off x="1155318" y="3556499"/>
            <a:ext cx="875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 использовании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defineProperty</a:t>
            </a:r>
            <a:r>
              <a:rPr lang="en-US" dirty="0"/>
              <a:t> </a:t>
            </a:r>
            <a:r>
              <a:rPr lang="ru-RU" dirty="0"/>
              <a:t>все флаги по умолчанию имеют значение </a:t>
            </a:r>
            <a:r>
              <a:rPr lang="ru-RU" dirty="0" err="1"/>
              <a:t>false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852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en-US" dirty="0"/>
              <a:t>writable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24642E-089A-4017-A42A-22C7E60B6208}"/>
              </a:ext>
            </a:extLst>
          </p:cNvPr>
          <p:cNvSpPr/>
          <p:nvPr/>
        </p:nvSpPr>
        <p:spPr>
          <a:xfrm>
            <a:off x="838200" y="1997839"/>
            <a:ext cx="86468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user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Иван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</a:t>
            </a:r>
            <a:r>
              <a:rPr lang="en-US" sz="20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defineProperty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(user, "name",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false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user.name = 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Петр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не будет изменен</a:t>
            </a:r>
          </a:p>
        </p:txBody>
      </p:sp>
    </p:spTree>
    <p:extLst>
      <p:ext uri="{BB962C8B-B14F-4D97-AF65-F5344CB8AC3E}">
        <p14:creationId xmlns:p14="http://schemas.microsoft.com/office/powerpoint/2010/main" val="3640627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ru-RU" dirty="0" err="1"/>
              <a:t>enumerable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8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24642E-089A-4017-A42A-22C7E60B6208}"/>
              </a:ext>
            </a:extLst>
          </p:cNvPr>
          <p:cNvSpPr/>
          <p:nvPr/>
        </p:nvSpPr>
        <p:spPr>
          <a:xfrm>
            <a:off x="838200" y="1456302"/>
            <a:ext cx="864685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user =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name: "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Иван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this.name;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Object.defineProperty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(user,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false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будет отображено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(let key in user) alert(key);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 также не попадет в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</a:t>
            </a:r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alert(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Object.keys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(user)); 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1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A3A87-4950-4948-BD5C-D58CA9FA6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</a:t>
            </a:r>
            <a:r>
              <a:rPr lang="en-US" dirty="0"/>
              <a:t>/</a:t>
            </a:r>
            <a:r>
              <a:rPr lang="ru-RU" dirty="0"/>
              <a:t> </a:t>
            </a:r>
            <a:r>
              <a:rPr lang="ru-RU" dirty="0" err="1"/>
              <a:t>configurable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0F2257E-7F96-4727-8ACD-18768369B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6271C-3377-4B66-AFA0-F904F2A86A5F}" type="slidenum">
              <a:rPr lang="ru-RU" smtClean="0"/>
              <a:t>9</a:t>
            </a:fld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E24642E-089A-4017-A42A-22C7E60B6208}"/>
              </a:ext>
            </a:extLst>
          </p:cNvPr>
          <p:cNvSpPr/>
          <p:nvPr/>
        </p:nvSpPr>
        <p:spPr>
          <a:xfrm>
            <a:off x="838200" y="1580589"/>
            <a:ext cx="864685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let descriptor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Object.getOwnPropertyDescriptor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(Math, 'PI');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alert(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JSON.stringify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(descriptor, null, 2 ) );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"value": 3.141592653589793,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"writable": false,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"enumerable": false,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configurable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false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3;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Ошибка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сработает</a:t>
            </a:r>
          </a:p>
        </p:txBody>
      </p:sp>
    </p:spTree>
    <p:extLst>
      <p:ext uri="{BB962C8B-B14F-4D97-AF65-F5344CB8AC3E}">
        <p14:creationId xmlns:p14="http://schemas.microsoft.com/office/powerpoint/2010/main" val="5001956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5261</TotalTime>
  <Words>1504</Words>
  <Application>Microsoft Office PowerPoint</Application>
  <PresentationFormat>Широкоэкранный</PresentationFormat>
  <Paragraphs>300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TolkienCyr</vt:lpstr>
      <vt:lpstr>Wingdings</vt:lpstr>
      <vt:lpstr>Тема Office</vt:lpstr>
      <vt:lpstr>Основы JavaScript</vt:lpstr>
      <vt:lpstr>Полезно почитать и использовать</vt:lpstr>
      <vt:lpstr>Административные вопросы</vt:lpstr>
      <vt:lpstr>В предыдущей серии</vt:lpstr>
      <vt:lpstr>Флаги и дескрипторы свойств</vt:lpstr>
      <vt:lpstr>Флаги и дескрипторы свойств</vt:lpstr>
      <vt:lpstr>Флаги / writable</vt:lpstr>
      <vt:lpstr>Флаги / enumerable</vt:lpstr>
      <vt:lpstr>Флаги / configurable</vt:lpstr>
      <vt:lpstr>Презентация PowerPoint</vt:lpstr>
      <vt:lpstr>Свойства - геттеры и сеттеры  (свойства-аксессоры)</vt:lpstr>
      <vt:lpstr>Геттеры и сеттеры </vt:lpstr>
      <vt:lpstr>Классы</vt:lpstr>
      <vt:lpstr>Классы</vt:lpstr>
      <vt:lpstr>Особенности классов</vt:lpstr>
      <vt:lpstr>Наследование</vt:lpstr>
      <vt:lpstr>Наследование</vt:lpstr>
      <vt:lpstr>Переопределение</vt:lpstr>
      <vt:lpstr>Промисы</vt:lpstr>
      <vt:lpstr>Создающий код</vt:lpstr>
      <vt:lpstr>Потребители: then</vt:lpstr>
      <vt:lpstr>Потребители: catch</vt:lpstr>
      <vt:lpstr>Потребители: finally</vt:lpstr>
      <vt:lpstr>Цепочки промисов</vt:lpstr>
      <vt:lpstr>Цепочки промисов</vt:lpstr>
      <vt:lpstr>Цепочки промисов</vt:lpstr>
      <vt:lpstr>Async / await</vt:lpstr>
      <vt:lpstr>Async / await</vt:lpstr>
      <vt:lpstr>Презентация PowerPoint</vt:lpstr>
      <vt:lpstr>Что мы пропустили зря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JavaScript</dc:title>
  <dc:creator>Александр Погребников</dc:creator>
  <cp:lastModifiedBy>Александр Погребников</cp:lastModifiedBy>
  <cp:revision>104</cp:revision>
  <dcterms:created xsi:type="dcterms:W3CDTF">2020-03-23T12:31:18Z</dcterms:created>
  <dcterms:modified xsi:type="dcterms:W3CDTF">2020-06-02T04:29:58Z</dcterms:modified>
</cp:coreProperties>
</file>