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_rels/notesSlide40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4.xml.rels" ContentType="application/vnd.openxmlformats-package.relationships+xml"/>
  <Override PartName="/ppt/notesSlides/notesSlide40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</a:t>
            </a:r>
            <a:r>
              <a:rPr b="0" lang="en-US" sz="2000" spc="-1" strike="noStrike">
                <a:latin typeface="Arial"/>
              </a:rPr>
              <a:t>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29BE576-E9C0-4AA2-8B83-68E3C4B80BB6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1C861F8-38E6-4325-B607-7835B8511DCA}" type="slidenum">
              <a: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91" name="PlaceHolder 4"/>
          <p:cNvSpPr>
            <a:spLocks noGrp="1"/>
          </p:cNvSpPr>
          <p:nvPr>
            <p:ph type="ftr" idx="11"/>
          </p:nvPr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ffffff"/>
                </a:solidFill>
                <a:latin typeface="Verdana"/>
                <a:ea typeface="ＭＳ Ｐゴシック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Конфиденциально - не копировать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92" name="PlaceHolder 5"/>
          <p:cNvSpPr>
            <a:spLocks noGrp="1"/>
          </p:cNvSpPr>
          <p:nvPr>
            <p:ph type="hdr"/>
          </p:nvPr>
        </p:nvSpPr>
        <p:spPr>
          <a:xfrm>
            <a:off x="0" y="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Классы</a:t>
            </a:r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D348D4D-BDDB-47AD-B3C0-36F0E43E4419}" type="slidenum">
              <a: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ftr" idx="13"/>
          </p:nvPr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ffffff"/>
                </a:solidFill>
                <a:latin typeface="Verdana"/>
                <a:ea typeface="ＭＳ Ｐゴシック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Конфиденциально - не копировать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hdr"/>
          </p:nvPr>
        </p:nvSpPr>
        <p:spPr>
          <a:xfrm>
            <a:off x="0" y="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Классы</a:t>
            </a:r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2BBB2BC-88E0-440F-A0C5-EAA436E59D2D}" type="slidenum">
              <a: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ftr" idx="15"/>
          </p:nvPr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ffffff"/>
                </a:solidFill>
                <a:latin typeface="Verdana"/>
                <a:ea typeface="ＭＳ Ｐゴシック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Конфиденциально - не копировать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02" name="PlaceHolder 5"/>
          <p:cNvSpPr>
            <a:spLocks noGrp="1"/>
          </p:cNvSpPr>
          <p:nvPr>
            <p:ph type="hdr"/>
          </p:nvPr>
        </p:nvSpPr>
        <p:spPr>
          <a:xfrm>
            <a:off x="0" y="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Классы</a:t>
            </a:r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914760" y="4343040"/>
            <a:ext cx="5027760" cy="411408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13982F-AEEF-4DC4-9F0A-639ED52C8F66}" type="slidenum">
              <a: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ftr" idx="17"/>
          </p:nvPr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ffffff"/>
                </a:solidFill>
                <a:latin typeface="Verdana"/>
                <a:ea typeface="ＭＳ Ｐゴシック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Конфиденциально - не копировать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07" name="PlaceHolder 5"/>
          <p:cNvSpPr>
            <a:spLocks noGrp="1"/>
          </p:cNvSpPr>
          <p:nvPr>
            <p:ph type="hdr"/>
          </p:nvPr>
        </p:nvSpPr>
        <p:spPr>
          <a:xfrm>
            <a:off x="0" y="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Классы</a:t>
            </a:r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AB8D64-D561-4C48-A966-59151B4D3FD6}" type="slidenum">
              <a: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ftr" idx="19"/>
          </p:nvPr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ffffff"/>
                </a:solidFill>
                <a:latin typeface="Verdana"/>
                <a:ea typeface="ＭＳ Ｐゴシック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Конфиденциально - не копировать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 type="hdr"/>
          </p:nvPr>
        </p:nvSpPr>
        <p:spPr>
          <a:xfrm>
            <a:off x="0" y="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Свойства</a:t>
            </a:r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4243F6-DDE3-4F88-B5A0-9A8AE75F52F3}" type="slidenum">
              <a: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 type="ftr" idx="21"/>
          </p:nvPr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ffffff"/>
                </a:solidFill>
                <a:latin typeface="Verdana"/>
                <a:ea typeface="ＭＳ Ｐゴシック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Конфиденциально - не копировать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17" name="PlaceHolder 5"/>
          <p:cNvSpPr>
            <a:spLocks noGrp="1"/>
          </p:cNvSpPr>
          <p:nvPr>
            <p:ph type="hdr"/>
          </p:nvPr>
        </p:nvSpPr>
        <p:spPr>
          <a:xfrm>
            <a:off x="0" y="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Свойства</a:t>
            </a:r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520" cy="3428640"/>
          </a:xfrm>
          <a:prstGeom prst="rect">
            <a:avLst/>
          </a:prstGeom>
          <a:ln w="0">
            <a:noFill/>
          </a:ln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B115B1D-96E0-411C-81B5-57046C96B2DA}" type="slidenum">
              <a: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21" name="PlaceHolder 4"/>
          <p:cNvSpPr>
            <a:spLocks noGrp="1"/>
          </p:cNvSpPr>
          <p:nvPr>
            <p:ph type="ftr" idx="23"/>
          </p:nvPr>
        </p:nvSpPr>
        <p:spPr>
          <a:xfrm>
            <a:off x="0" y="868536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b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ffffff"/>
                </a:solidFill>
                <a:latin typeface="Verdana"/>
                <a:ea typeface="ＭＳ Ｐゴシック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Конфиденциально - не копировать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22" name="PlaceHolder 5"/>
          <p:cNvSpPr>
            <a:spLocks noGrp="1"/>
          </p:cNvSpPr>
          <p:nvPr>
            <p:ph type="hdr"/>
          </p:nvPr>
        </p:nvSpPr>
        <p:spPr>
          <a:xfrm>
            <a:off x="0" y="0"/>
            <a:ext cx="2971440" cy="458280"/>
          </a:xfrm>
          <a:prstGeom prst="rect">
            <a:avLst/>
          </a:prstGeom>
          <a:noFill/>
          <a:ln w="9360">
            <a:noFill/>
          </a:ln>
        </p:spPr>
        <p:txBody>
          <a:bodyPr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ffffff"/>
                </a:solidFill>
                <a:latin typeface="Verdana"/>
                <a:ea typeface="ＭＳ Ｐゴシック"/>
              </a:rPr>
              <a:t>Свойства</a:t>
            </a:r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D5EECF-CA1F-466A-9F5E-CD8B20E44AD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58FE10-5FBC-461A-A374-849B817AA87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37838F-65EE-4175-8241-229E9D41BA9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55F69C-2E21-4AC7-A3D8-1D0A6E86BBC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21CFCB1-E952-4EF1-90AC-14BCDFC9FF9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5962FB5-E850-42D5-966B-8CDBDACCCB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512B4AC-C3C9-4BEF-9966-E624B55EFC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99CCCC6-874C-4207-91E4-9A76BA1EAEB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6CDE95F-27BC-4DB8-A6BD-97344A63A6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DAC7DF1-EF13-4F63-91D5-CBE00AA6451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8649A15-D34D-48D4-99E0-BD49AD28EA5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18E5F3-FF7D-4375-92F7-EADC9836DD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F780A62-546F-4E65-9E38-39DAAF2BAF1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66B00F-25EC-4ED0-AB5A-BA3F151D5C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CEDCF93-BFDF-40F5-9C74-C54C9491B71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1007006-9958-4ABD-BB87-FBD0206A1BA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849484B-9C83-491D-8B3D-5418E639A0A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E50623-7A10-45FB-A0EE-5EB2F83B79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FF15DA-CE9F-4E4C-B7A7-7A150BCB0AD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A0E80F-EC89-4411-8A4D-77BE3F7DF9D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E36119-C462-46D9-858A-CF62441CAD8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F61F2E-BA7B-495C-A6F0-9AE0907D4B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C0F9F2-D485-444D-9DE7-EE2700E609E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35C869-6DC5-406C-894D-78B5DEFE407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24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8CEDEFD-5F6A-45D3-A1FD-DE7A2B69689D}" type="slidenum">
              <a:rPr b="0" lang="ru-RU" sz="24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Образец </a:t>
            </a: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2400" spc="-1" strike="noStrike">
                <a:solidFill>
                  <a:srgbClr val="ffffff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F4BBEC-6032-4612-A055-322D8D47E820}" type="slidenum">
              <a:rPr b="0" lang="ru-RU" sz="2400" spc="-1" strike="noStrike">
                <a:solidFill>
                  <a:srgbClr val="ffffff"/>
                </a:solidFill>
                <a:latin typeface="Calibri"/>
              </a:rPr>
              <a:t>&lt;number&gt;</a:t>
            </a:fld>
            <a:endParaRPr b="0" lang="en-US" sz="2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03040" y="152280"/>
            <a:ext cx="987192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Master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title style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74120" y="1295280"/>
            <a:ext cx="11107800" cy="4723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03040" y="152280"/>
            <a:ext cx="987192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edit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Master </a:t>
            </a: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title style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474120" y="1295280"/>
            <a:ext cx="5452200" cy="47239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129720" y="1295280"/>
            <a:ext cx="5452200" cy="4723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37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rgbClr val="ed7d31"/>
                </a:solidFill>
                <a:latin typeface="TolkienCyr"/>
              </a:rPr>
              <a:t>Серверное программирование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Часть 1: Базы данных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1.2  Иерархические базы данных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838080" y="1711440"/>
            <a:ext cx="899136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информация организована в виде древовидной структуры с отношениями «предок-потомок»;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каждая запись может иметь не более одного родителя;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связи между записями выполнены в виде физических указателей;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невозможно реализовать отношения «многих-ко-многим».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E6A40F7-3EED-419E-9D64-B74DCC175FB6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1.3  Сетевые базы данных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838080" y="1577880"/>
            <a:ext cx="899136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Сетевые базы данных расширяют функциональность иерархических: записи могут иметь более одного родителя. А значит, можно моделировать сложные отношения.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1" name="Picture 2" descr="https://media.proglib.io/posts/2020/01/06/76cc790c18aa74072d2873df81244b77.png"/>
          <p:cNvPicPr/>
          <p:nvPr/>
        </p:nvPicPr>
        <p:blipFill>
          <a:blip r:embed="rId1"/>
          <a:stretch/>
        </p:blipFill>
        <p:spPr>
          <a:xfrm>
            <a:off x="3552840" y="3429000"/>
            <a:ext cx="2647440" cy="23428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FB4734-C480-4088-8B33-69F219A5CA35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1.3  Сетевые базы данных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838080" y="1711440"/>
            <a:ext cx="899136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сетевые базы данных представляются не деревом, а общим графом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ограничены теми же шаблонами доступа, что иерархические БД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E450E78-6614-4185-9C13-4901EA33B5E6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2  Реляционные базы данных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838080" y="1759680"/>
            <a:ext cx="50335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Данные и связи между данными организованы с помощью таблиц. Каждый столбец в таблице имеет имя и тип. Каждая строка представляет отдельную запись или элемент данных в таблице, который содержит значения для каждого из столбцов.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6" name="Picture 2" descr="https://media.proglib.io/posts/2020/01/06/f709d081e7f944f3a35431ad8c371d6c.png"/>
          <p:cNvPicPr/>
          <p:nvPr/>
        </p:nvPicPr>
        <p:blipFill>
          <a:blip r:embed="rId1"/>
          <a:stretch/>
        </p:blipFill>
        <p:spPr>
          <a:xfrm>
            <a:off x="6319800" y="1465920"/>
            <a:ext cx="4066920" cy="5114520"/>
          </a:xfrm>
          <a:prstGeom prst="rect">
            <a:avLst/>
          </a:prstGeom>
          <a:ln w="31750">
            <a:solidFill>
              <a:srgbClr val="ed7d31"/>
            </a:solidFill>
            <a:round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71C668-55F8-42AF-AAA8-2C3969069EF7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2  Реляционные базы данных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838080" y="1711440"/>
            <a:ext cx="899136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поле в таблице, называемое внешним ключом, может содержать ссылки на столбцы в других таблицах, что позволяет их соединять;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высокоорганизованная структура и гибкость делает реляционные БД мощными и адаптируемыми ко различным типам данных;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доступа к данным используется язык структурированных запросов (SQL);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надёжный выбор для многих приложений.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FFC932A-EAFF-4678-B714-725839BAEA36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3.1  Базы данных «ключ-значение»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838080" y="1759680"/>
            <a:ext cx="50335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хранения информации используют ключ и объект данных, который нужно сохранить. Например, JSON-объект, изображение или текст. Чтобы запросить данные, отправляете ключ и получаете blob-объект.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1" name="Picture 2" descr="https://media.proglib.io/posts/2020/01/06/c32e8f020045abe09414b206a7f2b804.png"/>
          <p:cNvPicPr/>
          <p:nvPr/>
        </p:nvPicPr>
        <p:blipFill>
          <a:blip r:embed="rId1"/>
          <a:stretch/>
        </p:blipFill>
        <p:spPr>
          <a:xfrm>
            <a:off x="6319800" y="2766960"/>
            <a:ext cx="3190680" cy="10760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141C13B-6A35-448B-B73A-78AA6120714B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3.1  Базы данных «ключ-значение»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838080" y="1711440"/>
            <a:ext cx="899136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2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хранилища обеспечивают быстрый и малозатратный доступ;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часто хранят данные конфигураций и информацию о состоянии данных, представленных словарями или хэшем;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нет жёсткой схемы отношения между данными, поэтому в таких БД часто хранят одновременно различные типы данных;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разработчик отвечает за определение схемы именования ключей и за то, чтобы значение имело соответствующий тип/формат.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F278C75-FE5B-4134-9024-2EA6D0D9D574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3.2  Документные базы данных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838080" y="1759680"/>
            <a:ext cx="9048240" cy="1668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9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Такие БД также используют ключ для уникальной идентификации данных. Разница между хранилищами «ключ-значение» и документными БД заключается в том, что вместо хранения blob-объектов, документоориентированные базы хранят данные в структурированных форматах – JSON, BSON или XML.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36" name="Picture 2" descr="https://media.proglib.io/posts/2020/01/06/d3299b228f59cf7b54aefdd7ca8da444.png"/>
          <p:cNvPicPr/>
          <p:nvPr/>
        </p:nvPicPr>
        <p:blipFill>
          <a:blip r:embed="rId1"/>
          <a:stretch/>
        </p:blipFill>
        <p:spPr>
          <a:xfrm>
            <a:off x="1957320" y="3429000"/>
            <a:ext cx="5933880" cy="31525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036CE64-120B-4FA2-8DDF-7A0D1C8F828E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3.2  Документные базы данных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838080" y="1711440"/>
            <a:ext cx="899136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база данных не предписывает опредёленный формат или схему;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каждый документ может иметь свою внутреннюю структуру;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документные БД являются хорошим выбором для быстрой разработки;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 любой момент можно менять свойства данных, не изменяя структуру или сами данные.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D143296-EC13-4B7C-8595-31350126179B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3.3  Графовые базы данных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838080" y="1759680"/>
            <a:ext cx="9048240" cy="1668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Вместо сопоставления связей с таблицами и внешними ключами, графовые базы данных устанавливают связи, используя узлы, рёбра и свойства.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1" name="Picture 2" descr="https://media.proglib.io/posts/2020/01/06/b24ee335f9c4f1ae5a20588ed9bfb83a.png"/>
          <p:cNvPicPr/>
          <p:nvPr/>
        </p:nvPicPr>
        <p:blipFill>
          <a:blip r:embed="rId1"/>
          <a:stretch/>
        </p:blipFill>
        <p:spPr>
          <a:xfrm>
            <a:off x="2994120" y="3314880"/>
            <a:ext cx="4559040" cy="31557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48997B5-F862-4329-BB3C-4ED6CBC58A06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ru-RU" sz="4400" spc="-1" strike="noStrike">
                <a:solidFill>
                  <a:srgbClr val="ed7d31"/>
                </a:solidFill>
                <a:latin typeface="Calibri Light"/>
              </a:rPr>
              <a:t>Полезно почитать и использовать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838080" y="2001960"/>
            <a:ext cx="9144360" cy="3064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2000"/>
          </a:bodyPr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"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курс «Теория баз данных» 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"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лекции Технострима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mail.ru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 по БД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120000"/>
              </a:lnSpc>
              <a:spcBef>
                <a:spcPts val="1001"/>
              </a:spcBef>
              <a:buClr>
                <a:srgbClr val="ed7d31"/>
              </a:buClr>
              <a:buFont typeface="Wingdings" charset="2"/>
              <a:buChar char=""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вебинар «Введение в СУБД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Intersystems Cache</a:t>
            </a:r>
            <a:r>
              <a:rPr b="0" lang="ru-RU" sz="4400" spc="-1" strike="noStrike">
                <a:solidFill>
                  <a:srgbClr val="000000"/>
                </a:solidFill>
                <a:latin typeface="Calibri"/>
              </a:rPr>
              <a:t>»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4D68821-382F-4074-BD03-12DFBC7346D5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3.3  Графовые базы данных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838080" y="1711440"/>
            <a:ext cx="899136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выглядят аналогично сетевым;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фокусируются на связях между элементами;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явно отображает связи между типами данных;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не требуют пошагового обхода для перемещения между элементами;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нет ограничений в типах представляемых связей.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99817A3-1700-49B5-B11C-AAF25799D575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3.4  Колоночные базы данных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838080" y="1467360"/>
            <a:ext cx="9048240" cy="1668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6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Вместо таблиц имеются структуры – «колоночные семейства». Семейства содержат строки, каждая из которых определяет собственный формат. Строка состоит из уникального идентификатора, используемого для поиска, за которым следуют наборы имён и значений столбцов.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46" name="Picture 2" descr="https://media.proglib.io/posts/2020/01/06/c63913ef4765d8fb604418f4c293faea.png"/>
          <p:cNvPicPr/>
          <p:nvPr/>
        </p:nvPicPr>
        <p:blipFill>
          <a:blip r:embed="rId1"/>
          <a:stretch/>
        </p:blipFill>
        <p:spPr>
          <a:xfrm>
            <a:off x="2857680" y="2829600"/>
            <a:ext cx="4590720" cy="35262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64C151B-CAB1-42B2-B753-A22CB7151C45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3.4  Колоночные базы данных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838080" y="1711440"/>
            <a:ext cx="899136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БД удобны при работе с приложениями, требующими высокой производительности;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данные и метаданные записи доступны по одному идентификатору;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гарантировано размещение всех данных из строки в одном кластере, что упрощает сегментацию и масштабирование данных.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DDB76C9-53A2-4DE7-A130-94357A3BFD0F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3.5  Базы данных временных рядов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838080" y="1467360"/>
            <a:ext cx="9048240" cy="1668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Созданы для сбора и управления элементами, меняющимися с течением времени. Большинство таких БД организованы в структуры, которые записывают значения для одного элемента.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1" name="Picture 2" descr="https://media.proglib.io/posts/2020/01/06/0ef94dc3811e1c3a688819767cd703ed.png"/>
          <p:cNvPicPr/>
          <p:nvPr/>
        </p:nvPicPr>
        <p:blipFill>
          <a:blip r:embed="rId1"/>
          <a:stretch/>
        </p:blipFill>
        <p:spPr>
          <a:xfrm>
            <a:off x="2867040" y="3838680"/>
            <a:ext cx="4990680" cy="13140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CD728DC-CAC8-4BBB-B347-B013215EB67A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3.5  Базы данных временных рядов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838080" y="1711440"/>
            <a:ext cx="899136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ориентированы на запись;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предназначены для обработки постоянного потока входных данных;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производительность зависит от количества отслеживаемых элементов, интервала опроса между записью новых значений и фактической полезной нагрузки данных.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89DB9A0-E162-4054-8284-ECBA7CE0E2C4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4.1  </a:t>
            </a: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NewSQL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838080" y="1467360"/>
            <a:ext cx="9048240" cy="1668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Наследуют реляционную структуру и семантику, но построены с использованием более современных, масштабируемых конструкций. 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B5AC88E-0F05-4FD3-B645-B4B208F92001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4.1  </a:t>
            </a:r>
            <a:r>
              <a:rPr b="0" lang="en-US" sz="4400" spc="-1" strike="noStrike">
                <a:solidFill>
                  <a:srgbClr val="ed7d31"/>
                </a:solidFill>
                <a:latin typeface="Calibri Light"/>
              </a:rPr>
              <a:t>NewSQL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838080" y="1711440"/>
            <a:ext cx="899136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возможность горизонтального масштабирования;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высокая доступность;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большая производительность и репликация;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небольшой функционал и гибкость;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немалое потребление ресурсов и необходимость специализированных знаний для работы с базой данных.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C41FF86-F816-4858-A7A2-752BF6DE48D6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4.2  Многомодельные базы данных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838080" y="1467360"/>
            <a:ext cx="9048240" cy="1668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4000"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Базы, объединяющие функциональные возможности нескольких видов БД. Преимущества такого подхода очевидны – одна и та же система может использовать различные представления для разных типов данных.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AC5DA18-D68B-4185-AF37-83FBCBBB0667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4.2  Многомодельные базы данных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838080" y="1711440"/>
            <a:ext cx="899136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помогают уменьшить нагрузку на СУБД;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позволяют расширяться до новых моделей по мере изменения потребностей без внесения изменений в базовую инфраструктуру;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обеспечивают непрерывный доступ и простое распределение данных;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имеют линейную масштабируемость и просты для разработки.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5A8CF92-A23C-4597-9EBC-19B3CD75DC4F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-279360" y="24577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ru-RU" sz="6000" spc="-1" strike="noStrike">
                <a:solidFill>
                  <a:srgbClr val="ed7d31"/>
                </a:solidFill>
                <a:latin typeface="Calibri Light"/>
              </a:rPr>
              <a:t>А что дальше</a:t>
            </a:r>
            <a:r>
              <a:rPr b="1" lang="en-US" sz="6000" spc="-1" strike="noStrike">
                <a:solidFill>
                  <a:srgbClr val="ed7d31"/>
                </a:solidFill>
                <a:latin typeface="Calibri Light"/>
              </a:rPr>
              <a:t>?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62A8665-9975-4FA7-92B9-781E9B06CDC3}" type="slidenum">
              <a:t>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-279360" y="245772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90000"/>
              </a:lnSpc>
              <a:buNone/>
            </a:pPr>
            <a:r>
              <a:rPr b="1" lang="ru-RU" sz="6000" spc="-1" strike="noStrike">
                <a:solidFill>
                  <a:srgbClr val="ed7d31"/>
                </a:solidFill>
                <a:latin typeface="Calibri Light"/>
              </a:rPr>
              <a:t>О чем этот курс</a:t>
            </a:r>
            <a:r>
              <a:rPr b="1" lang="en-US" sz="6000" spc="-1" strike="noStrike">
                <a:solidFill>
                  <a:srgbClr val="ed7d31"/>
                </a:solidFill>
                <a:latin typeface="Calibri Light"/>
              </a:rPr>
              <a:t>?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530B72A-EA70-4F9A-B6D6-5BDAEB5C4CAD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Администратор БД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4" name="PlaceHolder 2"/>
          <p:cNvSpPr>
            <a:spLocks noGrp="1"/>
          </p:cNvSpPr>
          <p:nvPr>
            <p:ph/>
          </p:nvPr>
        </p:nvSpPr>
        <p:spPr>
          <a:xfrm>
            <a:off x="838080" y="1711440"/>
            <a:ext cx="899136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Проектирование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Концептуальное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Логическое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3200" spc="-1" strike="noStrike">
                <a:solidFill>
                  <a:srgbClr val="000000"/>
                </a:solidFill>
                <a:latin typeface="Calibri"/>
              </a:rPr>
              <a:t>Физическое</a:t>
            </a:r>
            <a:endParaRPr b="0" lang="ru-RU" sz="32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Безопасность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Оптимизация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ru-RU" sz="3600" spc="-1" strike="noStrike">
                <a:solidFill>
                  <a:srgbClr val="000000"/>
                </a:solidFill>
                <a:latin typeface="Calibri"/>
              </a:rPr>
              <a:t>Сопровождение</a:t>
            </a: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737EBC1-B38F-4586-9E92-2296F2438114}" type="slidenum">
              <a:t>30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9186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Определение сущностей и их документирование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Определение связей между сущностями и их документирование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Создание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ER-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модели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Определение атрибутов и их документирование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Определение значений атрибутов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Определение первичных ключей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Обсуждение итоговой модели с заказчиков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Концептуальное проектирование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9B4B41B-E46A-42F5-ACFE-04FF8784556B}" type="slidenum">
              <a:t>31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9186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Выбор модели данных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Определение набора таблиц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Нормализация таблиц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Проверка логической модели на возможность выполнения всех пользовательских транзакций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Определение требований поддержки целостности данных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Создание окончательной логической модели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Логическое проектирование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88C181D-21A6-424A-8F52-4AFDA777525E}" type="slidenum">
              <a:t>32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91861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Проектирование таблиц БД средствами СУБД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Реализация бизнес-правил в СУБД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Проектирование физической организации БД (кластеры, архивы, файловое хранение, зеркалирование)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Разработка стратегий защиты БД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Организация мониторинга функционирования БД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Физическое проектирование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266D1D9-A895-4C98-BC1F-8BF02B056580}" type="slidenum">
              <a:t>33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763920" y="312480"/>
            <a:ext cx="740376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Соответствие </a:t>
            </a:r>
            <a:r>
              <a:rPr b="0" lang="ru-RU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ООП </a:t>
            </a:r>
            <a:r>
              <a:rPr b="0" lang="en-US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/</a:t>
            </a:r>
            <a:r>
              <a:rPr b="0" lang="ru-RU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 </a:t>
            </a:r>
            <a:r>
              <a:rPr b="0" lang="en-US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SQL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72" name="Group 59"/>
          <p:cNvGraphicFramePr/>
          <p:nvPr/>
        </p:nvGraphicFramePr>
        <p:xfrm>
          <a:off x="763920" y="1505160"/>
          <a:ext cx="8330760" cy="2736360"/>
        </p:xfrm>
        <a:graphic>
          <a:graphicData uri="http://schemas.openxmlformats.org/drawingml/2006/table">
            <a:tbl>
              <a:tblPr/>
              <a:tblGrid>
                <a:gridCol w="4165560"/>
                <a:gridCol w="4165560"/>
              </a:tblGrid>
              <a:tr h="1511640"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Объектно-ориентированное программирование (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ООП</a:t>
                      </a: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Структурированный язык запросов</a:t>
                      </a:r>
                      <a:br>
                        <a:rPr sz="2400"/>
                      </a:b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(SQL)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4467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Пакет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Схема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4467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Класс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Таблиц</a:t>
                      </a: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а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4759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Свойство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Столбец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4467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Метод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Хранимая процедура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801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Отношение между двумя классами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Ограничение внешнего ключа, встроенный join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801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Объект (в памяти или на диске)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Строка (на диске)</a:t>
                      </a:r>
                      <a:endParaRPr b="0" lang="en-US" sz="24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Объекты Caché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419760" y="1539720"/>
            <a:ext cx="8330760" cy="5105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Инкапсуляция.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Абстракция.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Наследование (одиночное и множественное).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Полиморфизм.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Собственные типы данных.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Отношения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, к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оллекции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, пот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оки.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Вычисляемые свойства.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Методы классов и экземпляров.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781920" y="345600"/>
            <a:ext cx="987192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Типы классов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276" name="Group 48"/>
          <p:cNvGraphicFramePr/>
          <p:nvPr/>
        </p:nvGraphicFramePr>
        <p:xfrm>
          <a:off x="781920" y="1513440"/>
          <a:ext cx="8330760" cy="4144680"/>
        </p:xfrm>
        <a:graphic>
          <a:graphicData uri="http://schemas.openxmlformats.org/drawingml/2006/table">
            <a:tbl>
              <a:tblPr/>
              <a:tblGrid>
                <a:gridCol w="3301920"/>
                <a:gridCol w="5029200"/>
              </a:tblGrid>
              <a:tr h="396000"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Тип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Назначение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682200"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Незарегистрированный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Контейнер для методов.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426600"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Зарегистрированный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Временны</a:t>
                      </a: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й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объект.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700920"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Хранимый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Хранимы</a:t>
                      </a: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й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объект, сохраня</a:t>
                      </a: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тся </a:t>
                      </a: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в базе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700920"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Встраиваемый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Объект, сохран</a:t>
                      </a: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яемый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внутри храним</a:t>
                      </a: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ого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объект</a:t>
                      </a: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а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700920"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Тип данных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Контейнер для валидации данных и методов конверсии.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</a:tr>
              <a:tr h="700920">
                <a:tc gridSpan="2">
                  <a:txBody>
                    <a:bodyPr tIns="45360" bIns="4536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Другие типы: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CSP/Zen </a:t>
                      </a: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страницы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веб сервисы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</a:t>
                      </a: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отчёты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 Zen, </a:t>
                      </a: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кубы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DeepSee, </a:t>
                      </a:r>
                      <a:r>
                        <a:rPr b="0" lang="ru-RU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бизнес операции </a:t>
                      </a:r>
                      <a:r>
                        <a:rPr b="0" lang="en-US" sz="20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Ensemble, …</a:t>
                      </a:r>
                      <a:endParaRPr b="0" lang="en-US" sz="2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ed7d31"/>
                      </a:solidFill>
                    </a:lnL>
                    <a:lnR w="12240">
                      <a:solidFill>
                        <a:srgbClr val="ed7d31"/>
                      </a:solidFill>
                    </a:lnR>
                    <a:lnT w="12240">
                      <a:solidFill>
                        <a:srgbClr val="ed7d31"/>
                      </a:solidFill>
                    </a:lnT>
                    <a:lnB w="12240">
                      <a:solidFill>
                        <a:srgbClr val="ed7d31"/>
                      </a:solidFill>
                    </a:lnB>
                    <a:noFill/>
                  </a:tcPr>
                </a:tc>
                <a:tc hMerge="1"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Члены класса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91792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Свойства: элементы данных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объектов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класс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а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Методы: функции или действия, которые могут выполняться над объектами.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Запросы: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команды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SQL Select.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Параметры: константы для методов.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Внешние ключи: обеспечивают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ссылочную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целостность.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Индексы: позволяют получать быстрый доступ к данным.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Триггеры: методы, выз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ы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ва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емые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действиями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SQL.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857520" y="228600"/>
            <a:ext cx="9871920" cy="10663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Примеры: Параметры свойств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857520" y="1463040"/>
            <a:ext cx="4215960" cy="4495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Тип данных %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Integer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MINVAL и MAXVAL: диапазон допустимых значений.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Типы данных %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Date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, %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Time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FORMAT: контролирует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общепринятый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формат даты и времени.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Тип данных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%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Decimal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SCALE: количество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цифр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справа от запятой.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81" name="Picture 4" descr="FCEBranchPhoneStringparams.png"/>
          <p:cNvPicPr/>
          <p:nvPr/>
        </p:nvPicPr>
        <p:blipFill>
          <a:blip r:embed="rId1"/>
          <a:stretch/>
        </p:blipFill>
        <p:spPr>
          <a:xfrm>
            <a:off x="5367600" y="1708200"/>
            <a:ext cx="4189320" cy="3441600"/>
          </a:xfrm>
          <a:prstGeom prst="rect">
            <a:avLst/>
          </a:prstGeom>
          <a:ln w="0">
            <a:solidFill>
              <a:srgbClr val="ed7d31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Примеры: </a:t>
            </a:r>
            <a:r>
              <a:rPr b="0" lang="ru-RU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Тип данных </a:t>
            </a:r>
            <a:r>
              <a:rPr b="0" lang="en-US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%String </a:t>
            </a:r>
            <a:br>
              <a:rPr sz="4400"/>
            </a:br>
            <a:r>
              <a:rPr b="0" lang="en-US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Параметры свойств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4146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lvl="1" marL="3636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PATTERN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Шаблон ObjectScript для валидации строк. 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76356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Например: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ＭＳ Ｐゴシック"/>
              </a:rPr>
              <a:t>3n1"-"3n1"-"4n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– это 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валидный телефонный номер.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1" marL="360360" indent="-268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MINLEN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и </a:t>
            </a: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MAXLEN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(по умолчанию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50): диапазон допустимой длины.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	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360360" indent="-268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TRUNCATE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нужно ли обрезать строку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, если</a:t>
            </a: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ее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длина превышает MAXLEN.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760320" indent="-2682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По умолчанию:</a:t>
            </a:r>
            <a:r>
              <a:rPr b="0" i="1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False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(не </a:t>
            </a:r>
            <a:r>
              <a:rPr b="0" lang="ru-RU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обрезать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, возвращать статус ошибки).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Прямоугольник 16"/>
          <p:cNvSpPr/>
          <p:nvPr/>
        </p:nvSpPr>
        <p:spPr>
          <a:xfrm rot="1800000">
            <a:off x="5921280" y="4131720"/>
            <a:ext cx="1257120" cy="533160"/>
          </a:xfrm>
          <a:prstGeom prst="rect">
            <a:avLst/>
          </a:prstGeom>
          <a:solidFill>
            <a:srgbClr val="ffffff"/>
          </a:solidFill>
          <a:ln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171" name="Прямоугольник 15"/>
          <p:cNvSpPr/>
          <p:nvPr/>
        </p:nvSpPr>
        <p:spPr>
          <a:xfrm>
            <a:off x="5901120" y="3151800"/>
            <a:ext cx="1257120" cy="533160"/>
          </a:xfrm>
          <a:prstGeom prst="rect">
            <a:avLst/>
          </a:prstGeom>
          <a:solidFill>
            <a:srgbClr val="ffffff"/>
          </a:solidFill>
          <a:ln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172" name="Прямоугольник 14"/>
          <p:cNvSpPr/>
          <p:nvPr/>
        </p:nvSpPr>
        <p:spPr>
          <a:xfrm rot="19750800">
            <a:off x="5919840" y="2356200"/>
            <a:ext cx="1257120" cy="533160"/>
          </a:xfrm>
          <a:prstGeom prst="rect">
            <a:avLst/>
          </a:prstGeom>
          <a:solidFill>
            <a:srgbClr val="ffffff"/>
          </a:solidFill>
          <a:ln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173" name="Прямоугольник 13"/>
          <p:cNvSpPr/>
          <p:nvPr/>
        </p:nvSpPr>
        <p:spPr>
          <a:xfrm>
            <a:off x="2357280" y="3274200"/>
            <a:ext cx="1257120" cy="533160"/>
          </a:xfrm>
          <a:prstGeom prst="rect">
            <a:avLst/>
          </a:prstGeom>
          <a:solidFill>
            <a:srgbClr val="ffffff"/>
          </a:solidFill>
          <a:ln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???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Предполагаемая архитектура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Прямоугольник: скругленные углы 6"/>
          <p:cNvSpPr/>
          <p:nvPr/>
        </p:nvSpPr>
        <p:spPr>
          <a:xfrm>
            <a:off x="3476520" y="1690560"/>
            <a:ext cx="2570760" cy="3700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Сервер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6" name="Прямоугольник: скругленные углы 7"/>
          <p:cNvSpPr/>
          <p:nvPr/>
        </p:nvSpPr>
        <p:spPr>
          <a:xfrm>
            <a:off x="6792120" y="1690560"/>
            <a:ext cx="2570760" cy="956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Клиент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Блок-схема: магнитный диск 8"/>
          <p:cNvSpPr/>
          <p:nvPr/>
        </p:nvSpPr>
        <p:spPr>
          <a:xfrm>
            <a:off x="694080" y="2410200"/>
            <a:ext cx="1845360" cy="2208600"/>
          </a:xfrm>
          <a:prstGeom prst="flowChartMagneticDisk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База данных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: скругленные углы 9"/>
          <p:cNvSpPr/>
          <p:nvPr/>
        </p:nvSpPr>
        <p:spPr>
          <a:xfrm>
            <a:off x="6792120" y="2950200"/>
            <a:ext cx="2570760" cy="956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Клиент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: скругленные углы 10"/>
          <p:cNvSpPr/>
          <p:nvPr/>
        </p:nvSpPr>
        <p:spPr>
          <a:xfrm>
            <a:off x="6792120" y="4433760"/>
            <a:ext cx="2570760" cy="956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Клиент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11"/>
          <p:cNvSpPr/>
          <p:nvPr/>
        </p:nvSpPr>
        <p:spPr>
          <a:xfrm>
            <a:off x="7873560" y="3985920"/>
            <a:ext cx="408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оугольник 12"/>
          <p:cNvSpPr/>
          <p:nvPr/>
        </p:nvSpPr>
        <p:spPr>
          <a:xfrm>
            <a:off x="5824080" y="2538360"/>
            <a:ext cx="466200" cy="1895040"/>
          </a:xfrm>
          <a:prstGeom prst="rect">
            <a:avLst/>
          </a:prstGeom>
          <a:solidFill>
            <a:srgbClr val="ffffff"/>
          </a:solidFill>
          <a:ln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?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?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17"/>
          <p:cNvSpPr/>
          <p:nvPr/>
        </p:nvSpPr>
        <p:spPr>
          <a:xfrm>
            <a:off x="4489200" y="3330000"/>
            <a:ext cx="545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???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3" name="TextBox 18"/>
          <p:cNvSpPr/>
          <p:nvPr/>
        </p:nvSpPr>
        <p:spPr>
          <a:xfrm>
            <a:off x="7769160" y="3486240"/>
            <a:ext cx="545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???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TextBox 19"/>
          <p:cNvSpPr/>
          <p:nvPr/>
        </p:nvSpPr>
        <p:spPr>
          <a:xfrm>
            <a:off x="7769160" y="2271240"/>
            <a:ext cx="545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???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5" name="TextBox 20"/>
          <p:cNvSpPr/>
          <p:nvPr/>
        </p:nvSpPr>
        <p:spPr>
          <a:xfrm>
            <a:off x="7804800" y="5014080"/>
            <a:ext cx="545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???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D8D0AA3-1D31-4D21-B2C0-8FFA83183FCB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Примеры: </a:t>
            </a:r>
            <a:r>
              <a:rPr b="0" lang="ru-RU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Тип данных </a:t>
            </a:r>
            <a:r>
              <a:rPr b="0" lang="en-US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%String </a:t>
            </a:r>
            <a:br>
              <a:rPr sz="4400"/>
            </a:br>
            <a:r>
              <a:rPr b="0" lang="en-US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Параметры свойств</a:t>
            </a:r>
            <a:r>
              <a:rPr b="0" lang="ru-RU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 </a:t>
            </a:r>
            <a:r>
              <a:rPr b="0" lang="en-US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(стр.</a:t>
            </a:r>
            <a:r>
              <a:rPr b="0" lang="ru-RU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2</a:t>
            </a:r>
            <a:r>
              <a:rPr b="0" lang="en-US" sz="4400" spc="-1" strike="noStrike">
                <a:solidFill>
                  <a:srgbClr val="ed7d31"/>
                </a:solidFill>
                <a:latin typeface="Calibri Light"/>
                <a:ea typeface="ＭＳ Ｐゴシック"/>
              </a:rPr>
              <a:t>)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871668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VALUELIST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список с разделителем допустимых внутренних значений.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Первый символ является разделителем.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DISPLAYLIST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: список с разделителем отображаемых значений.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Первый символ является разделителем.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При использовании только одного из параметров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VALUELIST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или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DISPLAYLIST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 внутренние и отображаемые значения будут совпадать.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Прямоугольник 6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75000"/>
              <a:alpha val="68000"/>
            </a:schemeClr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87" name="Picture 2" descr="Download To Be Continued Meme PNG Image for Free"/>
          <p:cNvPicPr/>
          <p:nvPr/>
        </p:nvPicPr>
        <p:blipFill>
          <a:blip r:embed="rId1"/>
          <a:srcRect l="3360" t="72772" r="44134" b="5323"/>
          <a:stretch/>
        </p:blipFill>
        <p:spPr>
          <a:xfrm>
            <a:off x="162000" y="5037120"/>
            <a:ext cx="6400440" cy="15015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ADEA240-D21C-46A4-865D-38676112D807}" type="slidenum">
              <a:t>41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16"/>
          <p:cNvSpPr/>
          <p:nvPr/>
        </p:nvSpPr>
        <p:spPr>
          <a:xfrm rot="1800000">
            <a:off x="5921280" y="4131720"/>
            <a:ext cx="1257120" cy="533160"/>
          </a:xfrm>
          <a:prstGeom prst="rect">
            <a:avLst/>
          </a:prstGeom>
          <a:solidFill>
            <a:srgbClr val="ffffff"/>
          </a:solidFill>
          <a:ln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187" name="Прямоугольник 15"/>
          <p:cNvSpPr/>
          <p:nvPr/>
        </p:nvSpPr>
        <p:spPr>
          <a:xfrm>
            <a:off x="5901120" y="3151800"/>
            <a:ext cx="1257120" cy="533160"/>
          </a:xfrm>
          <a:prstGeom prst="rect">
            <a:avLst/>
          </a:prstGeom>
          <a:solidFill>
            <a:srgbClr val="ffffff"/>
          </a:solidFill>
          <a:ln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188" name="Прямоугольник 14"/>
          <p:cNvSpPr/>
          <p:nvPr/>
        </p:nvSpPr>
        <p:spPr>
          <a:xfrm rot="19750800">
            <a:off x="5919840" y="2356200"/>
            <a:ext cx="1257120" cy="533160"/>
          </a:xfrm>
          <a:prstGeom prst="rect">
            <a:avLst/>
          </a:prstGeom>
          <a:solidFill>
            <a:srgbClr val="ffffff"/>
          </a:solidFill>
          <a:ln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</p:sp>
      <p:sp>
        <p:nvSpPr>
          <p:cNvPr id="189" name="Прямоугольник 13"/>
          <p:cNvSpPr/>
          <p:nvPr/>
        </p:nvSpPr>
        <p:spPr>
          <a:xfrm>
            <a:off x="2357280" y="3274200"/>
            <a:ext cx="1257120" cy="533160"/>
          </a:xfrm>
          <a:prstGeom prst="rect">
            <a:avLst/>
          </a:prstGeom>
          <a:solidFill>
            <a:srgbClr val="ffffff"/>
          </a:solidFill>
          <a:ln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???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Бывает и так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Прямоугольник: скругленные углы 6"/>
          <p:cNvSpPr/>
          <p:nvPr/>
        </p:nvSpPr>
        <p:spPr>
          <a:xfrm>
            <a:off x="3476520" y="1690560"/>
            <a:ext cx="2570760" cy="3700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Сервер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: скругленные углы 7"/>
          <p:cNvSpPr/>
          <p:nvPr/>
        </p:nvSpPr>
        <p:spPr>
          <a:xfrm>
            <a:off x="6792120" y="1690560"/>
            <a:ext cx="2570760" cy="956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Клиент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Блок-схема: магнитный диск 8"/>
          <p:cNvSpPr/>
          <p:nvPr/>
        </p:nvSpPr>
        <p:spPr>
          <a:xfrm>
            <a:off x="694080" y="2410200"/>
            <a:ext cx="1845360" cy="2208600"/>
          </a:xfrm>
          <a:prstGeom prst="flowChartMagneticDisk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База данных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: скругленные углы 9"/>
          <p:cNvSpPr/>
          <p:nvPr/>
        </p:nvSpPr>
        <p:spPr>
          <a:xfrm>
            <a:off x="6792120" y="2950200"/>
            <a:ext cx="2570760" cy="956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Клиент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: скругленные углы 10"/>
          <p:cNvSpPr/>
          <p:nvPr/>
        </p:nvSpPr>
        <p:spPr>
          <a:xfrm>
            <a:off x="6792120" y="4433760"/>
            <a:ext cx="2570760" cy="956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Клиент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6" name="TextBox 11"/>
          <p:cNvSpPr/>
          <p:nvPr/>
        </p:nvSpPr>
        <p:spPr>
          <a:xfrm>
            <a:off x="7873560" y="3985920"/>
            <a:ext cx="408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…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7" name="Прямоугольник 12"/>
          <p:cNvSpPr/>
          <p:nvPr/>
        </p:nvSpPr>
        <p:spPr>
          <a:xfrm>
            <a:off x="5824080" y="2538360"/>
            <a:ext cx="466200" cy="1895040"/>
          </a:xfrm>
          <a:prstGeom prst="rect">
            <a:avLst/>
          </a:prstGeom>
          <a:solidFill>
            <a:srgbClr val="ffffff"/>
          </a:solidFill>
          <a:ln>
            <a:solidFill>
              <a:srgbClr val="ed7d3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?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?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17"/>
          <p:cNvSpPr/>
          <p:nvPr/>
        </p:nvSpPr>
        <p:spPr>
          <a:xfrm>
            <a:off x="4489200" y="3330000"/>
            <a:ext cx="545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???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18"/>
          <p:cNvSpPr/>
          <p:nvPr/>
        </p:nvSpPr>
        <p:spPr>
          <a:xfrm>
            <a:off x="7769160" y="3486240"/>
            <a:ext cx="545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???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0" name="TextBox 19"/>
          <p:cNvSpPr/>
          <p:nvPr/>
        </p:nvSpPr>
        <p:spPr>
          <a:xfrm>
            <a:off x="7769160" y="2271240"/>
            <a:ext cx="545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???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1" name="TextBox 20"/>
          <p:cNvSpPr/>
          <p:nvPr/>
        </p:nvSpPr>
        <p:spPr>
          <a:xfrm>
            <a:off x="7804800" y="5014080"/>
            <a:ext cx="545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???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2" name="Блок-схема: магнитный диск 21"/>
          <p:cNvSpPr/>
          <p:nvPr/>
        </p:nvSpPr>
        <p:spPr>
          <a:xfrm>
            <a:off x="9061200" y="1618200"/>
            <a:ext cx="920520" cy="1101960"/>
          </a:xfrm>
          <a:prstGeom prst="flowChartMagneticDisk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База данных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Блок-схема: магнитный диск 22"/>
          <p:cNvSpPr/>
          <p:nvPr/>
        </p:nvSpPr>
        <p:spPr>
          <a:xfrm>
            <a:off x="9072360" y="2883960"/>
            <a:ext cx="920520" cy="1101960"/>
          </a:xfrm>
          <a:prstGeom prst="flowChartMagneticDisk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База данных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4" name="Блок-схема: магнитный диск 23"/>
          <p:cNvSpPr/>
          <p:nvPr/>
        </p:nvSpPr>
        <p:spPr>
          <a:xfrm>
            <a:off x="9061200" y="4350240"/>
            <a:ext cx="920520" cy="1101960"/>
          </a:xfrm>
          <a:prstGeom prst="flowChartMagneticDisk">
            <a:avLst/>
          </a:prstGeom>
          <a:solidFill>
            <a:srgbClr val="4472c4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ru-RU" sz="1800" spc="-1" strike="noStrike">
                <a:solidFill>
                  <a:srgbClr val="ffffff"/>
                </a:solidFill>
                <a:latin typeface="Calibri"/>
              </a:rPr>
              <a:t>База данных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90E2D92-CCBB-45A5-AF95-9CAEC261C41D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Условная классификация БД </a:t>
            </a:r>
            <a:br>
              <a:rPr sz="4400"/>
            </a:b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(по структуре)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91328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3000"/>
          </a:bodyPr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Простейшие базы данных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72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Calibri Light"/>
              <a:buAutoNum type="arabicPeriod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Структуры данных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72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Calibri Light"/>
              <a:buAutoNum type="arabicPeriod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Иерархические базы данных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72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Calibri Light"/>
              <a:buAutoNum type="arabicPeriod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Сетевые базы данных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Реляционные базы данных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Calibri Light"/>
              <a:buAutoNum type="arabicPeriod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NoSQL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базы данных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72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Calibri Light"/>
              <a:buAutoNum type="arabicPeriod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Базы данных «ключ-значение»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72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Calibri Light"/>
              <a:buAutoNum type="arabicPeriod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Документные базы данных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72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Calibri Light"/>
              <a:buAutoNum type="arabicPeriod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Графовые базы данных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72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Calibri Light"/>
              <a:buAutoNum type="arabicPeriod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Колоночные базы данных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72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Calibri Light"/>
              <a:buAutoNum type="arabicPeriod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Базы данных временных рядов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90000"/>
              </a:lnSpc>
              <a:spcBef>
                <a:spcPts val="1001"/>
              </a:spcBef>
              <a:buClr>
                <a:srgbClr val="ed7d31"/>
              </a:buClr>
              <a:buFont typeface="Calibri Light"/>
              <a:buAutoNum type="arabicPeriod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Комбинированные базы данных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72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Calibri Light"/>
              <a:buAutoNum type="arabicPeriod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NewSQL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1" marL="914400" indent="-457200">
              <a:lnSpc>
                <a:spcPct val="90000"/>
              </a:lnSpc>
              <a:spcBef>
                <a:spcPts val="499"/>
              </a:spcBef>
              <a:buClr>
                <a:srgbClr val="ed7d31"/>
              </a:buClr>
              <a:buFont typeface="Calibri Light"/>
              <a:buAutoNum type="arabicPeriod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Многомодельные базы данных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7" name="Рисунок 5" descr=""/>
          <p:cNvPicPr/>
          <p:nvPr/>
        </p:nvPicPr>
        <p:blipFill>
          <a:blip r:embed="rId1"/>
          <a:stretch/>
        </p:blipFill>
        <p:spPr>
          <a:xfrm>
            <a:off x="7481880" y="5595120"/>
            <a:ext cx="1685880" cy="4474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A1DBEBC-6A31-4F7D-9C3F-B64CB713E0BB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1.1  Структуры данных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838080" y="1577880"/>
            <a:ext cx="899136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Текстовые файлы - для разделения полей используется специальный символ: запятая или точка с запятой в csv-файлах, двоеточие или пробел в *nix-подобных системах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0" name="Рисунок 4" descr=""/>
          <p:cNvPicPr/>
          <p:nvPr/>
        </p:nvPicPr>
        <p:blipFill>
          <a:blip r:embed="rId1"/>
          <a:stretch/>
        </p:blipFill>
        <p:spPr>
          <a:xfrm>
            <a:off x="1104840" y="3294720"/>
            <a:ext cx="4086360" cy="1228680"/>
          </a:xfrm>
          <a:prstGeom prst="rect">
            <a:avLst/>
          </a:prstGeom>
          <a:ln w="0">
            <a:noFill/>
          </a:ln>
        </p:spPr>
      </p:pic>
      <p:pic>
        <p:nvPicPr>
          <p:cNvPr id="211" name="Рисунок 5" descr=""/>
          <p:cNvPicPr/>
          <p:nvPr/>
        </p:nvPicPr>
        <p:blipFill>
          <a:blip r:embed="rId2"/>
          <a:stretch/>
        </p:blipFill>
        <p:spPr>
          <a:xfrm>
            <a:off x="2723760" y="5103720"/>
            <a:ext cx="6553800" cy="3520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84A86D0-A74C-4AD4-9B01-869245FA452F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1.1  Структуры данных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838080" y="1577880"/>
            <a:ext cx="899136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7000"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ограничен тип и уровень сложности хранимой информации;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трудно установить связи между компонентами данных;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отсутствие функций параллелизма;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практичны только для систем с небольшими требованиями к чтению и записи;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используются для хранения конфигурационных данных;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нет необходимости в стороннем программном обеспечении.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6C2766F-5B2E-4EC5-810F-A9DD2B18EC24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ed7d31"/>
                </a:solidFill>
                <a:latin typeface="Calibri Light"/>
              </a:rPr>
              <a:t>1.2  Иерархические базы данных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838080" y="1577880"/>
            <a:ext cx="899136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 иерархических базах данных каждая запись имеет одного «родителя». Это создаёт древовидную структуру, в которой записи классифицируются по их отношениям с цепочкой родительских записей.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6" name="Picture 2" descr="https://media.proglib.io/posts/2020/01/06/58a6f50259efd35c2e6eba2453f9b2e8.png"/>
          <p:cNvPicPr/>
          <p:nvPr/>
        </p:nvPicPr>
        <p:blipFill>
          <a:blip r:embed="rId1"/>
          <a:stretch/>
        </p:blipFill>
        <p:spPr>
          <a:xfrm>
            <a:off x="1924200" y="3603600"/>
            <a:ext cx="6819480" cy="16761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AD01B37-FEBD-48BD-B261-54B14E37A7CD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1660</TotalTime>
  <Application>LibreOffice/7.3.7.2$Linux_X86_64 LibreOffice_project/30$Build-2</Application>
  <AppVersion>15.0000</AppVersion>
  <Words>1496</Words>
  <Paragraphs>281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2020-03-23T12:31:18Z</dcterms:created>
  <dc:creator>Александр Погребников</dc:creator>
  <dc:description/>
  <dc:language>en-US</dc:language>
  <cp:lastModifiedBy>Александр Погребников</cp:lastModifiedBy>
  <dcterms:modified xsi:type="dcterms:W3CDTF">2023-09-07T18:42:01Z</dcterms:modified>
  <cp:revision>45</cp:revision>
  <dc:subject/>
  <dc:title>Основы JavaScript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41</vt:i4>
  </property>
</Properties>
</file>