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2.xml.rels" ContentType="application/vnd.openxmlformats-package.relationships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9826015-F486-4CCF-9C8F-6FE8CE4EFD9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8C34C8-8631-4E73-B2E2-E676D2A52AC3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ftr" idx="17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B9DE38-0DD6-4992-9967-61F304CA6D06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ftr" idx="19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F4EF1A-859F-49CC-8724-D41F5C31C8A0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ftr" idx="21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83857B-CE09-4FF0-B2FA-5D5F92EAF087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ftr" idx="23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C20B63-FE62-419C-921A-426EA0F4D944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ftr" idx="25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C4FABA-0E46-4311-B245-ADE682ADE92C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ftr" idx="27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30F5C3-5373-4415-BEB2-1B2262B2C381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ftr" idx="29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A8AD58-E2B6-4C04-85DA-FA82830BC539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 idx="31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19A25B-CD05-4CCF-899E-71ACB4163EAC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ftr" idx="33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777366-F0DC-406C-97DF-AA07F0D468A4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ftr" idx="35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77A842-65F4-4D85-B7D1-13789E143BE6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ftr" idx="37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013CBD-251E-42C5-A057-19249CB53906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ftr" idx="39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FE7D8B-9B02-406C-A681-3FFD55937479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ftr" idx="41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A5E311-1E43-43D7-BDAA-95DFD6973915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ftr" idx="43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1B87E1-F1B7-4A64-A3D9-A2916420CC1D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ftr" idx="45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4FC77B-61FB-4BE1-B997-8361F100B2C0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ftr" idx="47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F20F5B-A745-4F1C-A28C-F96E2CEBD12A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ftr" idx="11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7225E9-37A6-4B36-AAFE-85FB1EF41A8D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ftr" idx="13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99960" y="696960"/>
            <a:ext cx="6184440" cy="34794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A7A8CA-1359-4D3B-90DB-BC78ECB08537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ftr" idx="15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Индексы и настройка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7B61B5-12E5-4452-9C1A-617329F675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C2A264-2165-4ECB-BB64-16BE6FBC7D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ED3E7D-2D4A-4F5E-9D15-5ADA68E8E0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54CEA0-1176-4EC0-8D2D-C89A21A395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568523-3D9A-4739-BB52-1CEAC3CEE7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4152AB-9955-4BB7-ADDC-5B7EC991F5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002E0D-BB35-4F30-ACB8-18ECC0AB8F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5F2872-0428-487F-8A9B-3285008FA8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32128A-17A0-49CF-BE8D-C910F7DC3C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A9DD6D-6024-4D70-8025-C4582E60C7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DAB6EB-D6BB-4A85-8F1E-8BE8F64B38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8185B0-3D5F-4AD2-AAD8-E2C737BF28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673964-74FC-4286-8ED2-3F0A5FCE3D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4FD139-9FB6-453E-9F96-9711B2C3D2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FE0CBD-6622-4C92-B9A1-6C7F852135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AA02C7-625C-427D-983E-46884AE8CE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599A81-49DB-4F7B-81B6-6D1E3B358C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48D52D-FDA5-43CA-B0C5-9EE3EA9ADE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771612-2BDE-4E62-A101-9A7833C19A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1EBB91-80B2-43B8-B44E-81E6E27754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3C205B-B750-4C21-81B3-D87BCA33FB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D1BF92-EFE0-48E7-8048-E0AF44339C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1EF474-C081-41C4-AD45-1ACB25EA4F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D9048A-29EB-4F6E-9D8F-5411CA5611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E61ABA-166F-4BCC-B862-1C83A48B4F93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D68EEE-3166-4C0D-992C-27AE0CF0792D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habr.com/ru/company/mailru/blog/254073/" TargetMode="External"/><Relationship Id="rId2" Type="http://schemas.openxmlformats.org/officeDocument/2006/relationships/hyperlink" Target="https://bozaro.github.io/tech-db-lectures/05/#cover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movielens.org/" TargetMode="External"/><Relationship Id="rId2" Type="http://schemas.openxmlformats.org/officeDocument/2006/relationships/hyperlink" Target="https://github.com/bozaro/tech-db-lectures/blob/master/scripts/movielens/load-pgsql.sh" TargetMode="External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ed7d31"/>
                </a:solidFill>
                <a:latin typeface="TolkienCyr"/>
              </a:rPr>
              <a:t>Серверное программирование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Часть 3: Оптимизация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758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Более быстр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о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е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 выполнение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запрос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0352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Запрос с условием Where, ссылающимся на столбцы в индексе, мо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жно использовать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для: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Быстро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го поиска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совпадающи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х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строк без сканирования всей таблицы.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Запрос с условием Order By, ссылающимся на столбцы в индексе, мо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жно использовать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для: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Быстро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го получения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строк в отсортированном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виде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Используя ID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из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индекс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запрос может получить данные из соотв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е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тствующей строки таблиц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ы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Более б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ыстрые отношения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859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 отношении "один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многим" более чем один объект класса В (многие) может ссылаться на объект класса А (один)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Это отношение добавляет в класс В индекс, созданный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по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свойств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у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(с кардинальностью 1), ссылающе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муся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на класс 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Позволяет объекту класса А быстро находить объекты класса В, на которые он ссылается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Минусы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6241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Увеличение числа индексов замедляет операции добавления, обновления, удаления строк таблицы, поскольку при этом приходится обновлять сами индексы.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Индексы занимают дополнительный объем памяти, поэтому перед созданием индекса следует убедиться, что планируемый выигрыш в производительности запросов превысит дополнительную затрату ресурсов компьютера на сопровождение индекса.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96F895-EFB3-4E28-BFF9-A3388C0014A1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Опции индексирования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9596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Индексируйте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обычные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свойства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а также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Ссылки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отношени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я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"один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-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о-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многим".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Index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IndexName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on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PropertyName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Коллекции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по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значени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(должны включать ключи) и/или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только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ключа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Index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IndexName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on (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PropertyName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(ELEMENTS),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PropertyName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(KEYS));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Index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IndexName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on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PropertyName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(KEYS);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сылки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на встраиваемые объекты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Index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IndexName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on </a:t>
            </a:r>
            <a:r>
              <a:rPr b="0" i="1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PropertyName.SerialPropertyName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Вычисляемые свойства.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ru-RU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Кроме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случа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когда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вычисление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базируется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на независимо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меняющемся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значении (например, текущая дата и время).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Опции индексирования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572120"/>
            <a:ext cx="8330760" cy="5105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Индекс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ация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сразу по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нескольк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им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свойств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ам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составной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индекс).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Н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апример: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Index CityIndex on (Home_State, Home_City);</a:t>
            </a: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Улучшает производительность запроса с условиями Where сразу в State и City.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Хран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ение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дополнительны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х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данны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х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в индексе. Например: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Index ZipIndex on Home_Zip [ Data = (Home_Street, Home_City, Home_State) ];</a:t>
            </a:r>
            <a:br>
              <a:rPr sz="1800"/>
            </a:b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Улучшает производительность запросов с условиями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по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Home_Zip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Where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и выборкой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Home_Street, Home_City и/или Home_State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в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Select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Индекс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-базированные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 запросы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9092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Индекс</a:t>
            </a:r>
            <a:r>
              <a:rPr b="0" i="1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-базированный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запрос: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вся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необходимая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информация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для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получения результатов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есть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индекс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е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Улучш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ает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производительност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ь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поскольку нет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лишнего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обращения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 данным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таблицы.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Обслуживание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530360"/>
            <a:ext cx="8686440" cy="472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После добавления в определение класса индекс автоматически обновляется, когда добавляются или изменяются строки/объекты.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При д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обавлени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индекса в класс, котор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ый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уже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имеет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данные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требуется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перестройка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индекс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Перестройка индексов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 (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IRIS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573920"/>
            <a:ext cx="88927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 Портале: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Чтобы перестроить все индексы для класса, нажмите </a:t>
            </a:r>
            <a:r>
              <a:rPr b="0" i="1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Обозреватель системы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SQL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выберите схему и таблицу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Rebuild Indices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Чтобы перестроить один индекс, нажмите </a:t>
            </a:r>
            <a:r>
              <a:rPr b="0" i="1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Обозреватель системы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SQL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выберите схему и таблицу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Indices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и нажмите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Rebuild Index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 терминале: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do ##class(</a:t>
            </a: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Package.Class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).%BuildIndices(list)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list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- это список ObjectScript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формат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$ListBuild)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названий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индекс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ов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Сортировка (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IRIS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548720"/>
            <a:ext cx="89179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Свойства типа %String имеют параметр COLLATION, который определяет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характер преобразования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индексированных данных. Опции: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EXACT: Без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преобразования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SQLSTRING: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Удаляет замыкающие пробелы и вставляет первым символом пробел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После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добавления пробела числа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сортируются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как строки.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SQLUPPER: Аналогично SQLString. Также конвертирует все алфавитные символы в символы верхнего регистра.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Для регистро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не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зависимых сравнений и сортировки.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Остальные значения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COLLATION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оставлены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для обратной совместимости.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Сортировка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 (IRIS)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6997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Н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е конвертируются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войства, не относящиеся к типу данных %String.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Внимание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определение индекса также позволяет указывать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сортировку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для свойств, но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лучше использовать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параметр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COLLATION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у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свойства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ed7d31"/>
                </a:solidFill>
                <a:latin typeface="Calibri Light"/>
              </a:rPr>
              <a:t>Полезно почитать и использовать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2001960"/>
            <a:ext cx="9144360" cy="30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8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курс «Теория баз данных» 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лекции Технострима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mail.ru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 по БД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lang="ru-RU" sz="4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ссылка на сборник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материалы лекции по индексам и планам в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PostgreSQL</a:t>
            </a:r>
            <a:br>
              <a:rPr sz="4400"/>
            </a:br>
            <a:r>
              <a:rPr b="0" lang="ru-RU" sz="4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(ссылка на презентацию)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5C1CD3-38A2-4F6E-9C90-3500952330D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Типы индексов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7667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Обычный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индекс.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Каждая запись индекса содержит индексир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уемые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данные, соответствующие номера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ID, а также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может содержать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дополнительные данные.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Индекс экстента.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Каждая запись индекса содержит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только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номер ID строки в таблице.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Лучш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е всего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если реализовано как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битов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ый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индекс (см. следующий слайд).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Имплементация индекса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817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Стандартный индекс.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Каждая запись индекса соответствует одной строке таблицы.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Битовый индекс.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Каждая запись индекса является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битовой строкой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из 64000 бит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(1 или 0), которая соответствует 64000 строк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ам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таблицы.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Битовая строка сжимается, поэтому хранилище из 64000 бит (8000 байт) занимает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меньше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8 KB.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Операции над битовым индексом намного быстрее, чем над стандартным.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Требуется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положительное число в качестве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 в таблице.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Пример: </a:t>
            </a:r>
            <a:r>
              <a:rPr b="0" i="1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Битовый индекс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582200"/>
            <a:ext cx="9139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Таблица FCE.Employee.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Класс FCE.Employee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содержит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индексирова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нные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свойства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Home.State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Work.State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5" name="Group 167"/>
          <p:cNvGraphicFramePr/>
          <p:nvPr/>
        </p:nvGraphicFramePr>
        <p:xfrm>
          <a:off x="2214000" y="3166920"/>
          <a:ext cx="6857640" cy="2682360"/>
        </p:xfrm>
        <a:graphic>
          <a:graphicData uri="http://schemas.openxmlformats.org/drawingml/2006/table">
            <a:tbl>
              <a:tblPr/>
              <a:tblGrid>
                <a:gridCol w="533160"/>
                <a:gridCol w="2133360"/>
                <a:gridCol w="2057400"/>
                <a:gridCol w="2133720"/>
              </a:tblGrid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ID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Home_State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Work_State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Peter Parker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01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Mary Jane Watson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NJ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Harry Osborn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CA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CA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Eddie Brock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NJ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NJ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7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Tony Stark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CA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Пример: Битовый индекс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8506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 к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ажд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ым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нов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ым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сотрудник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ом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обновляет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ся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запись в кажд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ом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индекс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е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Каждая группа из 64000 сотрудников хранится в новом битовом блоке.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8" name="Group 101"/>
          <p:cNvGraphicFramePr/>
          <p:nvPr/>
        </p:nvGraphicFramePr>
        <p:xfrm>
          <a:off x="838080" y="3544920"/>
          <a:ext cx="4190760" cy="2193480"/>
        </p:xfrm>
        <a:graphic>
          <a:graphicData uri="http://schemas.openxmlformats.org/drawingml/2006/table">
            <a:tbl>
              <a:tblPr/>
              <a:tblGrid>
                <a:gridCol w="1828800"/>
                <a:gridCol w="990360"/>
                <a:gridCol w="1371600"/>
              </a:tblGrid>
              <a:tr h="100548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Home_State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Блок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Битовая карта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CA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00101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NJ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00010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11000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roup 100"/>
          <p:cNvGraphicFramePr/>
          <p:nvPr/>
        </p:nvGraphicFramePr>
        <p:xfrm>
          <a:off x="5334120" y="3544920"/>
          <a:ext cx="4190760" cy="2193480"/>
        </p:xfrm>
        <a:graphic>
          <a:graphicData uri="http://schemas.openxmlformats.org/drawingml/2006/table">
            <a:tbl>
              <a:tblPr/>
              <a:tblGrid>
                <a:gridCol w="1752480"/>
                <a:gridCol w="990360"/>
                <a:gridCol w="1447920"/>
              </a:tblGrid>
              <a:tr h="100548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Work_State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Блок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Битовая карта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CA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00100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NJ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01010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60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10001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Преимущества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битового индекса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817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Агрегирующая функция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COUNT() в запрос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е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select count(*) into :count from FCE.Employee where Home_State = ‘CA’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IRIS предоставляет оптимизированную функцию для подсч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ё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та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1-битовых значений во всех блоках битовых строк,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соответствующих услови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ю(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ям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Преимущества битового индекса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532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Комбинации логических операторов.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select Name from FCE.Employee 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where Home_State = ‘NY’ and Work_State = ‘NY’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IRIS предоставляет логические операторы, которые работают с двумя битовыми строками и возвращают результирующую битовую строку</a:t>
            </a:r>
            <a:br>
              <a:rPr sz="2400"/>
            </a:b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11000 (Home_State = NY)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10001 (Work_State = NY)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11000 and 10001 = 10000 (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Сотрудник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№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живет и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работает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NY).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Стандартный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 или битовый индекс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842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Преимущества битового индекса возрастают с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уменьшением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соотношения (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уникальные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индексированные значения) / (индексированные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элементы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Небольшое соотношение значит, что битовый индекс будет меньше, чем сравнимый стандартный.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 противном случае используйте стандартный индекс.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Преимущества битового индекса уменьшаются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приближени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ем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соотношения к 1.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Битовые индексы нельзя использовать для уникальных свойств (соотношение = 1).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Для тех кто хочет потестировать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080000"/>
            <a:ext cx="8791920" cy="5188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158760" anchor="ctr">
            <a:noAutofit/>
          </a:bodyPr>
          <a:p>
            <a:pPr marL="228600" indent="-22860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Источник: 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563c1"/>
                </a:solidFill>
                <a:latin typeface="Calibri"/>
                <a:hlinkClick r:id="rId1"/>
              </a:rPr>
              <a:t>https://movielens.org/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Скрипт для разворачивания в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PostgreSQL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: 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563c1"/>
                </a:solidFill>
                <a:latin typeface="Calibri"/>
                <a:hlinkClick r:id="rId2"/>
              </a:rPr>
              <a:t>https://github.com/bozaro/tech-db-lectures/.../load-pgsql.sh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 сайта movielens используются файлы: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movies.csv - данные фильмов (id, название, жанры);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ratings.csv - рейтинги фильмов (id фильма, id пользователя, оценка, время);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tags.csv - тэги фильмов (id фильма, id пользователя, тэг, время);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links.csv - идентификаторы фильмов (id фильма, IMDB, TMDB).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5A45BF-BDE0-46EE-89DA-730A8CE89D31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Пример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38080" y="1190520"/>
            <a:ext cx="8917920" cy="546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15876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Два условия и два индекса: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400" spc="-1" strike="noStrike">
                <a:solidFill>
                  <a:srgbClr val="000080"/>
                </a:solidFill>
                <a:latin typeface="Fira Code"/>
                <a:ea typeface="Fira Code"/>
              </a:rPr>
              <a:t>create</a:t>
            </a:r>
            <a:r>
              <a:rPr b="0" lang="ru-RU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</a:t>
            </a:r>
            <a:r>
              <a:rPr b="1" lang="ru-RU" sz="1400" spc="-1" strike="noStrike">
                <a:solidFill>
                  <a:srgbClr val="000080"/>
                </a:solidFill>
                <a:latin typeface="Fira Code"/>
                <a:ea typeface="Fira Code"/>
              </a:rPr>
              <a:t>index</a:t>
            </a:r>
            <a:r>
              <a:rPr b="0" lang="ru-RU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idx_movies_title </a:t>
            </a:r>
            <a:r>
              <a:rPr b="1" lang="ru-RU" sz="1400" spc="-1" strike="noStrike">
                <a:solidFill>
                  <a:srgbClr val="000080"/>
                </a:solidFill>
                <a:latin typeface="Fira Code"/>
                <a:ea typeface="Fira Code"/>
              </a:rPr>
              <a:t>on</a:t>
            </a:r>
            <a:r>
              <a:rPr b="0" lang="ru-RU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movies (title); 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400" spc="-1" strike="noStrike">
                <a:solidFill>
                  <a:srgbClr val="000080"/>
                </a:solidFill>
                <a:latin typeface="Fira Code"/>
                <a:ea typeface="Fira Code"/>
              </a:rPr>
              <a:t>create</a:t>
            </a:r>
            <a:r>
              <a:rPr b="0" lang="ru-RU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</a:t>
            </a:r>
            <a:r>
              <a:rPr b="1" lang="ru-RU" sz="1400" spc="-1" strike="noStrike">
                <a:solidFill>
                  <a:srgbClr val="000080"/>
                </a:solidFill>
                <a:latin typeface="Fira Code"/>
                <a:ea typeface="Fira Code"/>
              </a:rPr>
              <a:t>index</a:t>
            </a:r>
            <a:r>
              <a:rPr b="0" lang="ru-RU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idx_movies_year </a:t>
            </a:r>
            <a:r>
              <a:rPr b="1" lang="ru-RU" sz="1400" spc="-1" strike="noStrike">
                <a:solidFill>
                  <a:srgbClr val="000080"/>
                </a:solidFill>
                <a:latin typeface="Fira Code"/>
                <a:ea typeface="Fira Code"/>
              </a:rPr>
              <a:t>on</a:t>
            </a:r>
            <a:r>
              <a:rPr b="0" lang="ru-RU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movies (</a:t>
            </a:r>
            <a:r>
              <a:rPr b="1" lang="ru-RU" sz="1400" spc="-1" strike="noStrike">
                <a:solidFill>
                  <a:srgbClr val="000080"/>
                </a:solidFill>
                <a:latin typeface="Fira Code"/>
                <a:ea typeface="Fira Code"/>
              </a:rPr>
              <a:t>year</a:t>
            </a:r>
            <a:r>
              <a:rPr b="0" lang="ru-RU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); 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400" spc="-1" strike="noStrike">
                <a:solidFill>
                  <a:srgbClr val="000080"/>
                </a:solidFill>
                <a:latin typeface="Fira Code"/>
                <a:ea typeface="Fira Code"/>
              </a:rPr>
              <a:t>select</a:t>
            </a:r>
            <a:r>
              <a:rPr b="0" lang="ru-RU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* </a:t>
            </a:r>
            <a:r>
              <a:rPr b="1" lang="ru-RU" sz="1400" spc="-1" strike="noStrike">
                <a:solidFill>
                  <a:srgbClr val="000080"/>
                </a:solidFill>
                <a:latin typeface="Fira Code"/>
                <a:ea typeface="Fira Code"/>
              </a:rPr>
              <a:t>from</a:t>
            </a:r>
            <a:r>
              <a:rPr b="0" lang="ru-RU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movies </a:t>
            </a:r>
            <a:r>
              <a:rPr b="1" lang="ru-RU" sz="1400" spc="-1" strike="noStrike">
                <a:solidFill>
                  <a:srgbClr val="000080"/>
                </a:solidFill>
                <a:latin typeface="Fira Code"/>
                <a:ea typeface="Fira Code"/>
              </a:rPr>
              <a:t>where</a:t>
            </a:r>
            <a:r>
              <a:rPr b="0" lang="ru-RU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title = </a:t>
            </a:r>
            <a:r>
              <a:rPr b="1" lang="ru-RU" sz="1400" spc="-1" strike="noStrike">
                <a:solidFill>
                  <a:srgbClr val="008000"/>
                </a:solidFill>
                <a:latin typeface="Fira Code"/>
                <a:ea typeface="Fira Code"/>
              </a:rPr>
              <a:t>'Alice in Wonderland'</a:t>
            </a:r>
            <a:r>
              <a:rPr b="0" lang="ru-RU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</a:t>
            </a:r>
            <a:r>
              <a:rPr b="1" lang="ru-RU" sz="1400" spc="-1" strike="noStrike">
                <a:solidFill>
                  <a:srgbClr val="000080"/>
                </a:solidFill>
                <a:latin typeface="Fira Code"/>
                <a:ea typeface="Fira Code"/>
              </a:rPr>
              <a:t>and</a:t>
            </a:r>
            <a:r>
              <a:rPr b="0" lang="ru-RU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</a:t>
            </a:r>
            <a:r>
              <a:rPr b="1" lang="ru-RU" sz="1400" spc="-1" strike="noStrike">
                <a:solidFill>
                  <a:srgbClr val="000080"/>
                </a:solidFill>
                <a:latin typeface="Fira Code"/>
                <a:ea typeface="Fira Code"/>
              </a:rPr>
              <a:t>year</a:t>
            </a:r>
            <a:r>
              <a:rPr b="0" lang="ru-RU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 = </a:t>
            </a:r>
            <a:r>
              <a:rPr b="0" lang="ru-RU" sz="1400" spc="-1" strike="noStrike">
                <a:solidFill>
                  <a:srgbClr val="0000ff"/>
                </a:solidFill>
                <a:latin typeface="Fira Code"/>
                <a:ea typeface="Fira Code"/>
              </a:rPr>
              <a:t>1999</a:t>
            </a:r>
            <a:r>
              <a:rPr b="0" lang="ru-RU" sz="1400" spc="-1" strike="noStrike">
                <a:solidFill>
                  <a:srgbClr val="000000"/>
                </a:solidFill>
                <a:latin typeface="Fira Code"/>
                <a:ea typeface="Fira Code"/>
              </a:rPr>
              <a:t>;</a:t>
            </a:r>
            <a:endParaRPr b="0" lang="ru-RU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Fira Code"/>
              </a:rPr>
              <a:t>Возможные стратегии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Fira Code"/>
              </a:rPr>
              <a:t>Пройти по таблице и отфильтровать title и year;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Fira Code"/>
              </a:rPr>
              <a:t>Пройти по индексу idx_movies_title и отфильтровать year;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Fira Code"/>
              </a:rPr>
              <a:t>Пройти по индексу idx_movies_year и отфильтровать title;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Fira Code"/>
              </a:rPr>
              <a:t>Пройти по индексам idx_movies_title и idx_movies_year и соединить результат через битовый индекс.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9B9353-00BC-4F8D-AB95-9123E9B89B37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Прямоугольник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Picture 2" descr="Download To Be Continued Meme PNG Image for Free"/>
          <p:cNvPicPr/>
          <p:nvPr/>
        </p:nvPicPr>
        <p:blipFill>
          <a:blip r:embed="rId1"/>
          <a:srcRect l="3360" t="72772" r="44134" b="5323"/>
          <a:stretch/>
        </p:blipFill>
        <p:spPr>
          <a:xfrm>
            <a:off x="162000" y="5037120"/>
            <a:ext cx="6400440" cy="1501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695C54-89DA-490D-8C9A-C4F7A78B0438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-279360" y="2457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ed7d31"/>
                </a:solidFill>
                <a:latin typeface="Calibri Light"/>
              </a:rPr>
              <a:t>Немного об оптимизации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8C8C62-4506-46D0-92B1-A967B66C7E5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Принципы работы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2" descr="Алфавитные (телефонные, адресные) книжки купить в магазине indinotes"/>
          <p:cNvPicPr/>
          <p:nvPr/>
        </p:nvPicPr>
        <p:blipFill>
          <a:blip r:embed="rId1"/>
          <a:stretch/>
        </p:blipFill>
        <p:spPr>
          <a:xfrm>
            <a:off x="8056800" y="4050720"/>
            <a:ext cx="2381040" cy="2381040"/>
          </a:xfrm>
          <a:prstGeom prst="rect">
            <a:avLst/>
          </a:prstGeom>
          <a:ln w="0">
            <a:solidFill>
              <a:srgbClr val="ed7d31"/>
            </a:solidFill>
          </a:ln>
          <a:effectLst>
            <a:glow rad="139680">
              <a:srgbClr val="ff7a1f">
                <a:alpha val="40000"/>
              </a:srgbClr>
            </a:glow>
          </a:effectLst>
        </p:spPr>
      </p:pic>
      <p:pic>
        <p:nvPicPr>
          <p:cNvPr id="95" name="Picture 2" descr="Структура индекса"/>
          <p:cNvPicPr/>
          <p:nvPr/>
        </p:nvPicPr>
        <p:blipFill>
          <a:blip r:embed="rId2"/>
          <a:stretch/>
        </p:blipFill>
        <p:spPr>
          <a:xfrm>
            <a:off x="1094040" y="1805400"/>
            <a:ext cx="5943240" cy="4086000"/>
          </a:xfrm>
          <a:prstGeom prst="rect">
            <a:avLst/>
          </a:prstGeom>
          <a:ln w="0">
            <a:solidFill>
              <a:srgbClr val="ed7d31"/>
            </a:solidFill>
          </a:ln>
          <a:effectLst>
            <a:glow rad="139680">
              <a:srgbClr val="ff7a1f">
                <a:alpha val="40000"/>
              </a:srgbClr>
            </a:glow>
          </a:effectLst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6EDECF-B931-495E-87F6-00AB0F6AD11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Чуть более формально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Рисунок 4" descr=""/>
          <p:cNvPicPr/>
          <p:nvPr/>
        </p:nvPicPr>
        <p:blipFill>
          <a:blip r:embed="rId1"/>
          <a:stretch/>
        </p:blipFill>
        <p:spPr>
          <a:xfrm>
            <a:off x="2760120" y="1570680"/>
            <a:ext cx="5058360" cy="4682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D657F1-59D0-4658-9E91-136A4718C43E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Индексы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1328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i="1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Индекс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– структура, 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построенная на основе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одного или нескольких столбцов таблицы.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Индекс меньше, чем таблица.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Каждая строка таблицы имеет соответствующую запись в индексе.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Т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аблицы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 данными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сортируются по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ID.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Данные индекса сортируются на базе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данных </a:t>
            </a: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столбца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 содерж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ат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ID строки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в таблице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с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этими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данны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ми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Также 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работает как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индекс 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для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свойств хранимого класса.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A1FF39-4DA1-467F-BA7F-0D3E0687DAE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Пример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 и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ндекс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ирования (Таблица)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532160"/>
            <a:ext cx="9136080" cy="1325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Таблица FCE.Employee.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Определение класса FCE.Employee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содержит индексированные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свойств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Home.State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Work.State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2" name="Group 41"/>
          <p:cNvGraphicFramePr/>
          <p:nvPr/>
        </p:nvGraphicFramePr>
        <p:xfrm>
          <a:off x="2046240" y="3429000"/>
          <a:ext cx="6857640" cy="2682360"/>
        </p:xfrm>
        <a:graphic>
          <a:graphicData uri="http://schemas.openxmlformats.org/drawingml/2006/table">
            <a:tbl>
              <a:tblPr/>
              <a:tblGrid>
                <a:gridCol w="533160"/>
                <a:gridCol w="2133360"/>
                <a:gridCol w="2057400"/>
                <a:gridCol w="2133720"/>
              </a:tblGrid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ID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Home_State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Work_State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Peter Parker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701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Mary Jane Watson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NJ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Harry Osborn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CA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CA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Eddie Brock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NJ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NJ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7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Tony Stark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CA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Пример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 и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ндекс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ирования (Индекс)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523880"/>
            <a:ext cx="8330760" cy="190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 к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ажды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новы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сотрудник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ом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добавляет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ся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запись в кажд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ом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индекс</a:t>
            </a:r>
            <a:r>
              <a:rPr b="0" lang="ru-RU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е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5" name="Group 4"/>
          <p:cNvGraphicFramePr/>
          <p:nvPr/>
        </p:nvGraphicFramePr>
        <p:xfrm>
          <a:off x="1699560" y="2955960"/>
          <a:ext cx="2437920" cy="2377800"/>
        </p:xfrm>
        <a:graphic>
          <a:graphicData uri="http://schemas.openxmlformats.org/drawingml/2006/table">
            <a:tbl>
              <a:tblPr/>
              <a:tblGrid>
                <a:gridCol w="1828800"/>
                <a:gridCol w="609480"/>
              </a:tblGrid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Home_State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ID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CA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CA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NJ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7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roup 27"/>
          <p:cNvGraphicFramePr/>
          <p:nvPr/>
        </p:nvGraphicFramePr>
        <p:xfrm>
          <a:off x="5830920" y="2955960"/>
          <a:ext cx="2437920" cy="2377800"/>
        </p:xfrm>
        <a:graphic>
          <a:graphicData uri="http://schemas.openxmlformats.org/drawingml/2006/table">
            <a:tbl>
              <a:tblPr/>
              <a:tblGrid>
                <a:gridCol w="1828800"/>
                <a:gridCol w="609480"/>
              </a:tblGrid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Work_State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ID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d7d31"/>
                    </a:solidFill>
                  </a:tcPr>
                </a:tc>
              </a:tr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CA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NJ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NJ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97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NY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Verdana"/>
                          <a:ea typeface="ＭＳ Ｐゴシック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127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Индексы улучшают производительность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0018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Более быстр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ое выполнение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запрос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ов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Более высокая производительность для отношений один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о-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многим.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Уникальный индекс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обеспечивает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проверку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на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уникальност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ь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</TotalTime>
  <Application>LibreOffice/7.3.7.2$Linux_X86_64 LibreOffice_project/30$Build-2</Application>
  <AppVersion>15.0000</AppVersion>
  <Words>1394</Words>
  <Paragraphs>305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2020-03-23T12:31:18Z</dcterms:created>
  <dc:creator>Александр Погребников</dc:creator>
  <dc:description/>
  <dc:language>en-US</dc:language>
  <cp:lastModifiedBy>Александр Погребников</cp:lastModifiedBy>
  <dcterms:modified xsi:type="dcterms:W3CDTF">2020-10-08T13:42:38Z</dcterms:modified>
  <cp:revision>68</cp:revision>
  <dc:subject/>
  <dc:title>Основы JavaScript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19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29</vt:i4>
  </property>
</Properties>
</file>