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063A5D-7A3F-42C9-9635-1A41A4E018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5962A7-16F4-41D0-88B5-E18F089C9B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6F4C33-8F37-464A-937A-D1E6A3B724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40EB29-05EA-452D-B7FA-6B6F3FA555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8A1F0F-0E80-4DA0-B398-B50AA126F6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A60D3B-BB7B-42CF-B4B7-039765DF61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668E72-B83C-43EF-B269-9CBA94C7D1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8EFCD4-C76D-49CF-BD91-580DFABD80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7D5F95-02AD-4C75-A71B-BB253CE485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5295BE-04E9-4BCF-B004-E1C3A783F5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76CE29-C43B-477F-8421-F6321D091C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7397E0-2133-4CED-BC3C-DDA4C5D715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636297-7038-464F-9C42-B5A45CA39D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113DA8-7BCF-4BF4-9240-67358D6BEE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AA24DC-18A8-400B-9BA8-FF520654E6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B354D8-03CB-4727-AB98-75B34C4750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0F0AAA-A27B-4185-A881-295AD115DD6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CB2282-4A85-41B5-966D-D92C366C3F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A6C3BC-6FA7-4248-A29A-6C5DD3F6492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893C05-A384-49D3-A056-05086FF54E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B7A23C-0C0F-40C6-BF5F-9C41F38951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F724F3-8037-4C3D-8B2C-BC9B1B0A78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422FBF-E18D-424A-B4B5-B9CA19C7E0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5150FB-7B50-42E1-AC32-25111C88D2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4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25C2EE-F108-4871-AEE5-7EA2DC13F982}" type="slidenum">
              <a:rPr b="0" lang="ru-RU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4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78B7A7-12B1-4FEA-BAD4-F3163933588E}" type="slidenum">
              <a:rPr b="0" lang="ru-RU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://wiki.developer.mindtouch.com/REST/REST_for_the_Rest_of_Us" TargetMode="External"/><Relationship Id="rId2" Type="http://schemas.openxmlformats.org/officeDocument/2006/relationships/hyperlink" Target="http://wiki.developer.mindtouch.com/REST/REST_for_the_Rest_of_Us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jsonapi.org/" TargetMode="External"/><Relationship Id="rId2" Type="http://schemas.openxmlformats.org/officeDocument/2006/relationships/hyperlink" Target="https://habr.com/ru/company/aligntechnology/blog/281206/" TargetMode="External"/><Relationship Id="rId3" Type="http://schemas.openxmlformats.org/officeDocument/2006/relationships/hyperlink" Target="https://habr.com/ru/company/jugru/blog/340932/" TargetMode="External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habr.com/ru/post/483202/" TargetMode="External"/><Relationship Id="rId2" Type="http://schemas.openxmlformats.org/officeDocument/2006/relationships/hyperlink" Target="https://restcookbook.com/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hyperlink" Target="https://www.restapitutorial.com/httpstatuscodes.html" TargetMode="External"/><Relationship Id="rId2" Type="http://schemas.openxmlformats.org/officeDocument/2006/relationships/hyperlink" Target="https://www.restapitutorial.com/httpstatuscodes.html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ed7d31"/>
                </a:solidFill>
                <a:latin typeface="TolkienCyr"/>
              </a:rPr>
              <a:t>Серверное программирование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Часть 6: Основы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REST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 (теория)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1. Определение ресурсов: Пример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4000"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Чтобы взаимодействовать с ресурсом, хранящимся на сервере, клиент делает к URI HTTP запрос, используя идентификатор ресурса.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GET /book/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— получить список всех книг</a:t>
            </a:r>
            <a:br>
              <a:rPr sz="3200"/>
            </a:b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GET /book/3/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— получить книгу номер 3</a:t>
            </a:r>
            <a:br>
              <a:rPr sz="3200"/>
            </a:b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PUT /book/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— добавить книгу (данные в теле запроса)</a:t>
            </a:r>
            <a:br>
              <a:rPr sz="3200"/>
            </a:b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POST /book/3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– изменить книгу (данные в теле запроса)</a:t>
            </a:r>
            <a:br>
              <a:rPr sz="3200"/>
            </a:b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DELETE /book/3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– удалить книгу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626825-D99F-4725-AE19-0B6B9D6B7E71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Прямоугольник 4"/>
          <p:cNvSpPr/>
          <p:nvPr/>
        </p:nvSpPr>
        <p:spPr>
          <a:xfrm>
            <a:off x="539640" y="1762920"/>
            <a:ext cx="9015120" cy="374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222222"/>
                </a:solidFill>
                <a:latin typeface="Calibri"/>
              </a:rPr>
              <a:t>ВАЖНОЕ ДОПОЛНЕНИЕ:</a:t>
            </a:r>
            <a:r>
              <a:rPr b="0" lang="ru-RU" sz="2400" spc="-1" strike="noStrike">
                <a:solidFill>
                  <a:srgbClr val="222222"/>
                </a:solidFill>
                <a:latin typeface="Calibri"/>
              </a:rPr>
              <a:t> Существуют так называемые 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REST-</a:t>
            </a:r>
            <a:r>
              <a:rPr b="0" lang="ru-RU" sz="2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Patterns</a:t>
            </a:r>
            <a:r>
              <a:rPr b="0" lang="ru-RU" sz="2400" spc="-1" strike="noStrike">
                <a:solidFill>
                  <a:srgbClr val="222222"/>
                </a:solidFill>
                <a:latin typeface="Calibri"/>
              </a:rPr>
              <a:t>, которые различаются связыванием HTTP-методов с тем, что они делают.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222222"/>
                </a:solidFill>
                <a:latin typeface="Calibri"/>
              </a:rPr>
              <a:t>В частности, разные паттерны по-разному рассматривают POST и PUT.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222222"/>
                </a:solidFill>
                <a:latin typeface="Calibri"/>
              </a:rPr>
              <a:t>Однако, PUT предназначен для создания, реплейса или апдейта, для POST это не определено </a:t>
            </a:r>
            <a:r>
              <a:rPr b="0" i="1" lang="ru-RU" sz="2400" spc="-1" strike="noStrike">
                <a:solidFill>
                  <a:srgbClr val="222222"/>
                </a:solidFill>
                <a:latin typeface="Calibri"/>
              </a:rPr>
              <a:t>(The POST operation is very generic and no specific meaning can be attached to it)</a:t>
            </a:r>
            <a:r>
              <a:rPr b="0" lang="ru-RU" sz="2400" spc="-1" strike="noStrike">
                <a:solidFill>
                  <a:srgbClr val="222222"/>
                </a:solidFill>
                <a:latin typeface="Calibri"/>
              </a:rPr>
              <a:t>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2A57C4-A99F-46B5-8450-ADC0CC694869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2. Управление через представления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5000"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Клиент управляет ресурсами, направляя серверу представления, обычно в виде JSON-объекта, содержащего контент, который он хотел бы добавить, удалить или изменить.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REST у сервера 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полный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контроль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над ресурсами, и он отвечает за любые изменения.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Когда клиент хочет внести изменения в ресурсы, он посылает серверу представление того, каким он видит итоговый ресурс. Сервер принимает запрос как предложение, но за ним всё так же остаётся полный контроль.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E67494-05E3-402E-ABB5-76727FFAA334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3. Самодостаточность сообщений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Самодостаточное сообщение содержит 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всю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информацию, которая необходима для понимания его получателем. В отдельной документации или другом сообщении не должно быть вспомогательной информации.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Это достигается с помощью спецификации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HTTP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запросов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DDE295-35C7-4785-B750-D3039A7269AD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3. Самодостаточность сообщений: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 </a:t>
            </a:r>
            <a:br>
              <a:rPr sz="4400"/>
            </a:b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HTTP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1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HTTP определяет следующую структуру запроса: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строка запроса (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request line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 — определяет тип сообщения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заголовки запроса (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header fields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 — характеризуют тело сообщения, параметры передачи и прочие сведения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тело сообщения (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body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 — необязательное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800"/>
            </a:b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HTTP определяет следующую структуру ответа (response):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строка состояния (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status line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), включающая код состояния и сообщение о причине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поля заголовка ответа (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header fields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дополнительное тело сообщения (</a:t>
            </a:r>
            <a:r>
              <a:rPr b="1" lang="ru-RU" sz="2800" spc="-1" strike="noStrike">
                <a:solidFill>
                  <a:srgbClr val="000000"/>
                </a:solidFill>
                <a:latin typeface="Calibri"/>
              </a:rPr>
              <a:t>body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99503F-CC70-4F8F-B02B-A5ABE3DA3042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6828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5000"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4. Гипермедиа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 </a:t>
            </a:r>
            <a:br>
              <a:rPr sz="4400"/>
            </a:br>
            <a:r>
              <a:rPr b="0" lang="en-US" sz="3100" spc="-1" strike="noStrike">
                <a:solidFill>
                  <a:srgbClr val="000000"/>
                </a:solidFill>
                <a:latin typeface="Calibri Light"/>
              </a:rPr>
              <a:t>(Hypermedia As The Engine Of Application State ,HATEOAS)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REST серверы должны посылать клиентам только гипермедиа.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HTML — это один из видов гипермедиа.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RESTful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подходе гипермедиа вводится для передачи инструкций к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API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в теле ответов 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E14C5D-0F72-4A4A-8F7A-C1405A4B58AF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6828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5000"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4. Гипермедиа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 </a:t>
            </a:r>
            <a:br>
              <a:rPr sz="4400"/>
            </a:br>
            <a:r>
              <a:rPr b="0" lang="en-US" sz="3100" spc="-1" strike="noStrike">
                <a:solidFill>
                  <a:srgbClr val="000000"/>
                </a:solidFill>
                <a:latin typeface="Calibri Light"/>
              </a:rPr>
              <a:t>(Hypermedia As The Engine Of Application State ,HATEOAS)</a:t>
            </a:r>
            <a:endParaRPr b="0" lang="ru-RU" sz="3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7667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Полезно почитать про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HATEOAS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подход: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https://jsonapi.org/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- спецификация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API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под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JSON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Habr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- Hypermedia то без чего ваше API не совсем REST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Habr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-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REST в реальном мире и практика гипермедиа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20E6AD-43AD-4899-B655-E67F7AEE340F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Прочие принципы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4000"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1" lang="ru-RU" sz="2800" spc="-1" strike="noStrike">
                <a:solidFill>
                  <a:srgbClr val="ed7d31"/>
                </a:solidFill>
                <a:latin typeface="Calibri"/>
              </a:rPr>
              <a:t>Кэширование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: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ответы сервера должны помечаться как кэшируемые или некэшируемые. Кэширование происходит, когда клиент сохраняет ответы, полученные ранее от сервера.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1" lang="ru-RU" sz="2800" spc="-1" strike="noStrike">
                <a:solidFill>
                  <a:srgbClr val="ed7d31"/>
                </a:solidFill>
                <a:latin typeface="Calibri"/>
              </a:rPr>
              <a:t>Система слоёв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 предполагает наличие большего количества компонентов, чем клиент и сервер.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Прокси,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FTP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и т.д.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1" lang="ru-RU" sz="2800" spc="-1" strike="noStrike">
                <a:solidFill>
                  <a:srgbClr val="ed7d31"/>
                </a:solidFill>
                <a:latin typeface="Calibri"/>
              </a:rPr>
              <a:t>Код по требованию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предполагает отправку сервером исполняемого кода клиенту. Это то, что происходит в HTML-теге &lt;script&gt;. Когда HTML-документ загружается, браузер автоматически выбирает на сервере JavaScript и исполняет его локально.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E60023-F6B6-4136-BA42-E2D3B84C79E1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-279360" y="24577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6000"/>
          </a:bodyPr>
          <a:p>
            <a:pPr algn="ctr"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ed7d31"/>
                </a:solidFill>
                <a:latin typeface="Calibri Light"/>
              </a:rPr>
              <a:t>А как это использовать?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4DF92DA-3E55-4901-AD3E-B0F3CB475E1B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Понятие веб-сервисов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9179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Есть несколько видов веб-сервисов, среди которых REST и SOAP. Для каждого сервиса есть: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Поставщик сервиса (сервер), который предоставляет сервис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Потребитель сервиса (клиент), который им пользуется</a:t>
            </a:r>
            <a:br>
              <a:rPr sz="2800"/>
            </a:b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Потребитель должен знать детали предоставляемой услуги. По этой причине должен быть заключен договор. Договор на обслуживание определяет: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Каковы входы и выходы из сервиса?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 какому URL-адресу доступен сервис?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Как отправлять авторизацию?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47B026-A158-4D75-A8FC-DEC1A5007975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ed7d31"/>
                </a:solidFill>
                <a:latin typeface="Calibri Light"/>
              </a:rPr>
              <a:t>Полезно почитать и использовать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2001960"/>
            <a:ext cx="9144360" cy="30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Habr (</a:t>
            </a:r>
            <a:r>
              <a:rPr b="0" lang="ru-RU" sz="4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серия переводов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REST cookbook (</a:t>
            </a:r>
            <a:r>
              <a:rPr b="0" lang="ru-RU" sz="44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ссылка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E841EB-4834-44F3-AAA9-F4CB84E4CDDF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Подходы к разработке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REST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ed7d31"/>
                </a:solidFill>
                <a:latin typeface="Calibri"/>
              </a:rPr>
              <a:t>Contract First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- вы сначала определяете контракт, а затем внедряете сервис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en-US" sz="3200" spc="-1" strike="noStrike">
                <a:solidFill>
                  <a:srgbClr val="ed7d31"/>
                </a:solidFill>
                <a:latin typeface="Calibri"/>
              </a:rPr>
              <a:t>Code First</a:t>
            </a:r>
            <a:r>
              <a:rPr b="0" lang="ru-RU" sz="3200" spc="-1" strike="noStrike">
                <a:solidFill>
                  <a:srgbClr val="ed7d31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- вы покрываете готовый код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REST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оберткой. Генерация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API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на основе кода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82293E-8D10-45C5-8CFD-B582C44DCEC3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Contract First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838080" y="1532160"/>
            <a:ext cx="862416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3000"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Когда мы начинаем с заключения договора, мы определяем WSDL, а затем делимся им с нашим потребителем. Все это может произойти еще до того, как мы внедрим сервис и сделаем его доступным.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Контракт сообщает потребителю, каким ожидается обмен запросами и ответами. Как только договор заключен, поставщик услуг может работать над предоставлением услуги, соответствующей договору. Потребитель услуг может работать над разработкой приложения для его использования.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43C457-E0D2-4898-8243-EA0A8C84FF0D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8423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Contract First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: </a:t>
            </a:r>
            <a:br>
              <a:rPr sz="4400"/>
            </a:b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преимущества и недостатки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Calibri"/>
              <a:buChar char="+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Команды могут разрабатывать параллельно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Calibri"/>
              <a:buChar char="+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Команды знают, что ожидать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Calibri"/>
              <a:buChar char="+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Кроссплатформенная совместимость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Calibri"/>
              <a:buChar char="+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Позволяет повторно использовать схемы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Calibri"/>
              <a:buChar char="-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Требуется дополнительные начальные затраты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Calibri"/>
              <a:buChar char="-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Механизм для обновления контракта и обмена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CBE34A8-77F8-4B8E-9602-041487D00EB3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Code First: 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на примере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Swager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9" name="Picture 2" descr="https://habrastorage.org/webt/cf/dy/vb/cfdyvbagaqtuxvzyd2oqiuy2eya.png"/>
          <p:cNvPicPr/>
          <p:nvPr/>
        </p:nvPicPr>
        <p:blipFill>
          <a:blip r:embed="rId1"/>
          <a:stretch/>
        </p:blipFill>
        <p:spPr>
          <a:xfrm>
            <a:off x="2404800" y="2740680"/>
            <a:ext cx="5524920" cy="3229200"/>
          </a:xfrm>
          <a:prstGeom prst="rect">
            <a:avLst/>
          </a:prstGeom>
          <a:ln w="0">
            <a:noFill/>
          </a:ln>
        </p:spPr>
      </p:pic>
      <p:sp>
        <p:nvSpPr>
          <p:cNvPr id="140" name="Прямоугольник 4"/>
          <p:cNvSpPr/>
          <p:nvPr/>
        </p:nvSpPr>
        <p:spPr>
          <a:xfrm>
            <a:off x="838080" y="1415160"/>
            <a:ext cx="82911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222222"/>
                </a:solidFill>
                <a:latin typeface="-apple-system"/>
              </a:rPr>
              <a:t>Предположем мы разрабатываем </a:t>
            </a:r>
            <a:r>
              <a:rPr b="0" lang="en-US" sz="1800" spc="-1" strike="noStrike">
                <a:solidFill>
                  <a:srgbClr val="222222"/>
                </a:solidFill>
                <a:latin typeface="-apple-system"/>
              </a:rPr>
              <a:t>RESTful </a:t>
            </a:r>
            <a:r>
              <a:rPr b="0" lang="ru-RU" sz="1800" spc="-1" strike="noStrike">
                <a:solidFill>
                  <a:srgbClr val="222222"/>
                </a:solidFill>
                <a:latin typeface="-apple-system"/>
              </a:rPr>
              <a:t>веб-сервис, используя </a:t>
            </a:r>
            <a:r>
              <a:rPr b="0" lang="en-US" sz="1800" spc="-1" strike="noStrike">
                <a:solidFill>
                  <a:srgbClr val="222222"/>
                </a:solidFill>
                <a:latin typeface="-apple-system"/>
              </a:rPr>
              <a:t>Spring Boot Framework </a:t>
            </a:r>
            <a:r>
              <a:rPr b="0" lang="ru-RU" sz="1800" spc="-1" strike="noStrike">
                <a:solidFill>
                  <a:srgbClr val="222222"/>
                </a:solidFill>
                <a:latin typeface="-apple-system"/>
              </a:rPr>
              <a:t>для генерации </a:t>
            </a:r>
            <a:r>
              <a:rPr b="0" lang="en-US" sz="1800" spc="-1" strike="noStrike">
                <a:solidFill>
                  <a:srgbClr val="222222"/>
                </a:solidFill>
                <a:latin typeface="-apple-system"/>
              </a:rPr>
              <a:t>API.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222222"/>
                </a:solidFill>
                <a:latin typeface="-apple-system"/>
              </a:rPr>
              <a:t>Например, в </a:t>
            </a:r>
            <a:r>
              <a:rPr b="0" lang="en-US" sz="1800" spc="-1" strike="noStrike">
                <a:solidFill>
                  <a:srgbClr val="222222"/>
                </a:solidFill>
                <a:latin typeface="-apple-system"/>
              </a:rPr>
              <a:t>API </a:t>
            </a:r>
            <a:r>
              <a:rPr b="0" lang="en-US" sz="1800" spc="-1" strike="noStrike">
                <a:solidFill>
                  <a:srgbClr val="ed7d31"/>
                </a:solidFill>
                <a:latin typeface="-apple-system"/>
              </a:rPr>
              <a:t>retrieveAllUsers</a:t>
            </a:r>
            <a:r>
              <a:rPr b="0" lang="en-US" sz="1800" spc="-1" strike="noStrike">
                <a:solidFill>
                  <a:srgbClr val="222222"/>
                </a:solidFill>
                <a:latin typeface="-apple-system"/>
              </a:rPr>
              <a:t> () </a:t>
            </a:r>
            <a:r>
              <a:rPr b="0" lang="ru-RU" sz="1800" spc="-1" strike="noStrike">
                <a:solidFill>
                  <a:srgbClr val="222222"/>
                </a:solidFill>
                <a:latin typeface="-apple-system"/>
              </a:rPr>
              <a:t>мы открываем </a:t>
            </a:r>
            <a:r>
              <a:rPr b="0" lang="en-US" sz="1800" spc="-1" strike="noStrike">
                <a:solidFill>
                  <a:srgbClr val="222222"/>
                </a:solidFill>
                <a:latin typeface="-apple-system"/>
              </a:rPr>
              <a:t>URI «</a:t>
            </a:r>
            <a:r>
              <a:rPr b="1" i="1" lang="en-US" sz="1800" spc="-1" strike="noStrike">
                <a:solidFill>
                  <a:srgbClr val="222222"/>
                </a:solidFill>
                <a:latin typeface="-apple-system"/>
              </a:rPr>
              <a:t>/users</a:t>
            </a:r>
            <a:r>
              <a:rPr b="0" lang="en-US" sz="1800" spc="-1" strike="noStrike">
                <a:solidFill>
                  <a:srgbClr val="222222"/>
                </a:solidFill>
                <a:latin typeface="-apple-system"/>
              </a:rPr>
              <a:t>» </a:t>
            </a:r>
            <a:r>
              <a:rPr b="0" lang="ru-RU" sz="1800" spc="-1" strike="noStrike">
                <a:solidFill>
                  <a:srgbClr val="222222"/>
                </a:solidFill>
                <a:latin typeface="-apple-system"/>
              </a:rPr>
              <a:t>и</a:t>
            </a:r>
            <a:br>
              <a:rPr sz="1800"/>
            </a:br>
            <a:r>
              <a:rPr b="0" lang="ru-RU" sz="1800" spc="-1" strike="noStrike">
                <a:solidFill>
                  <a:srgbClr val="222222"/>
                </a:solidFill>
                <a:latin typeface="-apple-system"/>
              </a:rPr>
              <a:t>возвращаем всех пользователей (ресурс </a:t>
            </a:r>
            <a:r>
              <a:rPr b="1" i="1" lang="ru-RU" sz="1800" spc="-1" strike="noStrike">
                <a:solidFill>
                  <a:srgbClr val="222222"/>
                </a:solidFill>
                <a:latin typeface="-apple-system"/>
              </a:rPr>
              <a:t>/</a:t>
            </a:r>
            <a:r>
              <a:rPr b="1" i="1" lang="en-US" sz="1800" spc="-1" strike="noStrike">
                <a:solidFill>
                  <a:srgbClr val="222222"/>
                </a:solidFill>
                <a:latin typeface="-apple-system"/>
              </a:rPr>
              <a:t>users</a:t>
            </a:r>
            <a:r>
              <a:rPr b="0" lang="en-US" sz="1800" spc="-1" strike="noStrike">
                <a:solidFill>
                  <a:srgbClr val="222222"/>
                </a:solidFill>
                <a:latin typeface="-apple-system"/>
              </a:rPr>
              <a:t>),</a:t>
            </a:r>
            <a:r>
              <a:rPr b="0" lang="ru-RU" sz="1800" spc="-1" strike="noStrike">
                <a:solidFill>
                  <a:srgbClr val="222222"/>
                </a:solidFill>
                <a:latin typeface="-apple-system"/>
              </a:rPr>
              <a:t> вызывая метод сервиса.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6B816F-FBF2-4C84-816E-68FB48CE30DB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Code First: 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на примере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Swager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Прямоугольник 4"/>
          <p:cNvSpPr/>
          <p:nvPr/>
        </p:nvSpPr>
        <p:spPr>
          <a:xfrm>
            <a:off x="838080" y="1502280"/>
            <a:ext cx="829116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Swagger позволяет генерировать документацию из кода.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Например, вот что Swagger генерирует для запроса на получение всех пользователей: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3" name="Picture 2" descr="https://habrastorage.org/webt/fi/3j/hk/fi3jhkpe7rwqardrpqdofampitw.png"/>
          <p:cNvPicPr/>
          <p:nvPr/>
        </p:nvPicPr>
        <p:blipFill>
          <a:blip r:embed="rId1"/>
          <a:stretch/>
        </p:blipFill>
        <p:spPr>
          <a:xfrm>
            <a:off x="1242360" y="2834280"/>
            <a:ext cx="7111800" cy="3850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B3A49B-60EC-4501-9819-E485EDA8EFB8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Code First: 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на примере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Swager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Прямоугольник 4"/>
          <p:cNvSpPr/>
          <p:nvPr/>
        </p:nvSpPr>
        <p:spPr>
          <a:xfrm>
            <a:off x="838080" y="1502280"/>
            <a:ext cx="8291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Swager</a:t>
            </a: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 выводит тип получаемого нами ответного сообщения и сопровождающий его статус ответа.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6" name="Picture 2" descr="https://habrastorage.org/webt/pd/26/15/pd2615eh_ujmck5o7p3gduhonwc.png"/>
          <p:cNvPicPr/>
          <p:nvPr/>
        </p:nvPicPr>
        <p:blipFill>
          <a:blip r:embed="rId1"/>
          <a:stretch/>
        </p:blipFill>
        <p:spPr>
          <a:xfrm>
            <a:off x="1300320" y="2362320"/>
            <a:ext cx="6956640" cy="43336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45792F-E643-4460-99D6-2EBDD2A2DBFF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8423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Code First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: </a:t>
            </a:r>
            <a:br>
              <a:rPr sz="4400"/>
            </a:b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преимущества и недостатки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2370240"/>
            <a:ext cx="8003520" cy="2117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Calibri"/>
              <a:buChar char="+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Контракты с минимальными усилиями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Calibri"/>
              <a:buChar char="+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Постоянная синхронизация кода и контракта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Calibri"/>
              <a:buChar char="-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Преимущества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Contract First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подхода </a:t>
            </a:r>
            <a:r>
              <a:rPr b="0" lang="ru-RU" sz="2800" spc="-1" strike="noStrike">
                <a:solidFill>
                  <a:srgbClr val="000000"/>
                </a:solidFill>
                <a:latin typeface="Wingdings"/>
              </a:rPr>
              <a:t>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A2EB76-755C-4294-AF4C-259C64EA580A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Уровни реализации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REST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ldNum" idx="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4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C0BD26-8F68-44A2-A8EC-09C83F2BB869}" type="slidenum">
              <a:rPr b="0" lang="ru-RU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151" name="Стрелка: вверх 6"/>
          <p:cNvSpPr/>
          <p:nvPr/>
        </p:nvSpPr>
        <p:spPr>
          <a:xfrm>
            <a:off x="7172640" y="1547280"/>
            <a:ext cx="1241280" cy="41536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оугольник 7"/>
          <p:cNvSpPr/>
          <p:nvPr/>
        </p:nvSpPr>
        <p:spPr>
          <a:xfrm>
            <a:off x="1459080" y="4948200"/>
            <a:ext cx="5553720" cy="7750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УРОВЕНЬ 0: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HTTP</a:t>
            </a: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, как транспортный протокол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3" name="Прямоугольник 9"/>
          <p:cNvSpPr/>
          <p:nvPr/>
        </p:nvSpPr>
        <p:spPr>
          <a:xfrm>
            <a:off x="1459080" y="3944160"/>
            <a:ext cx="5553720" cy="7750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УРОВЕНЬ 1: Разделение на ресурсы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4" name="Прямоугольник 10"/>
          <p:cNvSpPr/>
          <p:nvPr/>
        </p:nvSpPr>
        <p:spPr>
          <a:xfrm>
            <a:off x="1459080" y="2939760"/>
            <a:ext cx="5553720" cy="775080"/>
          </a:xfrm>
          <a:prstGeom prst="rect">
            <a:avLst/>
          </a:prstGeom>
          <a:solidFill>
            <a:srgbClr val="70ad47"/>
          </a:solidFill>
          <a:ln>
            <a:solidFill>
              <a:srgbClr val="527f34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УРОВЕНЬ 2: Преимущества нативного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HTTP</a:t>
            </a: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(статусы, заголовки, определенные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URI</a:t>
            </a: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 и др.)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Прямоугольник 11"/>
          <p:cNvSpPr/>
          <p:nvPr/>
        </p:nvSpPr>
        <p:spPr>
          <a:xfrm>
            <a:off x="1459080" y="1935360"/>
            <a:ext cx="5553720" cy="7750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УРОВЕНЬ 3: Практическое применение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</a:rPr>
              <a:t>HATEOAS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8423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Статусы ответов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7" name="Таблица 4"/>
          <p:cNvGraphicFramePr/>
          <p:nvPr/>
        </p:nvGraphicFramePr>
        <p:xfrm>
          <a:off x="695520" y="1617480"/>
          <a:ext cx="8842320" cy="4724640"/>
        </p:xfrm>
        <a:graphic>
          <a:graphicData uri="http://schemas.openxmlformats.org/drawingml/2006/table">
            <a:tbl>
              <a:tblPr/>
              <a:tblGrid>
                <a:gridCol w="3195360"/>
                <a:gridCol w="5646960"/>
              </a:tblGrid>
              <a:tr h="635760"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200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(SUCCESS)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Успешно обработан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635760"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201 (CREATED)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Успешно создана запись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08280"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204 (NO CONTENT)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Успешно, но нечего вернуть в ответ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5760"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400 (BAD REQUEST)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Универсальный код ошибки, если серверу непонятен запрос от клиента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5760"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403 (FORBIDDEN)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Операция запрещена для текущего пользователя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5760"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404 (NOT FOUND)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 запросе был указан неизвестный entity или id несуществующего объекта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5e0b4"/>
                    </a:solidFill>
                  </a:tcPr>
                </a:tc>
              </a:tr>
              <a:tr h="637560"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500 (INTERNAL SERVER ERROR)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 сервере вылетело необработанное исключение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0023FD-46DB-4E17-B045-54B171598D8A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8423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Статусы ответов (еще немного)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59" name="Таблица 4"/>
          <p:cNvGraphicFramePr/>
          <p:nvPr/>
        </p:nvGraphicFramePr>
        <p:xfrm>
          <a:off x="737640" y="1810440"/>
          <a:ext cx="8842320" cy="2180520"/>
        </p:xfrm>
        <a:graphic>
          <a:graphicData uri="http://schemas.openxmlformats.org/drawingml/2006/table">
            <a:tbl>
              <a:tblPr/>
              <a:tblGrid>
                <a:gridCol w="3440160"/>
                <a:gridCol w="5402160"/>
              </a:tblGrid>
              <a:tr h="887040"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418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I'M A TEAPOT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Возвращается для неизвестных серверу запросов, которые не удалось даже разобрать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08280"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419 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AUTHENTICATION TIMEOUT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Нужно пройти повторную авторизацию, т.к. истек токен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/</a:t>
                      </a: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cookie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35760"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501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(NOT IMPLEMENTED)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90720" rIns="90720" tIns="45360" bIns="4536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Текущий метод неприменим (не реализован) к объекту запроса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ctr" marL="90720" marR="90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0" name="TextBox 2"/>
          <p:cNvSpPr/>
          <p:nvPr/>
        </p:nvSpPr>
        <p:spPr>
          <a:xfrm>
            <a:off x="2526840" y="4654080"/>
            <a:ext cx="526392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28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А вообще их очень много </a:t>
            </a:r>
            <a:r>
              <a:rPr b="0" lang="ru-RU" sz="28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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E493669-25F0-4F13-A291-E8BBD18CE942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-279360" y="24577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ed7d31"/>
                </a:solidFill>
                <a:latin typeface="Calibri Light"/>
              </a:rPr>
              <a:t>Зачем разделять код?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C4D170-37B2-4C38-83F7-EC8C425BE6B7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Прямоугольник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Picture 2" descr="Download To Be Continued Meme PNG Image for Free"/>
          <p:cNvPicPr/>
          <p:nvPr/>
        </p:nvPicPr>
        <p:blipFill>
          <a:blip r:embed="rId1"/>
          <a:srcRect l="3360" t="72772" r="44134" b="5323"/>
          <a:stretch/>
        </p:blipFill>
        <p:spPr>
          <a:xfrm>
            <a:off x="162000" y="5037120"/>
            <a:ext cx="6400440" cy="1501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B1B7E8-0B85-4DD3-B839-DC1291D7F158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Рисунок 6" descr="Компьютер"/>
          <p:cNvPicPr/>
          <p:nvPr/>
        </p:nvPicPr>
        <p:blipFill>
          <a:blip r:embed="rId1"/>
          <a:stretch/>
        </p:blipFill>
        <p:spPr>
          <a:xfrm>
            <a:off x="1460160" y="2637360"/>
            <a:ext cx="1338840" cy="1338840"/>
          </a:xfrm>
          <a:prstGeom prst="rect">
            <a:avLst/>
          </a:prstGeom>
          <a:ln w="0">
            <a:noFill/>
          </a:ln>
        </p:spPr>
      </p:pic>
      <p:pic>
        <p:nvPicPr>
          <p:cNvPr id="88" name="Рисунок 8" descr="Смартфон"/>
          <p:cNvPicPr/>
          <p:nvPr/>
        </p:nvPicPr>
        <p:blipFill>
          <a:blip r:embed="rId2"/>
          <a:stretch/>
        </p:blipFill>
        <p:spPr>
          <a:xfrm>
            <a:off x="1986480" y="4043160"/>
            <a:ext cx="1168200" cy="1168200"/>
          </a:xfrm>
          <a:prstGeom prst="rect">
            <a:avLst/>
          </a:prstGeom>
          <a:ln w="0">
            <a:noFill/>
          </a:ln>
        </p:spPr>
      </p:pic>
      <p:pic>
        <p:nvPicPr>
          <p:cNvPr id="89" name="Рисунок 10" descr="Веб-дизайн"/>
          <p:cNvPicPr/>
          <p:nvPr/>
        </p:nvPicPr>
        <p:blipFill>
          <a:blip r:embed="rId3"/>
          <a:stretch/>
        </p:blipFill>
        <p:spPr>
          <a:xfrm>
            <a:off x="770400" y="1455840"/>
            <a:ext cx="1338840" cy="1338840"/>
          </a:xfrm>
          <a:prstGeom prst="rect">
            <a:avLst/>
          </a:prstGeom>
          <a:ln w="0">
            <a:noFill/>
          </a:ln>
        </p:spPr>
      </p:pic>
      <p:pic>
        <p:nvPicPr>
          <p:cNvPr id="90" name="Рисунок 12" descr="База данных"/>
          <p:cNvPicPr/>
          <p:nvPr/>
        </p:nvPicPr>
        <p:blipFill>
          <a:blip r:embed="rId4"/>
          <a:stretch/>
        </p:blipFill>
        <p:spPr>
          <a:xfrm>
            <a:off x="7766640" y="2641320"/>
            <a:ext cx="1338840" cy="1338840"/>
          </a:xfrm>
          <a:prstGeom prst="rect">
            <a:avLst/>
          </a:prstGeom>
          <a:ln w="0">
            <a:noFill/>
          </a:ln>
        </p:spPr>
      </p:pic>
      <p:pic>
        <p:nvPicPr>
          <p:cNvPr id="91" name="Рисунок 14" descr="Облако"/>
          <p:cNvPicPr/>
          <p:nvPr/>
        </p:nvPicPr>
        <p:blipFill>
          <a:blip r:embed="rId5"/>
          <a:stretch/>
        </p:blipFill>
        <p:spPr>
          <a:xfrm>
            <a:off x="4108680" y="1972440"/>
            <a:ext cx="2436840" cy="2436840"/>
          </a:xfrm>
          <a:prstGeom prst="rect">
            <a:avLst/>
          </a:prstGeom>
          <a:ln w="0">
            <a:noFill/>
          </a:ln>
        </p:spPr>
      </p:pic>
      <p:sp>
        <p:nvSpPr>
          <p:cNvPr id="92" name="TextBox 15"/>
          <p:cNvSpPr/>
          <p:nvPr/>
        </p:nvSpPr>
        <p:spPr>
          <a:xfrm>
            <a:off x="4725720" y="3984840"/>
            <a:ext cx="1202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REST API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TextBox 16"/>
          <p:cNvSpPr/>
          <p:nvPr/>
        </p:nvSpPr>
        <p:spPr>
          <a:xfrm>
            <a:off x="1338480" y="5278680"/>
            <a:ext cx="1237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Клиенты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TextBox 17"/>
          <p:cNvSpPr/>
          <p:nvPr/>
        </p:nvSpPr>
        <p:spPr>
          <a:xfrm>
            <a:off x="7573680" y="3980520"/>
            <a:ext cx="1725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База данных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TextBox 18"/>
          <p:cNvSpPr/>
          <p:nvPr/>
        </p:nvSpPr>
        <p:spPr>
          <a:xfrm>
            <a:off x="4761720" y="3122280"/>
            <a:ext cx="1130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{ … 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96" name="Прямая со стрелкой 20"/>
          <p:cNvSpPr/>
          <p:nvPr/>
        </p:nvSpPr>
        <p:spPr>
          <a:xfrm flipH="1">
            <a:off x="3092760" y="3623040"/>
            <a:ext cx="101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>
                <a:lumMod val="75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Прямая со стрелкой 21"/>
          <p:cNvSpPr/>
          <p:nvPr/>
        </p:nvSpPr>
        <p:spPr>
          <a:xfrm>
            <a:off x="6644160" y="3122280"/>
            <a:ext cx="101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>
                <a:lumMod val="75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Прямая со стрелкой 22"/>
          <p:cNvSpPr/>
          <p:nvPr/>
        </p:nvSpPr>
        <p:spPr>
          <a:xfrm>
            <a:off x="3093480" y="3122280"/>
            <a:ext cx="101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>
                <a:lumMod val="75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Прямая со стрелкой 23"/>
          <p:cNvSpPr/>
          <p:nvPr/>
        </p:nvSpPr>
        <p:spPr>
          <a:xfrm flipH="1">
            <a:off x="6643440" y="3690000"/>
            <a:ext cx="1014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472c4">
                <a:lumMod val="75000"/>
              </a:srgb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TextBox 24"/>
          <p:cNvSpPr/>
          <p:nvPr/>
        </p:nvSpPr>
        <p:spPr>
          <a:xfrm>
            <a:off x="3090240" y="2015640"/>
            <a:ext cx="921960" cy="9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/GET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/POST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/PUT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/DELETE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" name="TextBox 25"/>
          <p:cNvSpPr/>
          <p:nvPr/>
        </p:nvSpPr>
        <p:spPr>
          <a:xfrm>
            <a:off x="3017520" y="3735360"/>
            <a:ext cx="116712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JSON / XML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DF9959-E02B-485D-9040-7F11C0F05A7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Теоретические принципы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RESTful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Клиент-сервер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Отсутствие состояния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Единообразие интерфейса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Определение ресурсов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Управление ресурсами через представления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Самодостаточные сообщения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Гипермедиа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Прямоугольник 4"/>
          <p:cNvSpPr/>
          <p:nvPr/>
        </p:nvSpPr>
        <p:spPr>
          <a:xfrm>
            <a:off x="6963840" y="1366560"/>
            <a:ext cx="2697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222222"/>
                </a:solidFill>
                <a:latin typeface="-apple-system"/>
              </a:rPr>
              <a:t>Рой Филдинг</a:t>
            </a:r>
            <a:r>
              <a:rPr b="0" lang="en-US" sz="1800" spc="-1" strike="noStrike">
                <a:solidFill>
                  <a:srgbClr val="222222"/>
                </a:solidFill>
                <a:latin typeface="-apple-system"/>
              </a:rPr>
              <a:t> (2000</a:t>
            </a:r>
            <a:r>
              <a:rPr b="0" lang="ru-RU" sz="1800" spc="-1" strike="noStrike">
                <a:solidFill>
                  <a:srgbClr val="222222"/>
                </a:solidFill>
                <a:latin typeface="-apple-system"/>
              </a:rPr>
              <a:t>г)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Объект 2"/>
          <p:cNvSpPr/>
          <p:nvPr/>
        </p:nvSpPr>
        <p:spPr>
          <a:xfrm>
            <a:off x="614160" y="4905720"/>
            <a:ext cx="821988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28600" indent="-228600" algn="r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Кэширование</a:t>
            </a:r>
            <a:endParaRPr b="0" lang="en-US" sz="2800" spc="-1" strike="noStrike">
              <a:latin typeface="Arial"/>
            </a:endParaRPr>
          </a:p>
          <a:p>
            <a:pPr marL="228600" indent="-228600" algn="r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Система слоев</a:t>
            </a:r>
            <a:endParaRPr b="0" lang="en-US" sz="2800" spc="-1" strike="noStrike">
              <a:latin typeface="Arial"/>
            </a:endParaRPr>
          </a:p>
          <a:p>
            <a:pPr marL="228600" indent="-228600" algn="r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Код по требованию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93F9AE4-953C-4821-9E00-D095231D3FB6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Клиент-Сервер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Сеть должна состоять ​​из клиентов и серверов, где: </a:t>
            </a: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Сервер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— это «компьютер», который имеет требуемые ресурсы</a:t>
            </a:r>
            <a:br>
              <a:rPr sz="2800"/>
            </a:br>
            <a:r>
              <a:rPr b="0" lang="ru-RU" sz="2800" spc="-1" strike="noStrike">
                <a:solidFill>
                  <a:srgbClr val="ed7d31"/>
                </a:solidFill>
                <a:latin typeface="Calibri"/>
              </a:rPr>
              <a:t>Клиент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— это «компьютер», которому нужно взаимодействовать с ресурсами, хранящимися на сервере. 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7AB042-6BF3-430A-858E-79A778F9F3A6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Отсутствие состояния (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statelessness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Понятие «без состояния» не означает, что серверы и клиенты его не имеют, у них просто нет необходимости отслеживать состояние друг друга.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Когда клиент не взаимодействует с сервером, сервер не имеет представления о его существовании.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Каждый запрос клиента рассматривается как самостоятельный и не требует информации о предыдущих запросах.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14CE9C-E221-4454-BEE5-BDF969B5C8C2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Единообразие интерфейса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Между серверами и клиентами существует общий язык, который позволяет каждой части быть заменяемой или изменяемой, без нарушения целостности системы. Это достигается через 4 субограничения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CBA205-B937-4663-A61C-CF546D6899D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1. Определение ресурсов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2198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терминологии REST что угодно может быть ресурсом — HTML-документ, изображение, информация о конкретном пользователе и т.д.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Каждый ресурс должен быть уникально обозначен постоянным идентификатором.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Web использует URI для идентификации ресурсов, а HTTP — в качестве стандарта коммуникации.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4DB03C-B748-4D7E-AD87-5F7B5596F2A0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2761</TotalTime>
  <Application>LibreOffice/7.3.7.2$Linux_X86_64 LibreOffice_project/30$Build-2</Application>
  <AppVersion>15.0000</AppVersion>
  <Words>1015</Words>
  <Paragraphs>169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2020-03-23T12:31:18Z</dcterms:created>
  <dc:creator>Александр Погребников</dc:creator>
  <dc:description/>
  <dc:language>en-US</dc:language>
  <cp:lastModifiedBy>Александр Погребников</cp:lastModifiedBy>
  <dcterms:modified xsi:type="dcterms:W3CDTF">2020-11-19T08:27:06Z</dcterms:modified>
  <cp:revision>118</cp:revision>
  <dc:subject/>
  <dc:title>Основы JavaScript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30</vt:i4>
  </property>
</Properties>
</file>