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E43DF-3EB3-44AD-8C02-DFB134ECAA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AAAB40-0A4F-4CBA-92BC-6CEE299197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BACEAC-4E34-471D-8272-E9AEF62DB1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D95373-EFF5-44F0-8091-AA8AA01282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7DA34E-D50F-485C-98A6-3787532BF0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ED8556-0BE1-4008-B205-2AE360BF99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1F340F-52CF-41FB-A29C-85AB13EB25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7AB676-B79C-49C6-8190-727E1444A0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BA2C8E-9D67-4CAC-A040-D4302002DA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11BD22-DA3C-465A-A0A4-14F02E9790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2F4518-EE8D-4617-A1EB-4196009CBE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685737-9004-41CA-B674-450DE0A1D4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B2D503-E3D8-4E88-9128-94D5CAC458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D20463-97C5-47EA-B377-459179AFAC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CD25D7-3A7F-4DFD-B89D-B0BB8BD6BF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7865F0-0D98-4134-908B-C3DC588317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0F860F-82D1-46DC-8FCA-CED030BCC0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35B8E9-EB37-44CE-A611-B48487127A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611F4C-A169-433B-8ED9-BE06D9CD68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F59B22-05F7-488E-AC7C-CC56B8BC5E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16EBF5-80B6-45FF-938C-FD36F78476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2E6454-8725-4DF9-96F2-66EBE0CD8E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8C5F38-AB69-4B85-87B1-635EA11472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BECD28-8838-44EF-9CC6-70D4E53631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0D35C1-429C-4916-AD81-42115EE5A67A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9E81B6-93B9-4601-A91E-F74FCD8DD782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pring.io/guides/tutorials/rest/" TargetMode="External"/><Relationship Id="rId2" Type="http://schemas.openxmlformats.org/officeDocument/2006/relationships/hyperlink" Target="https://spring.io/guides/tutorials/rest/" TargetMode="External"/><Relationship Id="rId3" Type="http://schemas.openxmlformats.org/officeDocument/2006/relationships/hyperlink" Target="https://alexkosarev.name/2019/03/08/rest-api-with-spring/" TargetMode="External"/><Relationship Id="rId4" Type="http://schemas.openxmlformats.org/officeDocument/2006/relationships/hyperlink" Target="https://habr.com/ru/post/435144/" TargetMode="External"/><Relationship Id="rId5" Type="http://schemas.openxmlformats.org/officeDocument/2006/relationships/hyperlink" Target="http://stateless.co/hal_specification.html" TargetMode="Externa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spring.io/projects/spring-hateoas" TargetMode="External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ed7d31"/>
                </a:solidFill>
                <a:latin typeface="TolkienCyr"/>
              </a:rPr>
              <a:t>Серверное программирование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Часть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7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REST API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- реализация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Базовые Аннотации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Объект 2"/>
          <p:cNvSpPr/>
          <p:nvPr/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Контекст приложения создаст и зарегистрирует экземпляр класса, поскольку указана аннотация 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@RestController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 Кроме этого аннотация подсказывает, что возвращаемые методами значения являются телом ответов на запросы. Эта аннотация заменяет собой пару </a:t>
            </a:r>
            <a:br>
              <a:rPr sz="2800"/>
            </a:b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@Controller + @ResponseBody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Аннотация 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@RequestMapping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указывает на маршрутизацию запросов: все запросы, начинающиеся с 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api/todo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будут обрабатываться этим контроллером.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Spring Framework WebMVC позволяют маршрутизировать запросы в зависимости не только от их пути или методов, но и в зависимости от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заголовков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12578C-38D6-4450-B8B8-F2E8D9D9AFA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Пример: Получение списка задач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Прямоугольник 5"/>
          <p:cNvSpPr/>
          <p:nvPr/>
        </p:nvSpPr>
        <p:spPr>
          <a:xfrm>
            <a:off x="838080" y="1643040"/>
            <a:ext cx="87919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@GetMapping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public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&lt;List&lt;Todo&gt;&gt; getTodoList()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(this.jdbcOperations.query("select * from todo",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(resultSet, i) -&gt;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new Todo(UUID.fromString(resultSet.getString("id")),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resultSet.getTimestamp("date_created").toLocalDateTime(),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resultSet.getBoolean("done"),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resultSet.getString("task"))));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914D4F-9EFE-4541-ABA3-8B0515B197BC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Пример: Получение списка задач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Объект 2"/>
          <p:cNvSpPr/>
          <p:nvPr/>
        </p:nvSpPr>
        <p:spPr>
          <a:xfrm>
            <a:off x="838080" y="1825560"/>
            <a:ext cx="858240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@GetMapping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указывает, что метод 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getTodoList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должен обрабатывать GET-запросы с путём 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/api/todo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 Альтернативно может быть использована аннотация </a:t>
            </a:r>
            <a:br>
              <a:rPr sz="2800"/>
            </a:b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@RequestMapping(method = RequestMethod.GET).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 помощи объекта-обертки типа 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возвращаемого методом, можно тонко настроить ответ, включая коди заголовки ответа. 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Фактически можно просто вернуть список задач, не оборачивая его в ResponseEntity.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E49F7F-36BC-4952-A4D4-319BE3ED26A7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Пример: Получение одной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Прямоугольник 5"/>
          <p:cNvSpPr/>
          <p:nvPr/>
        </p:nvSpPr>
        <p:spPr>
          <a:xfrm>
            <a:off x="838080" y="1643040"/>
            <a:ext cx="8791920" cy="52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@GetMapping("{todoId}")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public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&lt;Todo&gt; getTodo(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@PathVariable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UUID todoId)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try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(this.jdbcOperations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.queryForObject("select * from todo where id = ? limit 1",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(resultSet, i) -&gt;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new Todo(UUID.fromString(resultSet.getString("id")),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resultSet.getTimestamp("date_created").toLocalDateTime(),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resultSet.getBoolean("done"),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resultSet.getString("task")), todoId.toString()));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 catch (IncorrectResultSizeDataAccessException e)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notFound().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build();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67569F-CE30-4C01-94A4-62C543F8EB9C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Пример: Получение одной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Объект 2"/>
          <p:cNvSpPr/>
          <p:nvPr/>
        </p:nvSpPr>
        <p:spPr>
          <a:xfrm>
            <a:off x="838080" y="1825560"/>
            <a:ext cx="858240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5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@GetMapping(«{todoId}»)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указывает, что метод getTodo должен обрабатывать GET-запросы с путём /api/todo/{todoId}. Фигурные скобки в данном случае указывают, что todoId — переменная пути (Path variable) и может быть использована в аргуметах метода. Можно задать более строгие правила валидации пути, добавив после todoId через двоеточие регулярное выражение, которое будет использоваться для валидации.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@PathVariable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указывает, что значение аргумента todoId должно браться из пути запроса. По умолчанию все значения являются строковыми, но при помощи классов-конвертеров строка преобразуется в объект класса java.util.UUID. Обратите внимание, что имя аргумента соответствует плейсхолдеру, указанному в @GetMapping, в противном случае нам пришлось бы указать плейсхолдер в свойстве name аннотации @PathVariable.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Исключение 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IncorrectResultSizeDataAccessException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выбрасывается в случае, если база данных вернула в ответ на запрос количество строк неравное 1. Если актуальное количество строк рано 0, то соответствующая запись в БД отсутствует, и мы можем вернуть ответ с HTTP-кодом 404 Not Found; если строк больше 1, то мы имеем дело с какой-то ошибкой и можем вернуть ответ с HTTP-кодом 500 Internal Server Error.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6178DE-2D41-498F-ADDB-252F9B1F4AD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Пример: Создание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Прямоугольник 5"/>
          <p:cNvSpPr/>
          <p:nvPr/>
        </p:nvSpPr>
        <p:spPr>
          <a:xfrm>
            <a:off x="838080" y="1643040"/>
            <a:ext cx="879192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@PostMapping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consumes = {MediaType.APPLICATION_JSON_VALUE,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"application/vnd.example.todo_payload+json"}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public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&lt;Todo&gt; createTodo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(@RequestBody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TodoPayload payload)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var todo = new Todo(payload.isDone(), payload.getTask());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jdbcOperations.update("insert into todo (id, date_created, done, task) values 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(?, ?, ?, ?)",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todo.getId().toString(), Timestamp.valueOf(todo.getDateCreated()),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todo.isDone(), todo.getTask());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ok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(todo);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0A3F5E-B041-4EC4-AA1E-AF9CE59EC9F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Пример: Создание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Объект 2"/>
          <p:cNvSpPr/>
          <p:nvPr/>
        </p:nvSpPr>
        <p:spPr>
          <a:xfrm>
            <a:off x="838080" y="1825560"/>
            <a:ext cx="858240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Аннотация 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@PostMapping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указывает, что данный метод обрабатывает все POST-запросы с путём /api/todo. Свойство 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consumes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задаёт список MIME-типов, которые может обрабатывать данный метод.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Аннотация 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@RequestBody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указывает, что отмеченный аргумент является телом запроса. Тело запроса преобразуется в объект нужного класса при помощи конвертеров.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Тело запроса автоматически преобразуется в объект типа TodoPayload при помощи класса-кодека.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54C475-F631-4D8C-BD0D-7CB11DCC26AC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Пример: Изменение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Прямоугольник 5"/>
          <p:cNvSpPr/>
          <p:nvPr/>
        </p:nvSpPr>
        <p:spPr>
          <a:xfrm>
            <a:off x="838080" y="1643040"/>
            <a:ext cx="879192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@PutMapping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path = "{todoId}",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consumes =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MediaType.APPLICATION_JSON_VALUE,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"application/vnd.example.todo_payload+json"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public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&lt;Void&gt; modifyTodo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(@PathVariable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UUID todoId,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                   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@RequestBody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TodoPayload payload)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(this.jdbcOperations.update("update todo set done = ?, task = ? where id = ?",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payload.isDone(), payload.getTask()) == 1)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noContent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().build();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notFound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().build();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186685-FC41-4141-B8A1-4FEAA60CD65E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Пример: Изменение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Объект 2"/>
          <p:cNvSpPr/>
          <p:nvPr/>
        </p:nvSpPr>
        <p:spPr>
          <a:xfrm>
            <a:off x="838080" y="1825560"/>
            <a:ext cx="858240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Метод изменения задачи должен быть вызван при PUT-запросе по адресу 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/api/todo/{todoId}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; он должен сохранить изменения в БД и вернуть ответ со статусом </a:t>
            </a:r>
            <a:r>
              <a:rPr b="0" i="1" lang="ru-RU" sz="2800" spc="-1" strike="noStrike">
                <a:solidFill>
                  <a:srgbClr val="ed7d31"/>
                </a:solidFill>
                <a:latin typeface="Calibri"/>
              </a:rPr>
              <a:t>204 No Content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либо вернуть ответ со статусом </a:t>
            </a:r>
            <a:r>
              <a:rPr b="0" i="1" lang="ru-RU" sz="2800" spc="-1" strike="noStrike">
                <a:solidFill>
                  <a:srgbClr val="ed7d31"/>
                </a:solidFill>
                <a:latin typeface="Calibri"/>
              </a:rPr>
              <a:t>404 Not Found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если задача не найдена.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881EA8-50D6-461D-9701-68B212412B05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Пример: Удаление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Прямоугольник 5"/>
          <p:cNvSpPr/>
          <p:nvPr/>
        </p:nvSpPr>
        <p:spPr>
          <a:xfrm>
            <a:off x="838080" y="1643040"/>
            <a:ext cx="87919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@DeleteMapping("{todoId}")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public ResponseEntity&lt;Void&gt; deleteTodo(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@PathVariable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UUID todoId)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if (this.jdbcOperations.update("delete from todo where id = ?",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todoId.toString()) == 1)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noContent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().build();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ResponseEntity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notFound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().build();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BCC6C8-484C-48FB-A08A-6D9FFE2CC40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ed7d31"/>
                </a:solidFill>
                <a:latin typeface="Calibri Light"/>
              </a:rPr>
              <a:t>Полезно почитать и использовать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7360" y="2018520"/>
            <a:ext cx="9144360" cy="30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7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Spring.io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статья о </a:t>
            </a:r>
            <a:r>
              <a:rPr b="0" lang="en-US" sz="4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REST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Упрощенное использование оберток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статья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Настройка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spring-boot (</a:t>
            </a:r>
            <a:r>
              <a:rPr b="0" lang="en-US" sz="44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habr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Спецификация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HAL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5"/>
              </a:rPr>
              <a:t>ссылка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2D07F7-D603-45EE-A682-52B10787594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Пример: Удаление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Объект 2"/>
          <p:cNvSpPr/>
          <p:nvPr/>
        </p:nvSpPr>
        <p:spPr>
          <a:xfrm>
            <a:off x="838080" y="1825560"/>
            <a:ext cx="858240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Метод удаления задачи должен быть вызван при DELETE-запросе по адресу 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/api/todo/{todoId}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; он должен удалить задачу из БД и вернуть ответ со статусом </a:t>
            </a:r>
            <a:r>
              <a:rPr b="0" i="1" lang="ru-RU" sz="2800" spc="-1" strike="noStrike">
                <a:solidFill>
                  <a:srgbClr val="ed7d31"/>
                </a:solidFill>
                <a:latin typeface="Calibri"/>
              </a:rPr>
              <a:t>204 No Content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либо вернуть ответ со статусом </a:t>
            </a:r>
            <a:r>
              <a:rPr b="0" i="1" lang="ru-RU" sz="2800" spc="-1" strike="noStrike">
                <a:solidFill>
                  <a:srgbClr val="ed7d31"/>
                </a:solidFill>
                <a:latin typeface="Calibri"/>
              </a:rPr>
              <a:t>404 Not Found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, если задача не найдена.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84CA85-3EF0-4E47-B004-D2D1CE983327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Обработка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OPTIONS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Объект 2"/>
          <p:cNvSpPr/>
          <p:nvPr/>
        </p:nvSpPr>
        <p:spPr>
          <a:xfrm>
            <a:off x="838080" y="1825560"/>
            <a:ext cx="858240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5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@OPTIONS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@Path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(“/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api/todo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”)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public Response sendAllQuestionaryResultsOpt(){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 prepareResponse("");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public Response prepareResponse(String res)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Response.ResponseBuilder response = Response.ok();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response.entity(res);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response.header("</a:t>
            </a: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Access-Control-Allow-Origin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", "*")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.header("</a:t>
            </a: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Access-Control-Allow-Headers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", "origin, content-type, accept, authorization")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.header("</a:t>
            </a: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Access-Control-Allow-Methods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","GET, POST, PUT, DELETE, OPTIONS, HEAD");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return response.build();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CE0FE6-9A20-4081-ADA7-53A017E49D49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Реализация «уровня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3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»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:</a:t>
            </a:r>
            <a:br>
              <a:rPr sz="4400"/>
            </a:b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Практическое применение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HATEOAS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Объект 2"/>
          <p:cNvSpPr/>
          <p:nvPr/>
        </p:nvSpPr>
        <p:spPr>
          <a:xfrm>
            <a:off x="838080" y="1825560"/>
            <a:ext cx="896832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Красивые адреса вида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/employees/3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– </a:t>
            </a:r>
            <a:r>
              <a:rPr b="1" lang="ru-RU" sz="2800" spc="-1" strike="noStrike">
                <a:solidFill>
                  <a:srgbClr val="c00000"/>
                </a:solidFill>
                <a:latin typeface="Calibri"/>
              </a:rPr>
              <a:t>ЭТО НЕ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REST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Простое использование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GET, POST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 т.д. – </a:t>
            </a:r>
            <a:r>
              <a:rPr b="1" lang="ru-RU" sz="2800" spc="-1" strike="noStrike">
                <a:solidFill>
                  <a:srgbClr val="c00000"/>
                </a:solidFill>
                <a:latin typeface="Calibri"/>
              </a:rPr>
              <a:t>ЭТО НЕ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REST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 всех методов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CRUD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– </a:t>
            </a:r>
            <a:r>
              <a:rPr b="1" lang="ru-RU" sz="2800" spc="-1" strike="noStrike">
                <a:solidFill>
                  <a:srgbClr val="c00000"/>
                </a:solidFill>
                <a:latin typeface="Calibri"/>
              </a:rPr>
              <a:t>ЭТО НЕ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</a:rPr>
              <a:t>REST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c00000"/>
                </a:solidFill>
                <a:latin typeface="Calibri"/>
              </a:rPr>
              <a:t>с точки зрения 3 уровня</a:t>
            </a:r>
            <a:br>
              <a:rPr sz="2800"/>
            </a:b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Термин </a:t>
            </a:r>
            <a:r>
              <a:rPr b="1" lang="en-US" sz="2800" spc="-1" strike="noStrike">
                <a:solidFill>
                  <a:srgbClr val="ed7d31"/>
                </a:solidFill>
                <a:latin typeface="Calibri"/>
              </a:rPr>
              <a:t>HATEOAS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означает фразу «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ypermedia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ngine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pplication 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tate» (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Гипермедиа как двигатель состояния приложения)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05D0A9-0D71-4EA1-9D33-9E02238E2CBF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8005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8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HAL - 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язык гипертекстовых приложений</a:t>
            </a:r>
            <a:br>
              <a:rPr sz="4400"/>
            </a:b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Объект 2"/>
          <p:cNvSpPr/>
          <p:nvPr/>
        </p:nvSpPr>
        <p:spPr>
          <a:xfrm>
            <a:off x="838080" y="1314000"/>
            <a:ext cx="9018360" cy="540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3000"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 разработке службы RESTful необходимо указать, как возвращать данные и ссылки, соответствующие запросу. 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HAL — это формат, который обеспечивает простой и согласованный способ гиперссылки между ресурсами в вашем REST API.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HAL у вас есть несколько категорий представлений: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Links (Ссылки)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Self (</a:t>
            </a:r>
            <a:r>
              <a:rPr b="0" lang="ru-RU" sz="2400" spc="-1" strike="noStrike">
                <a:solidFill>
                  <a:srgbClr val="ed7d31"/>
                </a:solidFill>
                <a:latin typeface="Calibri"/>
              </a:rPr>
              <a:t>Ссылка на себя</a:t>
            </a:r>
            <a:r>
              <a:rPr b="0" lang="en-US" sz="2400" spc="-1" strike="noStrike">
                <a:solidFill>
                  <a:srgbClr val="ed7d31"/>
                </a:solidFill>
                <a:latin typeface="Calibri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Target (Цель)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Relation (Отношение)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Embedded Resources (Встроенные ресурсы</a:t>
            </a:r>
            <a:r>
              <a:rPr b="0" lang="en-US" sz="2800" spc="-1" strike="noStrike">
                <a:solidFill>
                  <a:srgbClr val="ed7d31"/>
                </a:solidFill>
                <a:latin typeface="Calibri"/>
              </a:rPr>
              <a:t>)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State (Состояние)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21738B-698A-4EF7-B996-35F11A44F739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Зависимость </a:t>
            </a:r>
            <a:r>
              <a:rPr b="0" lang="en-US" sz="4400" spc="-1" strike="noStrike" u="sng">
                <a:solidFill>
                  <a:srgbClr val="0563c1"/>
                </a:solidFill>
                <a:uFillTx/>
                <a:latin typeface="Calibri Light"/>
                <a:hlinkClick r:id="rId1"/>
              </a:rPr>
              <a:t>Spring HATEOAS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Объект 2"/>
          <p:cNvSpPr/>
          <p:nvPr/>
        </p:nvSpPr>
        <p:spPr>
          <a:xfrm>
            <a:off x="838080" y="1825560"/>
            <a:ext cx="896832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&lt;dependency&gt;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&lt;groupId&gt;org.springframework.boot&lt;/groupId&gt;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&lt;artifactId&gt;spring-boot-starter-hateoas&lt;/artifactId&gt;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&lt;/dependency&gt;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F318C2-B411-49FA-82B8-7E60AA65C657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Реализация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HATEOAS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при получении одного сотрудника (Код)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Прямоугольник 5"/>
          <p:cNvSpPr/>
          <p:nvPr/>
        </p:nvSpPr>
        <p:spPr>
          <a:xfrm>
            <a:off x="838080" y="2121480"/>
            <a:ext cx="8791920" cy="40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@GetMapping("/employees/{id}")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EntityModel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&lt;Employee&gt; one(@PathVariable Long id)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Employee employee = repository.findById(id)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.orElseThrow(() -&gt; new EmployeeNotFoundException(id));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EntityModel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.of(employee,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linkTo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(methodOn(EmployeeController.class).one(id)).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withSelfRel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linkTo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(methodOn(EmployeeController.class).all()).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withRel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("employees"));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28E348-6B07-4A07-88A1-FCB81DBB7A77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Реализация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HATEOAS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при получении одного сотрудника (Пояснение)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Прямоугольник 5"/>
          <p:cNvSpPr/>
          <p:nvPr/>
        </p:nvSpPr>
        <p:spPr>
          <a:xfrm>
            <a:off x="838080" y="1617840"/>
            <a:ext cx="8791920" cy="58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Тип возвращаемого значения метода изменился с Employee на </a:t>
            </a:r>
            <a:r>
              <a:rPr b="0" lang="ru-RU" sz="2000" spc="-1" strike="noStrike">
                <a:solidFill>
                  <a:srgbClr val="ed7d31"/>
                </a:solidFill>
                <a:latin typeface="Calibri"/>
              </a:rPr>
              <a:t>EntityModel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&lt;Employee&gt;. </a:t>
            </a:r>
            <a:r>
              <a:rPr b="0" lang="ru-RU" sz="2000" spc="-1" strike="noStrike">
                <a:solidFill>
                  <a:srgbClr val="ed7d31"/>
                </a:solidFill>
                <a:latin typeface="Calibri"/>
              </a:rPr>
              <a:t>EntityModel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&lt;T&gt; - это универсальный контейнер из Spring HATEOAS, который включает в себя не только данные, но и набор ссылок.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ed7d31"/>
                </a:solidFill>
                <a:latin typeface="Calibri"/>
              </a:rPr>
              <a:t>linkTo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(methodOn(EmployeeController.class).one(id)). </a:t>
            </a:r>
            <a:r>
              <a:rPr b="0" lang="ru-RU" sz="2000" spc="-1" strike="noStrike">
                <a:solidFill>
                  <a:srgbClr val="ed7d31"/>
                </a:solidFill>
                <a:latin typeface="Calibri"/>
              </a:rPr>
              <a:t>withSelfRel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() просит Spring HATEOAS построить ссылку на метод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ne() EmployeeController и пометить его как ссылку </a:t>
            </a:r>
            <a:r>
              <a:rPr b="0" lang="ru-RU" sz="2000" spc="-1" strike="noStrike">
                <a:solidFill>
                  <a:srgbClr val="ed7d31"/>
                </a:solidFill>
                <a:latin typeface="Calibri"/>
              </a:rPr>
              <a:t>self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ed7d31"/>
                </a:solidFill>
                <a:latin typeface="Calibri"/>
              </a:rPr>
              <a:t>linkTo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(methodOn(EmployeeController.class).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()).</a:t>
            </a:r>
            <a:r>
              <a:rPr b="0" lang="ru-RU" sz="2000" spc="-1" strike="noStrike">
                <a:solidFill>
                  <a:srgbClr val="ed7d31"/>
                </a:solidFill>
                <a:latin typeface="Calibri"/>
              </a:rPr>
              <a:t>withRel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(“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employees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") просит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Spring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HATEOAS построить ссылку на корневой запрос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(), и назвать его "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employees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".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Что подразумевается под "построением связи"? Один из основных типов Spring HATEOAS - Link. Он включает в себя </a:t>
            </a:r>
            <a:r>
              <a:rPr b="0" lang="ru-RU" sz="2000" spc="-1" strike="noStrike">
                <a:solidFill>
                  <a:srgbClr val="ed7d31"/>
                </a:solidFill>
                <a:latin typeface="Calibri"/>
              </a:rPr>
              <a:t>URI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и </a:t>
            </a:r>
            <a:r>
              <a:rPr b="0" lang="ru-RU" sz="2000" spc="-1" strike="noStrike">
                <a:solidFill>
                  <a:srgbClr val="ed7d31"/>
                </a:solidFill>
                <a:latin typeface="Calibri"/>
              </a:rPr>
              <a:t>rel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(отношение). Ссылки - это то, что расширяет возможности интернета. До появления всемирной паутины другие системы документооборота отображали информацию или ссылки, но именно связывание документов с такого рода метаданными отношений связывало сеть воедино.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8DE235-4593-48D4-8640-14594E908F7B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Реализация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HATEOAS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при получении одного сотрудника (Результат)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Прямоугольник 5"/>
          <p:cNvSpPr/>
          <p:nvPr/>
        </p:nvSpPr>
        <p:spPr>
          <a:xfrm>
            <a:off x="838080" y="2121480"/>
            <a:ext cx="8791920" cy="40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"id":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1,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"name":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"Bilbo Baggins",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"role":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"burglar",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  </a:t>
            </a:r>
            <a:r>
              <a:rPr b="1" lang="en-US" sz="2000" spc="-1" strike="noStrike">
                <a:solidFill>
                  <a:srgbClr val="ed7d31"/>
                </a:solidFill>
                <a:latin typeface="Courier New"/>
              </a:rPr>
              <a:t>"_links"</a:t>
            </a: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"</a:t>
            </a:r>
            <a:r>
              <a:rPr b="1" lang="en-US" sz="2000" spc="-1" strike="noStrike">
                <a:solidFill>
                  <a:srgbClr val="ed7d31"/>
                </a:solidFill>
                <a:latin typeface="Courier New"/>
              </a:rPr>
              <a:t>self</a:t>
            </a: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":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      </a:t>
            </a: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"href":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"http://localhost:8080/employees/1"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},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"</a:t>
            </a:r>
            <a:r>
              <a:rPr b="1" lang="en-US" sz="2000" spc="-1" strike="noStrike">
                <a:solidFill>
                  <a:srgbClr val="ed7d31"/>
                </a:solidFill>
                <a:latin typeface="Courier New"/>
              </a:rPr>
              <a:t>employees</a:t>
            </a: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":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      </a:t>
            </a: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"href":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"http://localhost:8080/employees"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3EDEBB-C9AF-4B94-94FA-FDE8C42790B5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498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6000"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Реализация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HATEOAS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при получении списка сотрудников (Код)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Прямоугольник 5"/>
          <p:cNvSpPr/>
          <p:nvPr/>
        </p:nvSpPr>
        <p:spPr>
          <a:xfrm>
            <a:off x="838080" y="1617840"/>
            <a:ext cx="8791920" cy="49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@GetMapping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("/employees")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CollectionModel&lt;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EntityModel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&lt;Employee&gt;&gt; all()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List&lt;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EntityModel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&lt;Employee&gt;&gt; employees = repository.findAll().stream()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.map(employee -&gt; EntityModel.of(employee,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linkTo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(methodOn(EmployeeController.class).one(employee.getId())).withSelfRel(),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linkTo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(methodOn(EmployeeController.class).all()).withRel("employees")))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.collect(Collectors.toList());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return CollectionModel.of(employees,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ed7d31"/>
                </a:solidFill>
                <a:latin typeface="Calibri"/>
              </a:rPr>
              <a:t>linkTo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(methodOn(EmployeeController.class).all()).withSelfRel());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7227E3-126B-40AA-80E6-59C2A53E31EB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8927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Реализация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HATEOAS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 при получении списка сотрудников (Результат)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Прямоугольник 5"/>
          <p:cNvSpPr/>
          <p:nvPr/>
        </p:nvSpPr>
        <p:spPr>
          <a:xfrm>
            <a:off x="1584720" y="1891440"/>
            <a:ext cx="8791920" cy="45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"_embedded": 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"employeeList": [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"id": 1,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"name": "Bilbo Baggins",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"role": "burglar",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"_links": 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"self": 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"href": "http://localhost:8080/employees/1"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},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"employees": 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"href": "http://localhost:8080/employees"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},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"id": 2,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"name": "Frodo Baggins",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"role": "thief",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"_links": 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"self": 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"href": "http://localhost:8080/employees/2"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},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"employees": 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"href": "http://localhost:8080/employees"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]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},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"_links": 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"self": {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"href": "http://localhost:8080/employees"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  </a:t>
            </a:r>
            <a:r>
              <a:rPr b="0" lang="en-US" sz="800" spc="-1" strike="noStrike">
                <a:solidFill>
                  <a:srgbClr val="ed7d31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D5BC54-5C76-43A9-B5C1-C58074892555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ed7d31"/>
                </a:solidFill>
                <a:latin typeface="Calibri Light"/>
              </a:rPr>
              <a:t>Снова об уровнях реализации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CCF2FA-8BA7-4C12-8671-AD0BE769652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Общие рекомендации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REST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Прямоугольник 5"/>
          <p:cNvSpPr/>
          <p:nvPr/>
        </p:nvSpPr>
        <p:spPr>
          <a:xfrm>
            <a:off x="838080" y="1617840"/>
            <a:ext cx="8791920" cy="56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 удаляйте старые поля. Вместо этого поддержите их.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Используйте ссылки на основе rel, чтобы клиентам не приходилось жестко кодировать URI.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Сохраняйте старые ссылки как можно дольше. Даже если вам придется изменить URI, сохраните rels, чтобы у старых клиентов был путь к новым функциям.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Используйте ссылки, а не данные, чтобы инструктировать клиентов, когда доступны различные операции управления состоянием.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DC0117-B74C-4E63-9041-9705D28ABF10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Прямоугольник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Picture 2" descr="Download To Be Continued Meme PNG Image for Free"/>
          <p:cNvPicPr/>
          <p:nvPr/>
        </p:nvPicPr>
        <p:blipFill>
          <a:blip r:embed="rId1"/>
          <a:srcRect l="3360" t="72772" r="44134" b="5323"/>
          <a:stretch/>
        </p:blipFill>
        <p:spPr>
          <a:xfrm>
            <a:off x="162000" y="5037120"/>
            <a:ext cx="6400440" cy="1501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9F4015-6445-4D5A-8B50-0C54CD19D89B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Уровни реализации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REST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ECB7DA-4F53-4859-9C2A-767F0C6E9A3E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3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Стрелка: вверх 6"/>
          <p:cNvSpPr/>
          <p:nvPr/>
        </p:nvSpPr>
        <p:spPr>
          <a:xfrm>
            <a:off x="7172640" y="1547280"/>
            <a:ext cx="1241280" cy="41536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Прямоугольник 7"/>
          <p:cNvSpPr/>
          <p:nvPr/>
        </p:nvSpPr>
        <p:spPr>
          <a:xfrm>
            <a:off x="1459080" y="4948200"/>
            <a:ext cx="5553720" cy="7750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УРОВЕНЬ 0: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HTTP</a:t>
            </a: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, как транспортный протокол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Прямоугольник 9"/>
          <p:cNvSpPr/>
          <p:nvPr/>
        </p:nvSpPr>
        <p:spPr>
          <a:xfrm>
            <a:off x="1459080" y="3944160"/>
            <a:ext cx="5553720" cy="7750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УРОВЕНЬ 1: Разделение на ресурсы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Прямоугольник 10"/>
          <p:cNvSpPr/>
          <p:nvPr/>
        </p:nvSpPr>
        <p:spPr>
          <a:xfrm>
            <a:off x="1459080" y="2939760"/>
            <a:ext cx="5553720" cy="77508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УРОВЕНЬ 2: Преимущества нативного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HTTP</a:t>
            </a: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(статусы, заголовки, определенные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URI</a:t>
            </a: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 и др.)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оугольник 11"/>
          <p:cNvSpPr/>
          <p:nvPr/>
        </p:nvSpPr>
        <p:spPr>
          <a:xfrm>
            <a:off x="1459080" y="1935360"/>
            <a:ext cx="5553720" cy="7750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УРОВЕНЬ 3: Практическое применение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HATEOAS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Этапы реализации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REST API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Подготовка ресурсов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Создание моделей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Реализация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CRUD /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Реализация репозитория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контроллеров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 методов контроллеров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Опционально: реализация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HATEOAS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Настройка веб-сервера и прав доступа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E4E412-3E4F-47CB-8B4B-C886AEE2A64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Реализация «уровня 2»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Объект 2"/>
          <p:cNvSpPr/>
          <p:nvPr/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Обработка не только путей, но и заголовков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Использование моделей запроса и ответа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Кастомная обработка ошибок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Обработка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OPTIONS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кросс-доменных запросов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запросы – только для запросов не меняющих состояния ресурса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42A490-35E5-441A-920A-16379FAE154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Один из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REST-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паттернов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Объект 2"/>
          <p:cNvSpPr/>
          <p:nvPr/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GET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— для получения объекта или списка объектов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HEAD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— проверка существования объекта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OPTIONS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 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— проверка доступных методов для указанного пути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POST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— для создания нового объекта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PUT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— для полного изменения объекта или помещения объекта в список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PATCH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— для частичного изменения объекта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DELETE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— для удаления объекта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F4E30B-E7E0-4CAD-AB82-1201BED94A9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389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Реализация «уровня 2»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Объект 2"/>
          <p:cNvSpPr/>
          <p:nvPr/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Обработка не только путей, но и заголовков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Использование моделей запроса и ответа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Кастомная обработка ошибок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Обработка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OPTIONS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кросс-доменных запросов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запросы – только для запросов не меняющих состояния ресурса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31C0AD-6B0B-44B1-B706-A4D6F6ACC07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Базовые Аннотации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Прямоугольник 5"/>
          <p:cNvSpPr/>
          <p:nvPr/>
        </p:nvSpPr>
        <p:spPr>
          <a:xfrm>
            <a:off x="838080" y="1643040"/>
            <a:ext cx="879192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d7d31"/>
                </a:solidFill>
                <a:latin typeface="Calibri"/>
              </a:rPr>
              <a:t>@RestController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ed7d31"/>
                </a:solidFill>
                <a:latin typeface="Calibri"/>
              </a:rPr>
              <a:t>@RequestMapping("api/todo")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public final class TodoRestController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1800" spc="-1" strike="noStrike">
                <a:solidFill>
                  <a:srgbClr val="ed7d31"/>
                </a:solidFill>
                <a:latin typeface="Calibri"/>
              </a:rPr>
              <a:t>@PostMapping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ru-RU" sz="1800" spc="-1" strike="noStrike">
                <a:solidFill>
                  <a:srgbClr val="000000"/>
                </a:solidFill>
                <a:latin typeface="Calibri"/>
              </a:rPr>
              <a:t>consumes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= {"application/vnd.example.todo_payload+json;v=2"})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public ResponseEntity&lt;Todo&gt; createTodoV2(@RequestBody TodoPayload payload)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    …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1800" spc="-1" strike="noStrike">
                <a:solidFill>
                  <a:srgbClr val="ed7d31"/>
                </a:solidFill>
                <a:latin typeface="Calibri"/>
              </a:rPr>
              <a:t>@PostMapping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i="1" lang="ru-RU" sz="1800" spc="-1" strike="noStrike">
                <a:solidFill>
                  <a:srgbClr val="000000"/>
                </a:solidFill>
                <a:latin typeface="Calibri"/>
              </a:rPr>
              <a:t>consumes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= {"application/vnd.example.todo_payload+json"})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public ResponseEntity&lt;Todo&gt; createTodo(@RequestBody TodoPayload payload)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    …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EC354A-C3AB-447B-AB14-0593037168B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</TotalTime>
  <Application>LibreOffice/7.3.7.2$Linux_X86_64 LibreOffice_project/30$Build-2</Application>
  <AppVersion>15.0000</AppVersion>
  <Words>1615</Words>
  <Paragraphs>289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2020-03-23T12:31:18Z</dcterms:created>
  <dc:creator>Александр Погребников</dc:creator>
  <dc:description/>
  <dc:language>en-US</dc:language>
  <cp:lastModifiedBy>Александр Погребников</cp:lastModifiedBy>
  <dcterms:modified xsi:type="dcterms:W3CDTF">2020-12-03T08:53:34Z</dcterms:modified>
  <cp:revision>116</cp:revision>
  <dc:subject/>
  <dc:title>Основы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31</vt:i4>
  </property>
</Properties>
</file>