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0.xml.rels" ContentType="application/vnd.openxmlformats-package.relationships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s/comment8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Александр Погребников" initials="А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presProps" Target="presProps.xml"/><Relationship Id="rId48" Type="http://schemas.openxmlformats.org/officeDocument/2006/relationships/commentAuthors" Target="commentAuthors.xml"/>
</Relationships>
</file>

<file path=ppt/comments/comment8.xml><?xml version="1.0" encoding="utf-8"?>
<p:cmLst xmlns:p="http://schemas.openxmlformats.org/presentationml/2006/main">
  <p:cm authorId="0" dt="2020-09-24T14:23:53.179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C7DF19E-8AD6-47C9-AB4B-69DFD0E6127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8B0EB-DA65-47EF-92C5-A1CD1A68EAF8}" type="slidenum">
              <a:rPr b="0" lang="en-US" sz="1200" spc="-1" strike="noStrike">
                <a:solidFill>
                  <a:srgbClr val="ffffff"/>
                </a:solidFill>
                <a:latin typeface="Verdan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ftr" idx="11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+mn-ea"/>
              </a:rPr>
              <a:t>Отношения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7DB1AC-4B6F-43F3-B6B3-B744767E03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B9C21D-9F5E-4876-9E28-D0C3697C05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640CCA-A2FC-4CEB-B3B0-831136C3A0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2C1CF6-520A-4481-8683-74685001AE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6FF56F-43EC-42E7-9BC6-0330D599D8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56DD71-DBA1-4BAC-A17B-6B41F56974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1612CB-5134-4831-8211-8C17F9CCA8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A0A451-8553-4908-8B6A-E05161C69A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67E616-62CD-4FD9-AC17-594827D8E8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36AC5F-931A-4AD4-AEC0-00E4E452F5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F26E63-EE68-4E82-9998-06C49EDC12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03544B-383C-482F-912A-1B8B2FF6AD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445476-EC7A-485A-9D79-3752EDFE3D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F091CB-EFBE-4FBE-98A0-867EBC64AA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70B819-7876-4842-B276-31CE1D73C9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6A0E45-1A63-4A09-BF8A-F686416EC7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57D56B-39D8-4F81-9049-EE1FF7E937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837A1E-F2AE-4623-9555-4F200D5E69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DBC8D9-113E-4D07-83FA-DB9D4F4547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1C5548-DB83-4286-AD1A-3085D61A9E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72706B-6558-4638-BC29-C0A6729413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BF784-D918-4DFB-98BB-080C920060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62A8F1-0B37-4F71-A656-B202B824C6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1A16A-D2F8-41A9-A38A-349563D30A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703B6D-2CF5-4D42-BDF7-8ED8D1A4E720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36CFED-507F-43BB-8DFA-128091478232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03040" y="152280"/>
            <a:ext cx="1178532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74120" y="1295280"/>
            <a:ext cx="11107800" cy="472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Щелкните значок, чтобы добавить таблицу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br.com/ru/company/mailru/blog/254073/" TargetMode="External"/><Relationship Id="rId2" Type="http://schemas.openxmlformats.org/officeDocument/2006/relationships/hyperlink" Target="https://habr.com/ru/articles/723202/" TargetMode="External"/><Relationship Id="rId3" Type="http://schemas.openxmlformats.org/officeDocument/2006/relationships/hyperlink" Target="https://github.com/intersystems-community/ClassExplorer" TargetMode="External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habr.com/ru/articles/723202/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github.com/DiUS/java-faker" TargetMode="External"/><Relationship Id="rId2" Type="http://schemas.openxmlformats.org/officeDocument/2006/relationships/hyperlink" Target="https://github.com/joke2k/faker" TargetMode="External"/><Relationship Id="rId3" Type="http://schemas.openxmlformats.org/officeDocument/2006/relationships/hyperlink" Target="https://github.com/faker-js/faker" TargetMode="External"/><Relationship Id="rId4" Type="http://schemas.openxmlformats.org/officeDocument/2006/relationships/hyperlink" Target="https://github.com/faker-ruby/faker" TargetMode="External"/><Relationship Id="rId5" Type="http://schemas.openxmlformats.org/officeDocument/2006/relationships/hyperlink" Target="https://gitlab.com/dalibo/postgresql_faker" TargetMode="External"/><Relationship Id="rId6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ru.wikipedia.org/wiki/1992" TargetMode="External"/><Relationship Id="rId2" Type="http://schemas.openxmlformats.org/officeDocument/2006/relationships/hyperlink" Target="https://ru.wikipedia.org/wiki/SQL-92" TargetMode="External"/><Relationship Id="rId3" Type="http://schemas.openxmlformats.org/officeDocument/2006/relationships/hyperlink" Target="https://ru.wikipedia.org/wiki/1999" TargetMode="External"/><Relationship Id="rId4" Type="http://schemas.openxmlformats.org/officeDocument/2006/relationships/hyperlink" Target="https://ru.wikipedia.org/wiki/SQL:1999" TargetMode="External"/><Relationship Id="rId5" Type="http://schemas.openxmlformats.org/officeDocument/2006/relationships/hyperlink" Target="https://ru.wikipedia.org/wiki/&#1056;&#1077;&#1075;&#1091;&#1083;&#1103;&#1088;&#1085;&#1099;&#1077;_&#1074;&#1099;&#1088;&#1072;&#1078;&#1077;&#1085;&#1080;&#1103;" TargetMode="External"/><Relationship Id="rId6" Type="http://schemas.openxmlformats.org/officeDocument/2006/relationships/hyperlink" Target="https://ru.wikipedia.org/wiki/&#1056;&#1077;&#1082;&#1091;&#1088;&#1089;&#1080;&#1103;" TargetMode="External"/><Relationship Id="rId7" Type="http://schemas.openxmlformats.org/officeDocument/2006/relationships/hyperlink" Target="https://ru.wikipedia.org/wiki/&#1058;&#1088;&#1080;&#1075;&#1075;&#1077;&#1088;_(&#1073;&#1072;&#1079;&#1099;_&#1076;&#1072;&#1085;&#1085;&#1099;&#1093;)" TargetMode="External"/><Relationship Id="rId8" Type="http://schemas.openxmlformats.org/officeDocument/2006/relationships/hyperlink" Target="https://ru.wikipedia.org/wiki/&#1054;&#1073;&#1098;&#1077;&#1082;&#1090;&#1085;&#1086;-&#1086;&#1088;&#1080;&#1077;&#1085;&#1090;&#1080;&#1088;&#1086;&#1074;&#1072;&#1085;&#1085;&#1086;&#1077;_&#1087;&#1088;&#1086;&#1075;&#1088;&#1072;&#1084;&#1084;&#1080;&#1088;&#1086;&#1074;&#1072;&#1085;&#1080;&#1077;" TargetMode="External"/><Relationship Id="rId9" Type="http://schemas.openxmlformats.org/officeDocument/2006/relationships/hyperlink" Target="https://ru.wikipedia.org/wiki/2003" TargetMode="External"/><Relationship Id="rId10" Type="http://schemas.openxmlformats.org/officeDocument/2006/relationships/hyperlink" Target="https://ru.wikipedia.org/wiki/SQL:2003" TargetMode="External"/><Relationship Id="rId11" Type="http://schemas.openxmlformats.org/officeDocument/2006/relationships/hyperlink" Target="https://ru.wikipedia.org/wiki/XML" TargetMode="External"/><Relationship Id="rId12" Type="http://schemas.openxmlformats.org/officeDocument/2006/relationships/hyperlink" Target="https://ru.wikipedia.org/wiki/OLAP" TargetMode="External"/><Relationship Id="rId13" Type="http://schemas.openxmlformats.org/officeDocument/2006/relationships/hyperlink" Target="https://ru.wikipedia.org/wiki/2006" TargetMode="External"/><Relationship Id="rId14" Type="http://schemas.openxmlformats.org/officeDocument/2006/relationships/hyperlink" Target="https://ru.wikipedia.org/wiki/SQL:2006" TargetMode="External"/><Relationship Id="rId15" Type="http://schemas.openxmlformats.org/officeDocument/2006/relationships/hyperlink" Target="https://ru.wikipedia.org/wiki/XQuery" TargetMode="External"/><Relationship Id="rId16" Type="http://schemas.openxmlformats.org/officeDocument/2006/relationships/hyperlink" Target="https://ru.wikipedia.org/wiki/2008" TargetMode="External"/><Relationship Id="rId17" Type="http://schemas.openxmlformats.org/officeDocument/2006/relationships/hyperlink" Target="https://ru.wikipedia.org/wiki/SQL:2008" TargetMode="External"/><Relationship Id="rId18" Type="http://schemas.openxmlformats.org/officeDocument/2006/relationships/hyperlink" Target="https://ru.wikipedia.org/w/index.php?title=SQL:2011&amp;action=edit&amp;redlink=1" TargetMode="External"/><Relationship Id="rId19" Type="http://schemas.openxmlformats.org/officeDocument/2006/relationships/hyperlink" Target="https://ru.wikipedia.org/wiki/&#1061;&#1088;&#1086;&#1085;&#1086;&#1083;&#1086;&#1075;&#1080;&#1095;&#1077;&#1089;&#1082;&#1072;&#1103;_&#1073;&#1072;&#1079;&#1072;_&#1076;&#1072;&#1085;&#1085;&#1099;&#1093;" TargetMode="External"/><Relationship Id="rId20" Type="http://schemas.openxmlformats.org/officeDocument/2006/relationships/hyperlink" Target="https://ru.wikipedia.org/wiki/SQL:2016" TargetMode="External"/><Relationship Id="rId21" Type="http://schemas.openxmlformats.org/officeDocument/2006/relationships/hyperlink" Target="https://ru.wikipedia.org/wiki/JSON" TargetMode="External"/><Relationship Id="rId2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habr.com/ru/post/488054/" TargetMode="External"/><Relationship Id="rId2" Type="http://schemas.openxmlformats.org/officeDocument/2006/relationships/hyperlink" Target="https://habr.com/ru/post/488054/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ed7d31"/>
                </a:solidFill>
                <a:latin typeface="TolkienCyr"/>
              </a:rPr>
              <a:t>Серверное программирование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Часть 2: Связи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Как использовать?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F00CF6-33C9-4D5E-A7A2-B41E25A3875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Диаграммы Венна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9625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Схематичное изображение всех возможных отношений нескольких подмножеств универсального множества.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Объединение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Пересечение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Разность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Симметрическая разность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2" descr="Картинки по запросу Диаграммы венна"/>
          <p:cNvPicPr/>
          <p:nvPr/>
        </p:nvPicPr>
        <p:blipFill>
          <a:blip r:embed="rId1"/>
          <a:stretch/>
        </p:blipFill>
        <p:spPr>
          <a:xfrm>
            <a:off x="6377040" y="2943360"/>
            <a:ext cx="2934720" cy="293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Исходные таблицы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2423520" y="2375280"/>
            <a:ext cx="3106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-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Pirate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Monkey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Ninja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Spaghetti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Объект 2"/>
          <p:cNvSpPr/>
          <p:nvPr/>
        </p:nvSpPr>
        <p:spPr>
          <a:xfrm>
            <a:off x="6672240" y="2332080"/>
            <a:ext cx="31064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id name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-- ----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 Rutabaga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 Pirate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 Darth Vader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 Ninja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4" name="TextBox 4"/>
          <p:cNvSpPr/>
          <p:nvPr/>
        </p:nvSpPr>
        <p:spPr>
          <a:xfrm>
            <a:off x="2005560" y="1511280"/>
            <a:ext cx="2319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Таблица 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5" name="TextBox 5"/>
          <p:cNvSpPr/>
          <p:nvPr/>
        </p:nvSpPr>
        <p:spPr>
          <a:xfrm>
            <a:off x="6405480" y="1511280"/>
            <a:ext cx="23162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Таблица Б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INNER JOIN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SELECT * FROM TableA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INNER JOIN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TableB ON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TableA.name = TableB.name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Pirate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Pirate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Ninja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Ninja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Picture 2" descr="http://i.vas3k.ru/full/695.png"/>
          <p:cNvPicPr/>
          <p:nvPr/>
        </p:nvPicPr>
        <p:blipFill>
          <a:blip r:embed="rId1"/>
        </p:blipFill>
        <p:spPr>
          <a:xfrm>
            <a:off x="5658840" y="3429000"/>
            <a:ext cx="3485160" cy="228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FULL OUTER JOIN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772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SELECT * FROM TableA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FULL OUTER JOIN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TableB ON TableA.name = TableB.name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Pirate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Pirate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Monkey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Ninja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Ninja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Spaghetti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Rutabaga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Darth Vader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1" name="Picture 2" descr="http://i.vas3k.ru/full/696.png"/>
          <p:cNvPicPr/>
          <p:nvPr/>
        </p:nvPicPr>
        <p:blipFill>
          <a:blip r:embed="rId1"/>
          <a:stretch/>
        </p:blipFill>
        <p:spPr>
          <a:xfrm>
            <a:off x="6003000" y="3107160"/>
            <a:ext cx="3197160" cy="20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LEFT JOIN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5626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ourier New"/>
              </a:rPr>
              <a:t>SELECT * FROM TableA </a:t>
            </a:r>
            <a:r>
              <a:rPr b="1" lang="en-US" sz="3000" spc="-1" strike="noStrike">
                <a:solidFill>
                  <a:srgbClr val="000000"/>
                </a:solidFill>
                <a:latin typeface="Courier New"/>
              </a:rPr>
              <a:t>LEFT OUTER JOIN</a:t>
            </a:r>
            <a:r>
              <a:rPr b="0" lang="en-US" sz="3000" spc="-1" strike="noStrike">
                <a:solidFill>
                  <a:srgbClr val="000000"/>
                </a:solidFill>
                <a:latin typeface="Courier New"/>
              </a:rPr>
              <a:t> TableB ON TableA.name = TableB.name</a:t>
            </a:r>
            <a:endParaRPr b="0" lang="ru-RU" sz="3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Pirate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Pirate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Monkey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Ninja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Ninja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Spaghetti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4" name="Picture 2" descr="http://i.vas3k.ru/full/697.png"/>
          <p:cNvPicPr/>
          <p:nvPr/>
        </p:nvPicPr>
        <p:blipFill>
          <a:blip r:embed="rId1"/>
          <a:stretch/>
        </p:blipFill>
        <p:spPr>
          <a:xfrm>
            <a:off x="5916600" y="3429000"/>
            <a:ext cx="3125160" cy="20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LEFT JOIN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Без пересечения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SELECT * FROM TableA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LEFT OUTER JOIN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TableB ON TableA.name = TableB.name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WHERE TableB.id IS null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Monkey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Spaghetti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2" descr="http://i.vas3k.ru/full/698.png"/>
          <p:cNvPicPr/>
          <p:nvPr/>
        </p:nvPicPr>
        <p:blipFill>
          <a:blip r:embed="rId1"/>
          <a:stretch/>
        </p:blipFill>
        <p:spPr>
          <a:xfrm>
            <a:off x="6177960" y="3429000"/>
            <a:ext cx="3023280" cy="198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Все кроме пересечения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81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SELECT * FROM TableA FULL OUTER JOIN TableB ON TableA.name = TableB.name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WHERE TableA.id IS null OR TableB.id IS null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 name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-- ----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 Monkey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 Spaghetti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 Rutabaga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null null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Darth Vader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2" descr="http://i.vas3k.ru/full/699.png"/>
          <p:cNvPicPr/>
          <p:nvPr/>
        </p:nvPicPr>
        <p:blipFill>
          <a:blip r:embed="rId1"/>
          <a:stretch/>
        </p:blipFill>
        <p:spPr>
          <a:xfrm>
            <a:off x="6496200" y="3563640"/>
            <a:ext cx="2764800" cy="181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CROSS JOIN (,)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SELECT * FROM TableA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CROSS JOIN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TableB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SELECT * FROM TableA, TableB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Объединение запросов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9150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конструкции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все запросы выполняются независимо друг от друга, а вывод объединяется.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ed7d31"/>
                </a:solidFill>
                <a:latin typeface="Calibri Light"/>
              </a:rPr>
              <a:t>Полезно почитать и использовать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2001960"/>
            <a:ext cx="9144360" cy="30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1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курс «Теория баз данных»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лекции Технострима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mail.ru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по БД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ссылка на сборник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статья о подходах в генерации данных (</a:t>
            </a:r>
            <a:r>
              <a:rPr b="0" lang="en-US" sz="4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habr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Cache Class Explorer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ссылка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A65E69-A41B-4C2A-AC40-3ACD4EEC157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UNION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SELECT snum, sname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FROM Salespeople WHERE city = 'London'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UNION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SELECT cnum, cname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FROM Customers WHERE city = 'London';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UNION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UNION автоматически исключает дубликаты строк из вывода.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ORDER BY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может использоваться для упорядочивания объединения но при этом использует номер столбца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-228960" y="2399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0000"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Генерация тестовых данных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B99C4D-354C-4AFF-8CE7-0EBA2BF39E24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Идеализированные требования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86440" y="1766880"/>
            <a:ext cx="95554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Генерация данных в разных форматах (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JSON, XML, CSV и т.д.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Генерация данных с зависимостями (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parent, child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Генерация сложных зависиммых данных 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if a then 1 or 2 else 3 or 5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Генерация больших обьемов данных за небольшой промежуток времени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Загрузка данных прямо в БД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Интерграция в CI/CD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модели данных автоматом из схем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FAF253-8C36-4EE9-8FAF-2B9EC85C4ABF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Типовой подход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Прямоугольник: скругленные углы 6"/>
          <p:cNvSpPr/>
          <p:nvPr/>
        </p:nvSpPr>
        <p:spPr>
          <a:xfrm>
            <a:off x="1065240" y="1870920"/>
            <a:ext cx="1492920" cy="914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Домен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: скругленные углы 7"/>
          <p:cNvSpPr/>
          <p:nvPr/>
        </p:nvSpPr>
        <p:spPr>
          <a:xfrm>
            <a:off x="3314880" y="1870920"/>
            <a:ext cx="1492920" cy="914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Атрибут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Прямоугольник: скругленные углы 8"/>
          <p:cNvSpPr/>
          <p:nvPr/>
        </p:nvSpPr>
        <p:spPr>
          <a:xfrm>
            <a:off x="5631840" y="1870920"/>
            <a:ext cx="1492920" cy="914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Генератор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Прямая со стрелкой 10"/>
          <p:cNvSpPr/>
          <p:nvPr/>
        </p:nvSpPr>
        <p:spPr>
          <a:xfrm>
            <a:off x="2558520" y="2328120"/>
            <a:ext cx="75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ая со стрелкой 11"/>
          <p:cNvSpPr/>
          <p:nvPr/>
        </p:nvSpPr>
        <p:spPr>
          <a:xfrm>
            <a:off x="4808160" y="2328120"/>
            <a:ext cx="82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Рисунок 18" descr=""/>
          <p:cNvPicPr/>
          <p:nvPr/>
        </p:nvPicPr>
        <p:blipFill>
          <a:blip r:embed="rId1"/>
          <a:stretch/>
        </p:blipFill>
        <p:spPr>
          <a:xfrm>
            <a:off x="1065240" y="3360600"/>
            <a:ext cx="4496040" cy="1743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B32E91-0630-4BAA-8FAE-97B6CF515746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Ручная генерация в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PostgreSQL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947160" y="1793520"/>
            <a:ext cx="95554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Генерация упорядоченных рядов: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SELECT generate_series(1,10);</a:t>
            </a: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Генерация случайных чисел: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SELECT random();</a:t>
            </a:r>
            <a:br>
              <a:rPr sz="2800"/>
            </a:b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Генерация случайных строк: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SELECT md5(random()::text)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A96D29-0644-4159-AFDC-92E59AE64990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86440" y="441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 ручной генерации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86440" y="1766880"/>
            <a:ext cx="95554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insert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into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employee(id, first_name, last_name, years_of_experience, email, order_date, is_student)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select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generate_series,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md5(random()::text),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md5(random()::text),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floor(random() * 99)::int,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md5(random()::text) || '@gmail.com’,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now() - (random() * (interval '90 days')),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case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when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random() &gt; 0.5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true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false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end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from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generate_series(1, 1000)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Box 3"/>
          <p:cNvSpPr/>
          <p:nvPr/>
        </p:nvSpPr>
        <p:spPr>
          <a:xfrm>
            <a:off x="6917760" y="739800"/>
            <a:ext cx="731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Habr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FF4E67-D06D-4E75-AD06-47BAFE3595E8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501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Загрузка ранее сгенерированных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4" descr=".csv data file"/>
          <p:cNvPicPr/>
          <p:nvPr/>
        </p:nvPicPr>
        <p:blipFill>
          <a:blip r:embed="rId1"/>
          <a:stretch/>
        </p:blipFill>
        <p:spPr>
          <a:xfrm>
            <a:off x="913680" y="1865520"/>
            <a:ext cx="5376240" cy="1663920"/>
          </a:xfrm>
          <a:prstGeom prst="rect">
            <a:avLst/>
          </a:prstGeom>
          <a:ln w="0">
            <a:noFill/>
          </a:ln>
        </p:spPr>
      </p:pic>
      <p:sp>
        <p:nvSpPr>
          <p:cNvPr id="197" name="Прямоугольник 6"/>
          <p:cNvSpPr/>
          <p:nvPr/>
        </p:nvSpPr>
        <p:spPr>
          <a:xfrm>
            <a:off x="913680" y="3994560"/>
            <a:ext cx="8866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\copy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&lt;table_name&gt;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'&lt;/path/to/file/filename.csv&gt;'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delimiter ',' CSV HEADER;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Прямоугольник 10"/>
          <p:cNvSpPr/>
          <p:nvPr/>
        </p:nvSpPr>
        <p:spPr>
          <a:xfrm>
            <a:off x="913680" y="5054040"/>
            <a:ext cx="8866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\copy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&lt;table_name&gt; (&lt;column1&gt;, &lt;column2&gt;, ...)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from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'&lt;/path/to/file/filename.csv&gt;'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delimiter ',' CSV HEADER;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495D3C-0CB4-4951-B1B2-81974C097C7B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5016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Библиотеки генерации (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faker)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360000" y="1470240"/>
            <a:ext cx="95554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Java: </a:t>
            </a:r>
            <a:br>
              <a:rPr sz="2800"/>
            </a:br>
            <a:r>
              <a:rPr b="0" lang="en-US" sz="2800" spc="-1" strike="noStrike" u="sng">
                <a:solidFill>
                  <a:srgbClr val="0563c1"/>
                </a:solidFill>
                <a:uFillTx/>
                <a:latin typeface="Courier New"/>
                <a:hlinkClick r:id="rId1"/>
              </a:rPr>
              <a:t>https://github.com/DiUS/java-faker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Python: </a:t>
            </a:r>
            <a:br>
              <a:rPr sz="2800"/>
            </a:br>
            <a:r>
              <a:rPr b="0" lang="en-US" sz="2800" spc="-1" strike="noStrike" u="sng">
                <a:solidFill>
                  <a:srgbClr val="0563c1"/>
                </a:solidFill>
                <a:uFillTx/>
                <a:latin typeface="Courier New"/>
                <a:hlinkClick r:id="rId2"/>
              </a:rPr>
              <a:t>https://github.com/joke2k/faker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JS: </a:t>
            </a:r>
            <a:br>
              <a:rPr sz="2800"/>
            </a:br>
            <a:r>
              <a:rPr b="0" lang="en-US" sz="2800" spc="-1" strike="noStrike" u="sng">
                <a:solidFill>
                  <a:srgbClr val="0563c1"/>
                </a:solidFill>
                <a:uFillTx/>
                <a:latin typeface="Courier New"/>
                <a:hlinkClick r:id="rId3"/>
              </a:rPr>
              <a:t>https://github.com/faker-js/faker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Ruby: </a:t>
            </a:r>
            <a:br>
              <a:rPr sz="2800"/>
            </a:br>
            <a:r>
              <a:rPr b="0" lang="en-US" sz="2800" spc="-1" strike="noStrike" u="sng">
                <a:solidFill>
                  <a:srgbClr val="0563c1"/>
                </a:solidFill>
                <a:uFillTx/>
                <a:latin typeface="Courier New"/>
                <a:hlinkClick r:id="rId4"/>
              </a:rPr>
              <a:t>https://github.com/faker-ruby/faker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PostgreSQL: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ourier New"/>
                <a:hlinkClick r:id="rId5"/>
              </a:rPr>
              <a:t>https://gitlab.com/dalibo/postgresql_faker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B580D0-363A-4824-AF71-D5683DA753B4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А что с ООП?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0784D8-8023-4B79-8AD0-2258491AE2F0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3000"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Немного о </a:t>
            </a:r>
            <a:br>
              <a:rPr sz="6000"/>
            </a:b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поддержке стандартов</a:t>
            </a: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 SQL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7B2684-53AA-439F-B213-8C04855D81F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Особенности реализации в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IS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Двусторонние отношения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Relationship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Ссылки на объекты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As %Class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Классическая реализация (</a:t>
            </a:r>
            <a:r>
              <a:rPr b="0" lang="ru-RU" sz="3600" spc="-1" strike="noStrike">
                <a:solidFill>
                  <a:srgbClr val="ed7d31"/>
                </a:solidFill>
                <a:latin typeface="Calibri"/>
              </a:rPr>
              <a:t>Свойства + </a:t>
            </a: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FK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172D5F-A994-4418-80C4-C23212329F16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Кардинальность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Кардинальность: разрешённое число элементов с каждой стороны ссылки, коллекции или отношения.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"У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одного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покупателя может быть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много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заказов, но могут быть покупатели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без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заказов."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"У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одной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книги может быть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много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глав. Каждая глава принадлежит только к </a:t>
            </a: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одной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книге."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2CC00D-3947-4A18-B483-470A10D15C70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Отношения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Отношение – это объект, который позволяет создавать двустороннюю связь между объектом одного класса и несколькими объектами другого (или того же) класса.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Типы отношений: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Один-ко-многим (независимое) – one-to-many.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Родитель-потомки (зависимое) – parent-to-children.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Объекты класса В не могут быть сохранены без ссылки на объект класса А.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этом случае классы должны быть разными.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Опосредованная поддержка: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Один-к-одному.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Многие-ко-многим.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738918-D2A4-4EEA-86B2-60C7ED586304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Отношения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Отношение указывается в определении обоих классов.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Выражение Relationship является специализированным видом Property.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Один (one), многие (many), родитель (parent) и потомки (children) определяют кардинальность каждой стороны отношений.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Код отображает кардинальность для </a:t>
            </a:r>
            <a:r>
              <a:rPr b="1" lang="ru-RU" sz="3600" spc="-1" strike="noStrike">
                <a:solidFill>
                  <a:srgbClr val="000000"/>
                </a:solidFill>
                <a:latin typeface="Calibri"/>
              </a:rPr>
              <a:t>свойств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, а не классов.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D616A8-2296-46F1-B336-A93961F97335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Сравнение отношений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Один-ко-многим: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Сгенерированный ID объектов на любой стороне отношения является целым числом.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Родитель-потомки: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Сгенерированный ID родительского объекта является целым числом.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Сгенерированный ID объекта-потомка состоит из родительского ID и сгенерированного счётчика потомков.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После сохранения объекты-потомки не могут быть переназначены другому родительскому объекту и пересохранены.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0749CE-7F57-40CF-AFD7-ADBA91D9F5F4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Преимущества отношений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Отношения – комбинация ссылки и неупорядоченной коллекции.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Один/родительский объект может ссылаться на свои объекты многие/потомки.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Многие/потомки могут ссылаться на свой один/родительский объект.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Когда классы хранимы, отношения обеспечивают ссылочную целостность связей на один/родительский объекты.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3BDC01-3424-4EA8-95DB-AD498C0C72A9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Ссылочная целостность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Один-ко-многим: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Удаление объекта класса А (один) невозможно, пока на него ссылается хотя бы один объект класса В (многие).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Ссылочное действие OnDelete: noaction.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Чтобы удалить объект класса А, удалите ссылки на него из объектов класса В.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IRIS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 умолчанию используется noaction, но можно использовать другие действия (setnull, cascade, setdefault) в свойстве с кариднальностью один.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Вставка или обновление объекта класса В (многие) невозможно, если он ссылается на несуществующий объект класса А (один).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1D72CD-0A8D-41C0-9A29-4CCAC7D0DD6F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Ссылочная целостность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Родитель-потомки: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Удаление объекта класса А (родитель) вызывает каскадное удаление всех связанных объектов класса В (потомки).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Ссылочное действие OnDelete: cascade.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Другие ссылочные действия недоступны.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Вставка или обновление объекта класса В (потомки) невозможно, если он ссылается на несуществующий объект класса А (родитель).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Аналогичное поведение для строк в таблицах: 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Удаление одной/родительской строки.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Вставка/обновление многих/потомков.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0C02C9-5CCB-4726-8473-6B47A6F2B471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в коде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Отделение-Банкоматы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38080" y="218772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548235"/>
                </a:solidFill>
                <a:latin typeface="Fira Code"/>
                <a:ea typeface="Fira Code"/>
              </a:rPr>
              <a:t>/// в классе один ссылайтесь на многие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Relationship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ATMs </a:t>
            </a: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As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FCE.ATM [</a:t>
            </a: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cardinality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many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Inverse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= Branch];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548235"/>
                </a:solidFill>
                <a:latin typeface="Fira Code"/>
                <a:ea typeface="Fira Code"/>
              </a:rPr>
              <a:t>/// </a:t>
            </a:r>
            <a:r>
              <a:rPr b="0" lang="ru-RU" sz="2400" spc="-1" strike="noStrike">
                <a:solidFill>
                  <a:srgbClr val="548235"/>
                </a:solidFill>
                <a:latin typeface="Fira Code"/>
                <a:ea typeface="Fira Code"/>
              </a:rPr>
              <a:t>в классе многие ссылайтесь на один И индекс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Relationship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Branch </a:t>
            </a: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As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FCE.Branch [</a:t>
            </a: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cardinality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one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Inverse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= ATMs];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Index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BranchIndex </a:t>
            </a:r>
            <a:r>
              <a:rPr b="1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Branch;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79D5B8-D547-4EB1-8538-6BA123819D7B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Использование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Отделение-Банкоматы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2187720"/>
            <a:ext cx="9115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Чтобы связать со стороны один/родитель, вставьте каждый объект много/потомки: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do</a:t>
            </a:r>
            <a:r>
              <a:rPr b="0" lang="ru-RU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branch.ATMs.</a:t>
            </a:r>
            <a:r>
              <a:rPr b="1" lang="ru-RU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Insert</a:t>
            </a:r>
            <a:r>
              <a:rPr b="0" lang="ru-RU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(ATMOne)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Fira Code"/>
              </a:rPr>
              <a:t>Чтобы связать со стороны много/потомки, используйте ссылку на объект один/родитель: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set</a:t>
            </a:r>
            <a:r>
              <a:rPr b="0" lang="ru-RU" sz="2400" spc="-1" strike="noStrike">
                <a:solidFill>
                  <a:srgbClr val="000000"/>
                </a:solidFill>
                <a:latin typeface="Fira Code"/>
                <a:ea typeface="Fira Code"/>
              </a:rPr>
              <a:t> ATMOne.Branch = branch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9EAC42-5297-4C3F-8BCE-1B6A8E5349A2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Стандарты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SQL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2" name="Таблица 7"/>
          <p:cNvGraphicFramePr/>
          <p:nvPr/>
        </p:nvGraphicFramePr>
        <p:xfrm>
          <a:off x="704160" y="1464480"/>
          <a:ext cx="10234800" cy="4881240"/>
        </p:xfrm>
        <a:graphic>
          <a:graphicData uri="http://schemas.openxmlformats.org/drawingml/2006/table">
            <a:tbl>
              <a:tblPr/>
              <a:tblGrid>
                <a:gridCol w="604440"/>
                <a:gridCol w="1014840"/>
                <a:gridCol w="8615520"/>
              </a:tblGrid>
              <a:tr h="41436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Год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Название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Изменения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28260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986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SQL-86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Aft>
                          <a:spcPts val="7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Первый вариант стандарта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8260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1989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SQL-89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Небольшие изменения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080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"/>
                        </a:rPr>
                        <a:t>1992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"/>
                        </a:rPr>
                        <a:t>SQL-92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Значительные изменения (ISO 9075); уровень Entry Level стандарта SQL-92 был принят как стандарт FIPS 127-2.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8380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3"/>
                        </a:rPr>
                        <a:t>1999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4"/>
                        </a:rPr>
                        <a:t>SQL:1999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Добавлена поддержка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5"/>
                        </a:rPr>
                        <a:t>регулярных выражений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6"/>
                        </a:rPr>
                        <a:t>рекурсивных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запросов, поддержка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7"/>
                        </a:rPr>
                        <a:t>триггеров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базовые процедурные расширения, нескалярные типы данных и некоторые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8"/>
                        </a:rPr>
                        <a:t>объектно-ориентированные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возможности.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2900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9"/>
                        </a:rPr>
                        <a:t>2003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0"/>
                        </a:rPr>
                        <a:t>SQL:2003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Введены расширения для работы с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1"/>
                        </a:rPr>
                        <a:t>XML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-данными, оконные функции (применяемые для работы с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2"/>
                        </a:rPr>
                        <a:t>OLAP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-базами данных), генераторы последовательностей и основанные на них типы данных.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080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3"/>
                        </a:rPr>
                        <a:t>2006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4"/>
                        </a:rPr>
                        <a:t>SQL:2006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Функциональность работы с XML-данными значительно расширена. Появилась возможность совместно использовать в запросах SQL и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5"/>
                        </a:rPr>
                        <a:t>XQuery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580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6"/>
                        </a:rPr>
                        <a:t>2008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7"/>
                        </a:rPr>
                        <a:t>SQL:2008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Улучшены возможности оконных функций, устранены некоторые неоднозначности стандарта SQL:2003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5080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8"/>
                        </a:rPr>
                        <a:t>SQL:2011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Реализована поддержка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19"/>
                        </a:rPr>
                        <a:t>хронологических баз данных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(PERIOD FOR), поддержка конструкции FETCH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4120"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1" lang="ru-RU" sz="1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0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0"/>
                        </a:rPr>
                        <a:t>SQL:2016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9040" rIns="59040" tIns="29520" bIns="29520" anchor="ctr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1199"/>
                        </a:spcBef>
                        <a:spcAft>
                          <a:spcPts val="1199"/>
                        </a:spcAft>
                        <a:buNone/>
                      </a:pP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Защита на уровне строк, полиморфные табличные функции, </a:t>
                      </a:r>
                      <a:r>
                        <a:rPr b="0" lang="ru-RU" sz="1400" spc="-1" strike="noStrike" u="sng">
                          <a:solidFill>
                            <a:srgbClr val="0563c1"/>
                          </a:solidFill>
                          <a:uFillTx/>
                          <a:latin typeface="Calibri"/>
                          <a:hlinkClick r:id="rId21"/>
                        </a:rPr>
                        <a:t>JSON</a:t>
                      </a:r>
                      <a:r>
                        <a:rPr b="0" lang="ru-RU" sz="1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59040" marR="59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9D3A0C-4383-4F56-975F-42AED31AEEF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03040" y="152280"/>
            <a:ext cx="1178532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Методы отношений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3" name="Group 82"/>
          <p:cNvGraphicFramePr/>
          <p:nvPr/>
        </p:nvGraphicFramePr>
        <p:xfrm>
          <a:off x="679320" y="1495440"/>
          <a:ext cx="8483400" cy="4611240"/>
        </p:xfrm>
        <a:graphic>
          <a:graphicData uri="http://schemas.openxmlformats.org/drawingml/2006/table">
            <a:tbl>
              <a:tblPr/>
              <a:tblGrid>
                <a:gridCol w="3206880"/>
                <a:gridCol w="2560320"/>
                <a:gridCol w="1474200"/>
                <a:gridCol w="1242000"/>
              </a:tblGrid>
              <a:tr h="6829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Метод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Назначение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Успех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Ошибка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4b183"/>
                    </a:solidFill>
                  </a:tcPr>
                </a:tc>
              </a:tr>
              <a:tr h="85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Insert()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Добавить объект в отношение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статус ошибки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7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GetAt(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item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Получить объект </a:t>
                      </a:r>
                      <a:r>
                        <a:rPr b="0" i="1" lang="ru-RU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элемент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объект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""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RemoveAt(</a:t>
                      </a: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item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У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далить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 объект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ru-RU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элемент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id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элемента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""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0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Count()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Количество элементов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целое число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5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Clear()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Очистить отношение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статус ошибки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Прямоугольник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5" name="Picture 2" descr="Download To Be Continued Meme PNG Image for Free"/>
          <p:cNvPicPr/>
          <p:nvPr/>
        </p:nvPicPr>
        <p:blipFill>
          <a:blip r:embed="rId1"/>
          <a:srcRect l="3360" t="72772" r="44134" b="5323"/>
          <a:stretch/>
        </p:blipFill>
        <p:spPr>
          <a:xfrm>
            <a:off x="162000" y="5037120"/>
            <a:ext cx="6400440" cy="1501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ED89B2-2F39-4AC3-858F-D590CFC0A43E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Виды связей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328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Один ко многим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обязательной связью (Родитель-потомок);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необязательной связью;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Один к одному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обязательной связью;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необязательной связью;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Многие ко многим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Box 3"/>
          <p:cNvSpPr/>
          <p:nvPr/>
        </p:nvSpPr>
        <p:spPr>
          <a:xfrm>
            <a:off x="3567240" y="871920"/>
            <a:ext cx="3242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ru-RU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Краткий ликбез на </a:t>
            </a: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habr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0EDC86-CCAE-4422-813A-883FADDC412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Один ко Многим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Объект 4" descr=""/>
          <p:cNvPicPr/>
          <p:nvPr/>
        </p:nvPicPr>
        <p:blipFill>
          <a:blip r:embed="rId1"/>
          <a:stretch/>
        </p:blipFill>
        <p:spPr>
          <a:xfrm>
            <a:off x="3929400" y="2729160"/>
            <a:ext cx="7534800" cy="1647720"/>
          </a:xfrm>
          <a:prstGeom prst="rect">
            <a:avLst/>
          </a:prstGeom>
          <a:ln w="0">
            <a:solidFill>
              <a:srgbClr val="ed7d31"/>
            </a:solidFill>
          </a:ln>
        </p:spPr>
      </p:pic>
      <p:pic>
        <p:nvPicPr>
          <p:cNvPr id="138" name="Рисунок 5" descr=""/>
          <p:cNvPicPr/>
          <p:nvPr/>
        </p:nvPicPr>
        <p:blipFill>
          <a:blip r:embed="rId2"/>
          <a:stretch/>
        </p:blipFill>
        <p:spPr>
          <a:xfrm>
            <a:off x="838080" y="1690560"/>
            <a:ext cx="2495520" cy="3724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CCF37C-2283-478B-BE71-45D72F63475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Один к Одному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Рисунок 9" descr=""/>
          <p:cNvPicPr/>
          <p:nvPr/>
        </p:nvPicPr>
        <p:blipFill>
          <a:blip r:embed="rId1"/>
          <a:stretch/>
        </p:blipFill>
        <p:spPr>
          <a:xfrm>
            <a:off x="1028520" y="1771560"/>
            <a:ext cx="2259000" cy="30193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0" descr=""/>
          <p:cNvPicPr/>
          <p:nvPr/>
        </p:nvPicPr>
        <p:blipFill>
          <a:blip r:embed="rId2"/>
          <a:stretch/>
        </p:blipFill>
        <p:spPr>
          <a:xfrm>
            <a:off x="3952440" y="2375640"/>
            <a:ext cx="7506360" cy="1647720"/>
          </a:xfrm>
          <a:prstGeom prst="rect">
            <a:avLst/>
          </a:prstGeom>
          <a:ln w="0">
            <a:solidFill>
              <a:srgbClr val="ed7d31"/>
            </a:solidFill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A50B3C-2FE7-489E-8EA3-3592EE46014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Многие ко Многим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Рисунок 7" descr=""/>
          <p:cNvPicPr/>
          <p:nvPr/>
        </p:nvPicPr>
        <p:blipFill>
          <a:blip r:embed="rId1"/>
          <a:stretch/>
        </p:blipFill>
        <p:spPr>
          <a:xfrm>
            <a:off x="618840" y="1824120"/>
            <a:ext cx="5661360" cy="3209400"/>
          </a:xfrm>
          <a:prstGeom prst="rect">
            <a:avLst/>
          </a:prstGeom>
          <a:ln w="0">
            <a:noFill/>
          </a:ln>
        </p:spPr>
      </p:pic>
      <p:pic>
        <p:nvPicPr>
          <p:cNvPr id="144" name="Рисунок 8" descr=""/>
          <p:cNvPicPr/>
          <p:nvPr/>
        </p:nvPicPr>
        <p:blipFill>
          <a:blip r:embed="rId2"/>
          <a:stretch/>
        </p:blipFill>
        <p:spPr>
          <a:xfrm>
            <a:off x="3728520" y="3429000"/>
            <a:ext cx="7516080" cy="2000160"/>
          </a:xfrm>
          <a:prstGeom prst="rect">
            <a:avLst/>
          </a:prstGeom>
          <a:ln w="0">
            <a:solidFill>
              <a:srgbClr val="ed7d31"/>
            </a:solidFill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0D9CEE-058D-4385-929C-E71889930BA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Способы реализации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Внешние ключи (</a:t>
            </a: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Foreign key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Модификаторы уникальности (</a:t>
            </a: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unique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Триггеры событий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en-US" sz="3600" spc="-1" strike="noStrike">
                <a:solidFill>
                  <a:srgbClr val="ed7d31"/>
                </a:solidFill>
                <a:latin typeface="Calibri"/>
              </a:rPr>
              <a:t>Trigger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sngStrike">
                <a:solidFill>
                  <a:srgbClr val="000000"/>
                </a:solidFill>
                <a:latin typeface="Calibri"/>
              </a:rPr>
              <a:t>Поля без индексов (я сам знаю что на что ссылается)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D20C1F-6E1C-4559-A240-53B602184FB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Application>LibreOffice/7.3.7.2$Linux_X86_64 LibreOffice_project/30$Build-2</Application>
  <AppVersion>15.0000</AppVersion>
  <Words>1265</Words>
  <Paragraphs>294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2020-03-23T12:31:18Z</dcterms:created>
  <dc:creator>Александр Погребников</dc:creator>
  <dc:description/>
  <dc:language>en-US</dc:language>
  <cp:lastModifiedBy>Александр Погребников</cp:lastModifiedBy>
  <dcterms:modified xsi:type="dcterms:W3CDTF">2023-09-21T14:38:14Z</dcterms:modified>
  <cp:revision>58</cp:revision>
  <dc:subject/>
  <dc:title>Основы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41</vt:i4>
  </property>
</Properties>
</file>