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08902-CE7C-4E30-A9C2-BC99E21B20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F57393-BEA7-4976-9881-DDA493D62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4EC59-3ADD-4DC1-A8C1-FBA4C88D0A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EC39DC-FB6F-4ACE-B005-2EEB427D49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192815-EEE4-414E-BA7E-640D4997CF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234800-A531-43FE-968A-875DAAB846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7DDD8E-398A-4D72-B7D8-5CB5267A6E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1689DA-2D7F-4890-8FC4-A4B210BC9A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069B5B-9057-4901-B9CF-D582D88D73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B8D61A-6BBF-4302-8366-6A274FD5A5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FFCB7A-1D8D-4FC9-BCE7-EB0B569E8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2FA399-307F-491E-A54E-FBB5CB056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F36FB2-D37D-4126-A64A-FAC1B718C9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CA6D14-31B1-43FC-80EF-5C3A054632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EEB479-0ABB-4AE8-8066-B682CC6B65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0BF71D-D058-4BFB-BFA0-C1C044A458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2C70BD-E77F-4E4F-8A24-C253A8DE84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F02FC2-09E8-4434-A3D5-2AF2EEBEEA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06304B-4BAB-49AB-A149-CA1E50CE9B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B4372-BE5E-4840-B947-7F373C3F4C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FD7A30-67F4-4C33-BA2E-30CEC2ACC0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9EF73-655B-44AB-81E4-85CA201CB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5750EB-0C6D-4D64-9C4E-5B176B2BF6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70B65A-F4A4-4176-A0CE-8D1EEDB660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F3A810-EF74-45F1-8DAD-3037BCA980D4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008D6-F0BE-4ABE-BC99-ABF796103F0B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javarush.ru/groups/posts/2259-jpa--znakomstvo-s-tekhnologiey" TargetMode="External"/><Relationship Id="rId2" Type="http://schemas.openxmlformats.org/officeDocument/2006/relationships/hyperlink" Target="https://javarush.ru/groups/posts/2259-jpa--znakomstvo-s-tekhnologiey" TargetMode="External"/><Relationship Id="rId3" Type="http://schemas.openxmlformats.org/officeDocument/2006/relationships/hyperlink" Target="https://habr.com/ru/post/265061/" TargetMode="External"/><Relationship Id="rId4" Type="http://schemas.openxmlformats.org/officeDocument/2006/relationships/hyperlink" Target="https://easyjava.ru/data/jpa/java-persistence-query-language/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5: Связи и запросы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Criteria API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9580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Позволяет создавать запросы с критериями программным методом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получение значение агрегатных функций типа sum(), min(), max() и т.д.;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извлечения данных только из выбранных колонок с использованием ProjectionList;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соединение нескольких таблиц для join запросов с использованием методов createAlias(), setFetchMode() и setProjection();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выборка результатов согласно условиям с использованием метода add(), параметрами которого являются ограничения (Restrictions);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порядка сортировки добавлением к критерию метода addOrder().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FA3B68-86A4-4D6F-BAA8-DA56BD481B9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А зачем усложнять?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CB3470-FDC3-49E6-9541-CE96C1F2075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Чтение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Rectangle 2"/>
          <p:cNvSpPr/>
          <p:nvPr/>
        </p:nvSpPr>
        <p:spPr>
          <a:xfrm>
            <a:off x="313920" y="1905840"/>
            <a:ext cx="9218880" cy="26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660066"/>
                </a:solidFill>
                <a:latin typeface="Arial Unicode MS"/>
              </a:rPr>
              <a:t>Criteria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criteria 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session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createCriteria 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4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400" spc="-1" strike="noStrike">
                <a:solidFill>
                  <a:srgbClr val="000088"/>
                </a:solidFill>
                <a:latin typeface="Arial Unicode MS"/>
              </a:rPr>
              <a:t>class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criteria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setFirstResult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400" spc="-1" strike="noStrike">
                <a:solidFill>
                  <a:srgbClr val="006666"/>
                </a:solidFill>
                <a:latin typeface="Arial Unicode MS"/>
              </a:rPr>
              <a:t>5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criteria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setMaxResults 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400" spc="-1" strike="noStrike">
                <a:solidFill>
                  <a:srgbClr val="006666"/>
                </a:solidFill>
                <a:latin typeface="Arial Unicode MS"/>
              </a:rPr>
              <a:t>10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660066"/>
                </a:solidFill>
                <a:latin typeface="Arial Unicode MS"/>
              </a:rPr>
              <a:t>List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&lt;</a:t>
            </a:r>
            <a:r>
              <a:rPr b="0" lang="ru-RU" sz="24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developers 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 criteria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400" spc="-1" strike="noStrike">
                <a:solidFill>
                  <a:srgbClr val="000000"/>
                </a:solidFill>
                <a:latin typeface="Arial Unicode MS"/>
              </a:rPr>
              <a:t>list</a:t>
            </a:r>
            <a:r>
              <a:rPr b="0" lang="ru-RU" sz="2400" spc="-1" strike="noStrike">
                <a:solidFill>
                  <a:srgbClr val="666600"/>
                </a:solidFill>
                <a:latin typeface="Arial Unicode MS"/>
              </a:rPr>
              <a:t>();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19266D-238C-44E0-B131-FCCAD4906FB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Сортировка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Rectangle 1"/>
          <p:cNvSpPr/>
          <p:nvPr/>
        </p:nvSpPr>
        <p:spPr>
          <a:xfrm>
            <a:off x="620640" y="2003400"/>
            <a:ext cx="9714240" cy="22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660066"/>
                </a:solidFill>
                <a:latin typeface="Arial Unicode MS"/>
              </a:rPr>
              <a:t>Criteria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 criteria 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 session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createCriteria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8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800" spc="-1" strike="noStrike">
                <a:solidFill>
                  <a:srgbClr val="000088"/>
                </a:solidFill>
                <a:latin typeface="Arial Unicode MS"/>
              </a:rPr>
              <a:t>class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	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	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	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addOrder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800" spc="-1" strike="noStrike">
                <a:solidFill>
                  <a:srgbClr val="660066"/>
                </a:solidFill>
                <a:latin typeface="Arial Unicode MS"/>
              </a:rPr>
              <a:t>Order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Arial Unicode MS"/>
              </a:rPr>
              <a:t>asc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800" spc="-1" strike="noStrike">
                <a:solidFill>
                  <a:srgbClr val="008800"/>
                </a:solidFill>
                <a:latin typeface="Arial Unicode MS"/>
              </a:rPr>
              <a:t>"firstName"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));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criteria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addOrder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800" spc="-1" strike="noStrike">
                <a:solidFill>
                  <a:srgbClr val="660066"/>
                </a:solidFill>
                <a:latin typeface="Arial Unicode MS"/>
              </a:rPr>
              <a:t>Order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Arial Unicode MS"/>
              </a:rPr>
              <a:t>desc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800" spc="-1" strike="noStrike">
                <a:solidFill>
                  <a:srgbClr val="008800"/>
                </a:solidFill>
                <a:latin typeface="Arial Unicode MS"/>
              </a:rPr>
              <a:t>"firstName"</a:t>
            </a:r>
            <a:r>
              <a:rPr b="0" lang="ru-RU" sz="28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22DD84-933E-45F1-8184-2B24908A3A5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Ограничения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Rectangle 1"/>
          <p:cNvSpPr/>
          <p:nvPr/>
        </p:nvSpPr>
        <p:spPr>
          <a:xfrm>
            <a:off x="934200" y="2062440"/>
            <a:ext cx="7552800" cy="34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Criteria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criteria 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session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createCriteria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88"/>
                </a:solidFill>
                <a:latin typeface="Arial Unicode MS"/>
              </a:rPr>
              <a:t>class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add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Restrictions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ge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008800"/>
                </a:solidFill>
                <a:latin typeface="Arial Unicode MS"/>
              </a:rPr>
              <a:t>"experience"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r>
              <a:rPr b="0" lang="ru-RU" sz="2000" spc="-1" strike="noStrike">
                <a:solidFill>
                  <a:srgbClr val="006666"/>
                </a:solidFill>
                <a:latin typeface="Arial Unicode MS"/>
              </a:rPr>
              <a:t>3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Criteria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criteria 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session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createCriteria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88"/>
                </a:solidFill>
                <a:latin typeface="Arial Unicode MS"/>
              </a:rPr>
              <a:t>class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add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Restrictions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like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008800"/>
                </a:solidFill>
                <a:latin typeface="Arial Unicode MS"/>
              </a:rPr>
              <a:t>"login"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r>
              <a:rPr b="0" lang="ru-RU" sz="2000" spc="-1" strike="noStrike">
                <a:solidFill>
                  <a:srgbClr val="008800"/>
                </a:solidFill>
                <a:latin typeface="Arial Unicode MS"/>
              </a:rPr>
              <a:t>"serg%"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Criteria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criteria 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session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createCriteria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88"/>
                </a:solidFill>
                <a:latin typeface="Arial Unicode MS"/>
              </a:rPr>
              <a:t>class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add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Restrictions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isNull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008800"/>
                </a:solidFill>
                <a:latin typeface="Arial Unicode MS"/>
              </a:rPr>
              <a:t>"birth_date"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Criteria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criteria 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=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session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createCriteria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Developer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88"/>
                </a:solidFill>
                <a:latin typeface="Arial Unicode MS"/>
              </a:rPr>
              <a:t>class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add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660066"/>
                </a:solidFill>
                <a:latin typeface="Arial Unicode MS"/>
              </a:rPr>
              <a:t>Restrictions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.</a:t>
            </a:r>
            <a:r>
              <a:rPr b="0" lang="ru-RU" sz="2000" spc="-1" strike="noStrike">
                <a:solidFill>
                  <a:srgbClr val="000000"/>
                </a:solidFill>
                <a:latin typeface="Arial Unicode MS"/>
              </a:rPr>
              <a:t>isNotNull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(</a:t>
            </a:r>
            <a:r>
              <a:rPr b="0" lang="ru-RU" sz="2000" spc="-1" strike="noStrike">
                <a:solidFill>
                  <a:srgbClr val="008800"/>
                </a:solidFill>
                <a:latin typeface="Arial Unicode MS"/>
              </a:rPr>
              <a:t>"birth_date"</a:t>
            </a:r>
            <a:r>
              <a:rPr b="0" lang="ru-RU" sz="2000" spc="-1" strike="noStrike">
                <a:solidFill>
                  <a:srgbClr val="666600"/>
                </a:solidFill>
                <a:latin typeface="Arial Unicode MS"/>
              </a:rPr>
              <a:t>);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E3E329-A961-4E89-8638-CB15261DEDE5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Сочетание ограничений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Rectangle 1"/>
          <p:cNvSpPr/>
          <p:nvPr/>
        </p:nvSpPr>
        <p:spPr>
          <a:xfrm>
            <a:off x="1107000" y="2000160"/>
            <a:ext cx="8631720" cy="30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session.createCriteria(Person.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add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(Restrictions.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Restrictions.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like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("lastName", "Te%"),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Restrictions.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("firstName", "John")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.list()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AF86FC-095B-4C85-BD3B-98398B164A9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JPA Criteria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51336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EntityManager em = entityManagerFactory.createEntityManager();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em.getTransaction().begin();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CriteriaBuilder cb = em.getCriteriaBuilder();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CriteriaQuery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 personCriteria = cb.createQuery(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 personRoot = personCriteria.from(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personCriteria.select(personRoot);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em.createQuery(personCriteria)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.getResultList()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.forEach(System.out::println);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287583-21C0-45BF-BE5B-FC8808FFFAE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JPA Criteria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– использование разных классов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3360" y="2008080"/>
            <a:ext cx="951336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CriteriaQuery&lt;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 passportCriteria = cb.createQuery(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Root&lt;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 personPassportRoot = passportCriteria.from(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passportCriteria.select(personPassportRoot.get("passport"));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em.createQuery(passportCriteria)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.getResultList()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.forEach(System.out::println);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67FBB1-FF89-454E-85A9-D6E9FAA6088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JPA Criteria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– использование ограничений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3360" y="2008080"/>
            <a:ext cx="951336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CriteriaQuery&lt;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 passportOwnCriteria = cb.createQuery(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Root&lt;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 ownerPassportRoot = passportOwnCriteria.from(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passportOwnCriteria.select(ownerPassportRoot);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passportOwnCriteria.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where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cb.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equal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ownerPassportRoot.get("owner").get("lastName"),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"Testoff")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em.createQuery(passportOwnCriteria)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.getResultList()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.forEach(System.out::println);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357D3A-A2ED-49F4-986B-4EA5FB6AC44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JPA Criteria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– связанные сущности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3360" y="2008080"/>
            <a:ext cx="951336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CriteriaQuery&lt;</a:t>
            </a:r>
            <a:r>
              <a:rPr b="0" lang="en-US" sz="22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&gt; personWorkCriteria = cb.createQuery(</a:t>
            </a:r>
            <a:r>
              <a:rPr b="0" lang="en-US" sz="22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Root&lt;</a:t>
            </a:r>
            <a:r>
              <a:rPr b="0" lang="en-US" sz="22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&gt; personWorkRoot = personWorkCriteria.from(</a:t>
            </a:r>
            <a:r>
              <a:rPr b="0" lang="en-US" sz="22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Join&lt;</a:t>
            </a:r>
            <a:r>
              <a:rPr b="0" lang="en-US" sz="22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2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&gt; company = personWorkRoot.join("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workingPlaces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");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personWorkCriteria.select(personWorkRoot);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personWorkCriteria.where(cb.equal(company.get("name"), "Acme Ltd"));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em.createQuery(personWorkCriteria)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.getResultList()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.forEach(System.out::println);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4039F3-5C03-4CBE-8514-6C6304D49F9F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200196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JavaRush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статья о 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JPA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Habr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шпаргалки программиста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JPQL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статья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A187E8-2BD2-4F4E-93CF-231DB505981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Metamodel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9580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Подход, позволяющий отследить структурные изменения сущностей и корректность их использования в запросах на этапе компиляции, а не исполнения.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Прямоугольник 3"/>
          <p:cNvSpPr/>
          <p:nvPr/>
        </p:nvSpPr>
        <p:spPr>
          <a:xfrm>
            <a:off x="838080" y="3720600"/>
            <a:ext cx="91612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@StaticMetamodel(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.class)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abstract class </a:t>
            </a:r>
            <a:r>
              <a:rPr b="0" lang="ru-RU" sz="1800" spc="-1" strike="noStrike">
                <a:solidFill>
                  <a:srgbClr val="00b050"/>
                </a:solidFill>
                <a:latin typeface="Calibri"/>
              </a:rPr>
              <a:t>Company_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extends AbstractIdentifiableObject_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static volatile SingularAttribute&lt;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String&gt; name;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static volatile CollectionAttribute&lt;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Person&gt; workers;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49505D-A4DE-4824-9879-744E0D3717EF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Metamodel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- инструменты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7"/>
          <p:cNvSpPr/>
          <p:nvPr/>
        </p:nvSpPr>
        <p:spPr>
          <a:xfrm>
            <a:off x="838080" y="1690560"/>
            <a:ext cx="75420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&lt;dependency&gt;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&lt;groupId&gt;org.hibernate&lt;/groupId&gt;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&lt;artifactId&gt;</a:t>
            </a:r>
            <a:r>
              <a:rPr b="0" lang="ru-RU" sz="2400" spc="-1" strike="noStrike">
                <a:solidFill>
                  <a:srgbClr val="ed7d31"/>
                </a:solidFill>
                <a:latin typeface="Calibri"/>
              </a:rPr>
              <a:t>hibernate-jpamodelgen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&lt;/artifactId&gt;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&lt;version&gt;${hibernate.version}&lt;/version&gt;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&lt;scope&gt;provided&lt;/scope&gt;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&lt;/dependency&gt;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Прямоугольник 8"/>
          <p:cNvSpPr/>
          <p:nvPr/>
        </p:nvSpPr>
        <p:spPr>
          <a:xfrm>
            <a:off x="964080" y="4317840"/>
            <a:ext cx="86076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Позволяет производить генерацию метамоделей в автоматическом режиме для каждой из описанных сущностей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4057D9-FE56-4103-9205-7C6E40FA4AB3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JPA Criteria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– полный пример использования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2008080"/>
            <a:ext cx="951336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CriteriaQuery&lt;</a:t>
            </a:r>
            <a:r>
              <a:rPr b="0" lang="en-US" sz="16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companyPassportCriteria = cb.createQuery(</a:t>
            </a:r>
            <a:r>
              <a:rPr b="0" lang="en-US" sz="16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Root&lt;</a:t>
            </a:r>
            <a:r>
              <a:rPr b="0" lang="en-US" sz="16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companyPassportRoot = companyPassportCriteria.from(</a:t>
            </a:r>
            <a:r>
              <a:rPr b="0" lang="en-US" sz="16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.class);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Join&lt;</a:t>
            </a:r>
            <a:r>
              <a:rPr b="0" lang="en-US" sz="16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6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person = companyPassportRoot.join(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Company_.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workers);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companyPassportCriteria.select(companyPassportRoot);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companyPassportCriteria.where(cb.equal(person.get(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Person_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.passport).get(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Passport_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.series), "AS"));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em.createQuery(companyPassportCriteria)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.setFirstResult(0)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.setMaxResults(10)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.getResultList()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.forEach(System.out::println);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4E98AD-68D5-4653-AC6D-7A5B1737A98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D89B27-68A6-44A6-AA46-FAE48F22BB94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Зачем связывать?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1CC67E-ABAA-459F-BF4E-77D4B865A83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Типы связей в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Hibernate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@OneToOne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@OneToMany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@ManyToOne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@ManyToMany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FED5AB-240B-4DFB-84CF-419D3C94BA3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@OneToOne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Прямоугольник 6"/>
          <p:cNvSpPr/>
          <p:nvPr/>
        </p:nvSpPr>
        <p:spPr>
          <a:xfrm>
            <a:off x="964080" y="1704240"/>
            <a:ext cx="60955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@OneToOne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optional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= false, 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cascade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= CascadeType.ALL)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@JoinColumn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(name = "PASSPORT_ID")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private Passport passport;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Прямоугольник 7"/>
          <p:cNvSpPr/>
          <p:nvPr/>
        </p:nvSpPr>
        <p:spPr>
          <a:xfrm>
            <a:off x="3576600" y="3990600"/>
            <a:ext cx="609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Passport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@OneToOne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optional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= false, 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mappedBy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= "passport")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private Person owner;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AE0B2-3842-4208-9C9A-992B03BA8AB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@OneToMany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/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@ManyToOne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Прямоугольник 6"/>
          <p:cNvSpPr/>
          <p:nvPr/>
        </p:nvSpPr>
        <p:spPr>
          <a:xfrm>
            <a:off x="964080" y="1704240"/>
            <a:ext cx="6543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@ManyToOne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optional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false,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cascade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CascadeType.ALL)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@JoinColumn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"ADDRESS_ID")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private Address primaryAddress;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Прямоугольник 7"/>
          <p:cNvSpPr/>
          <p:nvPr/>
        </p:nvSpPr>
        <p:spPr>
          <a:xfrm>
            <a:off x="2340360" y="3906720"/>
            <a:ext cx="81705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Address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@OneToMany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mappedBy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"primaryAddress",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fetch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FetchType.EAGER)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private Collection&lt;Person&gt; tenants;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2D42F6-9B32-4617-8A29-54A47DF1250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FetchType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95800" cy="453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Eager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объекты коллекции сразу загружаются в память.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(-) При загрузки одного объекта может притянуть за собой всю базу при неаккуратном обращении.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Lazy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–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объекты загружаются в память только при обращении к ним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(-) Тратится больше ресурсов на поддержку соединения с БД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CA61BA-384B-4EF2-A07D-0ECBA76E3F1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@ManyToMany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Прямоугольник 6"/>
          <p:cNvSpPr/>
          <p:nvPr/>
        </p:nvSpPr>
        <p:spPr>
          <a:xfrm>
            <a:off x="938880" y="1478520"/>
            <a:ext cx="854028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Person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@ManyToMany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fetch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FetchType.LAZY,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cascade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CascadeType.ALL)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@JoinTable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"PERSON_COMPANIES",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joinColumns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@JoinColumn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(name = "PERSON_ID"),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inverseJoinColumns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@JoinColumn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(name = "COMPANY_ID")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private Collection&lt;Company&gt; workingPlaces;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7"/>
          <p:cNvSpPr/>
          <p:nvPr/>
        </p:nvSpPr>
        <p:spPr>
          <a:xfrm>
            <a:off x="4169160" y="4539240"/>
            <a:ext cx="81705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Company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@ManyToMany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mappedBy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"workingPlaces")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private Collection&lt;Person&gt; workers;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1924BF-1433-4776-BBFA-83079B18C45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695520" y="2008080"/>
            <a:ext cx="8695800" cy="24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Calibri"/>
              </a:rPr>
              <a:t>При использовании связей избегайте циклических вызовов уходящие в рекурсию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Объект 2"/>
          <p:cNvSpPr/>
          <p:nvPr/>
        </p:nvSpPr>
        <p:spPr>
          <a:xfrm>
            <a:off x="695520" y="4283640"/>
            <a:ext cx="8695800" cy="24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Например: циклический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toString()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при сериализации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B88785-B7E2-4786-A8A8-4A3748BBC3F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Application>LibreOffice/7.3.7.2$Linux_X86_64 LibreOffice_project/30$Build-2</Application>
  <AppVersion>15.0000</AppVersion>
  <Words>939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2020-11-05T06:23:04Z</dcterms:modified>
  <cp:revision>98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