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016B50-4063-4E6A-91B8-7C047F1D0F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486018-959E-4538-B5B2-FA218CBB71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F2DC18-CF21-44A2-9481-1BC42AB77FA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A443B5-6148-429E-A3E0-41F712870C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CE4037-271B-45FD-B1E2-1B57A03DA0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C443DC-E422-44BC-BE61-61FA9B88C9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1872B0-47CF-48F9-9269-4950D73CE8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D4C788-FAE7-41E9-B3FD-243D2B9764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6E3765-DF27-4724-8ABC-2E548691FD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9FD90F-5474-4B56-85B2-558421F550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2705BC-9A69-46AC-BD21-E44EBED8A9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7EA47F-C78A-4ABB-96C9-52D8A9F819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FC20DB-398C-4FDA-AA39-E501A0AA6D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87FF50-B6C8-4E4C-8FFB-A5209DA32F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A85A31-1DFD-4A41-B9D6-4838164D66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0DC7D8-EF38-483A-B0DD-D38FDA3A8C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496A73-9ECB-4BB0-85B0-D2360115F2C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3251A3-F3BF-48CB-90F2-79B45FA7F5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9531CF-4F52-4E1B-82BA-60D32923AF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938FFF-9713-4AA9-8455-7C128A60DB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2551BD-AB04-4ECA-A906-CE95CAD97C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DB5753-7564-436C-A923-D6A9A5FC76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5A05E2-7DA6-466E-A248-EC37BB3E4A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AB1B10-DF78-444D-B9E4-4221E15E9C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4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66E787-C51C-4973-8780-70848CCF8E36}" type="slidenum">
              <a:rPr b="0" lang="ru-RU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4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66C9DF-82A4-4F55-9DA0-9A2F676D09B3}" type="slidenum">
              <a:rPr b="0" lang="ru-RU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habr.com/ru/post/435114/" TargetMode="External"/><Relationship Id="rId2" Type="http://schemas.openxmlformats.org/officeDocument/2006/relationships/hyperlink" Target="https://habr.com/ru/post/441386/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ed7d31"/>
                </a:solidFill>
                <a:latin typeface="TolkienCyr"/>
              </a:rPr>
              <a:t>Серверное программирование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Часть 5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.5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Spring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Методы запросов из имени метода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Прямоугольник 6"/>
          <p:cNvSpPr/>
          <p:nvPr/>
        </p:nvSpPr>
        <p:spPr>
          <a:xfrm>
            <a:off x="757800" y="1690560"/>
            <a:ext cx="884736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@Repository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public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interface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CustomizedEmployeesCrudRepository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extends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CrudRepository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&lt;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Employees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,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Long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&gt; {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e908c"/>
                </a:solidFill>
                <a:latin typeface="Menlo"/>
              </a:rPr>
              <a:t>// </a:t>
            </a:r>
            <a:r>
              <a:rPr b="0" lang="ru-RU" sz="1800" spc="-1" strike="noStrike">
                <a:solidFill>
                  <a:srgbClr val="8e908c"/>
                </a:solidFill>
                <a:latin typeface="Menlo"/>
              </a:rPr>
              <a:t>искать по полям </a:t>
            </a:r>
            <a:r>
              <a:rPr b="0" lang="en-US" sz="1800" spc="-1" strike="noStrike">
                <a:solidFill>
                  <a:srgbClr val="8e908c"/>
                </a:solidFill>
                <a:latin typeface="Menlo"/>
              </a:rPr>
              <a:t>firstName And LastName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Optional&lt;Employees&gt;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findByFirstNameAndLastName</a:t>
            </a: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(String firstName, String lastName)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e908c"/>
                </a:solidFill>
                <a:latin typeface="Menlo"/>
              </a:rPr>
              <a:t>// </a:t>
            </a:r>
            <a:r>
              <a:rPr b="0" lang="ru-RU" sz="1800" spc="-1" strike="noStrike">
                <a:solidFill>
                  <a:srgbClr val="8e908c"/>
                </a:solidFill>
                <a:latin typeface="Menlo"/>
              </a:rPr>
              <a:t>найти первые 5 по </a:t>
            </a:r>
            <a:r>
              <a:rPr b="0" lang="en-US" sz="1800" spc="-1" strike="noStrike">
                <a:solidFill>
                  <a:srgbClr val="8e908c"/>
                </a:solidFill>
                <a:latin typeface="Menlo"/>
              </a:rPr>
              <a:t>FirstName </a:t>
            </a:r>
            <a:r>
              <a:rPr b="0" lang="ru-RU" sz="1800" spc="-1" strike="noStrike">
                <a:solidFill>
                  <a:srgbClr val="8e908c"/>
                </a:solidFill>
                <a:latin typeface="Menlo"/>
              </a:rPr>
              <a:t>начинающихся с символов и сортировать по </a:t>
            </a:r>
            <a:r>
              <a:rPr b="0" lang="en-US" sz="1800" spc="-1" strike="noStrike">
                <a:solidFill>
                  <a:srgbClr val="8e908c"/>
                </a:solidFill>
                <a:latin typeface="Menlo"/>
              </a:rPr>
              <a:t>FirstName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List&lt;Employees&gt;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findFirst5ByFirstNameStartsWithOrderByFirstName</a:t>
            </a: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(String firstNameStartsWith)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8A0E1F-AA8D-437F-A6AA-096000740D46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Методы запросов из имени метода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Прямоугольник 2"/>
          <p:cNvSpPr/>
          <p:nvPr/>
        </p:nvSpPr>
        <p:spPr>
          <a:xfrm>
            <a:off x="838080" y="1998000"/>
            <a:ext cx="918288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@SpringBootTest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public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class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DemoSpringDataApplicationTests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{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@Autowired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private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CustomizedEmployeesCrudRepository employeesCrudRepository;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@Test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@Transactional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public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void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testFindByFirstNameAndLastName</a:t>
            </a: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()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{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Optional&lt;Employees&gt; employeesOptional = 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	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employeesCrudRepository.findByFirstNameAndLastName(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</a:rPr>
              <a:t>"Alex"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, 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</a:rPr>
              <a:t>"Ivanov"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33D68A-390B-456A-8C76-A6A0FB2DAE0E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Методы запросов из имени метода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Рисунок 4" descr=""/>
          <p:cNvPicPr/>
          <p:nvPr/>
        </p:nvPicPr>
        <p:blipFill>
          <a:blip r:embed="rId1"/>
          <a:stretch/>
        </p:blipFill>
        <p:spPr>
          <a:xfrm>
            <a:off x="752400" y="1874880"/>
            <a:ext cx="8706600" cy="34768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9C0057-2C30-4157-BFEA-3B2440ED4DE2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Специальная обработка параметров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930600" y="1565640"/>
            <a:ext cx="8219880" cy="64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4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методах запросов, в их параметрах можно использовать специальные параметры Pageable, Sort, а также ограничения Top и First.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Прямоугольник 4"/>
          <p:cNvSpPr/>
          <p:nvPr/>
        </p:nvSpPr>
        <p:spPr>
          <a:xfrm>
            <a:off x="983520" y="2147400"/>
            <a:ext cx="8998200" cy="47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@Repository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public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interface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CustomizedEmployeesCrudRepository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extends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CrudRepository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&lt;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Employees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,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Long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&gt; {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List&lt;Employees&gt;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findByFirstNameStartsWith</a:t>
            </a: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(String firstNameStartsWith, Pageable page)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e908c"/>
                </a:solidFill>
                <a:latin typeface="Menlo"/>
              </a:rPr>
              <a:t>//....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}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e908c"/>
                </a:solidFill>
                <a:latin typeface="Menlo"/>
              </a:rPr>
              <a:t>// </a:t>
            </a:r>
            <a:r>
              <a:rPr b="0" lang="ru-RU" sz="1800" spc="-1" strike="noStrike">
                <a:solidFill>
                  <a:srgbClr val="8e908c"/>
                </a:solidFill>
                <a:latin typeface="Menlo"/>
              </a:rPr>
              <a:t>пример вызова</a:t>
            </a:r>
            <a:r>
              <a:rPr b="0" lang="ru-RU" sz="1800" spc="-1" strike="noStrike">
                <a:solidFill>
                  <a:srgbClr val="4d4d4c"/>
                </a:solidFill>
                <a:latin typeface="Menl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5871f"/>
                </a:solidFill>
                <a:latin typeface="Menlo"/>
              </a:rPr>
              <a:t>@</a:t>
            </a: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Test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@Transactional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public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void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testFindByFirstNameStartsWithOrderByFirstNamePage</a:t>
            </a: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()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{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List&lt;Employees&gt; list = employeesCrudRepository .findByFirstNameStartsWith(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</a:rPr>
              <a:t>"A"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, </a:t>
            </a:r>
            <a:r>
              <a:rPr b="0" lang="ru-RU" sz="1800" spc="-1" strike="noStrike">
                <a:solidFill>
                  <a:srgbClr val="4d4d4c"/>
                </a:solidFill>
                <a:latin typeface="Menlo"/>
              </a:rPr>
              <a:t>	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PageRequest.of(</a:t>
            </a: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1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,</a:t>
            </a: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3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, Sort.by(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</a:rPr>
              <a:t>"firstName"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)));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list.forEach(e -&gt; System.out.println(e.getFirstName() + 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</a:rPr>
              <a:t>" 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+e.getLastName())); 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E01139-43B8-4653-B15F-133F156CDA8B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5402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Пользовательские реализации для репозитория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2198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Arial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Объявляется интерфейс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Arial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Имплементируется интерфейс с кастомной реализацией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HQL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или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SQL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Arial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Расширяем изначальный репозиторий созданным интерфейсом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Arial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Класс имплементирующий интерфейс, должен заканчиваться (postfix) на 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Impl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, или в конфигурации надо поставить свой postfix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Arial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переопределение уже существующих методов -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@Override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3932D6-F104-4A95-B9BA-8E5CF5DBAB65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Методы запросов — 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Query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2198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Если нужен специфичный метод или его реализация, которую нельзя описать через имя метода, то это можно сделать через некоторый Customized интерфейс и сделать реализацию вычисления. А можно пойти другим путем, через указание запроса (HQL или SQL), как вычислить данную функцию.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A7278A-DF40-4351-8B67-6EFF19668FFE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Методы запросов — 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Query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Прямоугольник 6"/>
          <p:cNvSpPr/>
          <p:nvPr/>
        </p:nvSpPr>
        <p:spPr>
          <a:xfrm>
            <a:off x="838080" y="1476720"/>
            <a:ext cx="900180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@Repository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public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interface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CustomizedEmployeesCrudRepository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extends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CrudRepository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&lt;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Employees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,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Long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&gt;,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CustomizedEmployees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&lt;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Employees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&gt; {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@Query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(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</a:rPr>
              <a:t>"select e from Employees e where e.salary &gt; :salary"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List&lt;Employees&gt;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findEmployeesWithMoreThanSalary</a:t>
            </a: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(@Param(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</a:rPr>
              <a:t>"salary"</a:t>
            </a: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)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Long salary, Sort sort);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e908c"/>
                </a:solidFill>
                <a:latin typeface="Menlo"/>
              </a:rPr>
              <a:t>// ...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Прямоугольник 7"/>
          <p:cNvSpPr/>
          <p:nvPr/>
        </p:nvSpPr>
        <p:spPr>
          <a:xfrm>
            <a:off x="838080" y="4642560"/>
            <a:ext cx="8637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@Test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@Transactional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public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void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testFindEmployeesWithMoreThanSalary</a:t>
            </a: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()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{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List&lt;Employees&gt; employees = employeesCrudRepository.findEmployeesWithMoreThanSalary(</a:t>
            </a: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10000L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, Sort.by(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</a:rPr>
              <a:t>"lastName"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));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3C2803-16AA-49EA-AE99-675266E70545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Методы запросов — 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Query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Прямоугольник 2"/>
          <p:cNvSpPr/>
          <p:nvPr/>
        </p:nvSpPr>
        <p:spPr>
          <a:xfrm>
            <a:off x="1042920" y="2275560"/>
            <a:ext cx="82515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@Modifying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@Query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(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</a:rPr>
              <a:t>"update Employees e set e.firstName = ?1 where e.employeeId = ?2"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int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setFirstnameFor</a:t>
            </a: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(String firstName, String employeeId)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Прямоугольник 4"/>
          <p:cNvSpPr/>
          <p:nvPr/>
        </p:nvSpPr>
        <p:spPr>
          <a:xfrm>
            <a:off x="1042920" y="1629360"/>
            <a:ext cx="6095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111111"/>
                </a:solidFill>
                <a:latin typeface="-apple-system"/>
              </a:rPr>
              <a:t>Запросы могут быть и модифицирующие, для этого к ним добавляется еще аннотация </a:t>
            </a:r>
            <a:r>
              <a:rPr b="1" lang="ru-RU" sz="1800" spc="-1" strike="noStrike">
                <a:solidFill>
                  <a:srgbClr val="111111"/>
                </a:solidFill>
                <a:latin typeface="-apple-system"/>
              </a:rPr>
              <a:t>@Modifying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8"/>
          <p:cNvSpPr/>
          <p:nvPr/>
        </p:nvSpPr>
        <p:spPr>
          <a:xfrm>
            <a:off x="1042920" y="3335760"/>
            <a:ext cx="7706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111111"/>
                </a:solidFill>
                <a:latin typeface="-apple-system"/>
              </a:rPr>
              <a:t>С помощью шаблона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#{#entityName}</a:t>
            </a: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можно подставлять тип домена сущности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Прямоугольник 5"/>
          <p:cNvSpPr/>
          <p:nvPr/>
        </p:nvSpPr>
        <p:spPr>
          <a:xfrm>
            <a:off x="1042920" y="3981960"/>
            <a:ext cx="78404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@NoRepositoryBean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public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interface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ParentEntityRepository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&lt;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T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&gt; </a:t>
            </a: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extends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Repository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&lt;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T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,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Long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&gt; { </a:t>
            </a: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@Query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(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</a:rPr>
              <a:t>"select t from </a:t>
            </a:r>
            <a:r>
              <a:rPr b="1" lang="en-US" sz="1800" spc="-1" strike="noStrike">
                <a:solidFill>
                  <a:srgbClr val="718c00"/>
                </a:solidFill>
                <a:latin typeface="Menlo"/>
              </a:rPr>
              <a:t>#{#entityName} 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</a:rPr>
              <a:t>t where t.deleted = ?1"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List&lt;T&gt;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findMarked</a:t>
            </a: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(Boolean deleted)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; 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Прямоугольник 9"/>
          <p:cNvSpPr/>
          <p:nvPr/>
        </p:nvSpPr>
        <p:spPr>
          <a:xfrm>
            <a:off x="1042920" y="5286600"/>
            <a:ext cx="60955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111111"/>
                </a:solidFill>
                <a:latin typeface="-apple-system"/>
              </a:rPr>
              <a:t>Теперь когда будет выполняться запрос, в тело запроса будет подставлено имя сущности </a:t>
            </a:r>
            <a:r>
              <a:rPr b="1" lang="ru-RU" sz="1800" spc="-1" strike="noStrike">
                <a:solidFill>
                  <a:srgbClr val="111111"/>
                </a:solidFill>
                <a:latin typeface="-apple-system"/>
              </a:rPr>
              <a:t>T</a:t>
            </a:r>
            <a:r>
              <a:rPr b="0" lang="ru-RU" sz="1800" spc="-1" strike="noStrike">
                <a:solidFill>
                  <a:srgbClr val="111111"/>
                </a:solidFill>
                <a:latin typeface="-apple-system"/>
              </a:rPr>
              <a:t> для конкретного репозитория который будет расширять ParentEntityRepository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E85A57-8EA8-43CF-8BBF-98A055F86C26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Прямоугольник 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4" name="Picture 2" descr="Download To Be Continued Meme PNG Image for Free"/>
          <p:cNvPicPr/>
          <p:nvPr/>
        </p:nvPicPr>
        <p:blipFill>
          <a:blip r:embed="rId1"/>
          <a:srcRect l="3360" t="72772" r="44134" b="5323"/>
          <a:stretch/>
        </p:blipFill>
        <p:spPr>
          <a:xfrm>
            <a:off x="162000" y="5037120"/>
            <a:ext cx="6400440" cy="1501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BCA0B1-760F-40C4-BA8A-15B4482BFA46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ed7d31"/>
                </a:solidFill>
                <a:latin typeface="Calibri Light"/>
              </a:rPr>
              <a:t>Полезно почитать и использовать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2001960"/>
            <a:ext cx="9144360" cy="30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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Spring Data (</a:t>
            </a:r>
            <a:r>
              <a:rPr b="0" lang="ru-RU" sz="4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статья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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JPA 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Полезные советы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0" lang="ru-RU" sz="4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статья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1F7354-0DD2-499B-AD54-90DBFCA7612B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-279360" y="24577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rgbClr val="ed7d31"/>
                </a:solidFill>
                <a:latin typeface="Calibri Light"/>
              </a:rPr>
              <a:t>Когда использовать?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D6B4F9-4456-4C69-B3AA-6C492CDAEF25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Spring Data JPA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2198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Spring Data JPA - это набор приложений JPA, инкапсулированный Spring на основе среды ORM и спецификаций JPA, который позволяет разработчикам получать доступ к данным и работать с ними с минимальными затратами. Он предоставляет общие функции, включая добавление, удаление, изменение, проверку и т. д., И его легко расширить. Spring Data JPA - это решение JPA, основанное на Hibernate, которое удобно для использования технологии JPA в проектах Spring Boot.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B9463C-E7A6-4407-A1A4-A2545C043DC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Spring Repository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Picture 2" descr="https://s1.o7planning.com/ru/11897/images/19632434.png"/>
          <p:cNvPicPr/>
          <p:nvPr/>
        </p:nvPicPr>
        <p:blipFill>
          <a:blip r:embed="rId1"/>
          <a:stretch/>
        </p:blipFill>
        <p:spPr>
          <a:xfrm>
            <a:off x="572040" y="1690560"/>
            <a:ext cx="9510840" cy="4206600"/>
          </a:xfrm>
          <a:prstGeom prst="rect">
            <a:avLst/>
          </a:prstGeom>
          <a:ln w="28575">
            <a:solidFill>
              <a:srgbClr val="ed7d31"/>
            </a:solidFill>
            <a:round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67D7D6-A2E2-43D7-AADC-ED190E24EA0B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Работа с репозиторием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Создаем сущность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Наследуемся от интерфейса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Используем в сервисе для манипуляций с данными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F19E7F-4235-496A-A714-F1001CFDC35E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Работа с репозиторием (реализация)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Прямоугольник 6"/>
          <p:cNvSpPr/>
          <p:nvPr/>
        </p:nvSpPr>
        <p:spPr>
          <a:xfrm>
            <a:off x="3886200" y="3126960"/>
            <a:ext cx="60955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@Repository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public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interface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CustomizedEmployeesCrudRepository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extends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CrudRepository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&lt;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Employees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,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Long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Прямоугольник 7"/>
          <p:cNvSpPr/>
          <p:nvPr/>
        </p:nvSpPr>
        <p:spPr>
          <a:xfrm>
            <a:off x="1031040" y="1557000"/>
            <a:ext cx="40269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@Entity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@Table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(name = </a:t>
            </a:r>
            <a:r>
              <a:rPr b="0" lang="en-US" sz="1800" spc="-1" strike="noStrike">
                <a:solidFill>
                  <a:srgbClr val="718c00"/>
                </a:solidFill>
                <a:latin typeface="Menlo"/>
              </a:rPr>
              <a:t>"EMPLOYEES"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) </a:t>
            </a: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public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class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Employees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{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private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Long employeeId;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private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String firstName;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private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String lastName;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private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String email;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e908c"/>
                </a:solidFill>
                <a:latin typeface="Menlo"/>
              </a:rPr>
              <a:t>// . . 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8"/>
          <p:cNvSpPr/>
          <p:nvPr/>
        </p:nvSpPr>
        <p:spPr>
          <a:xfrm>
            <a:off x="1096200" y="4193640"/>
            <a:ext cx="860112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@Service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public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class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EmployeesDataService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{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@Autowired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private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CustomizedEmployeesCrudRepository employeesCrudRepository;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@Transactional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public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8959a8"/>
                </a:solidFill>
                <a:latin typeface="Menlo"/>
              </a:rPr>
              <a:t>void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1800" spc="-1" strike="noStrike">
                <a:solidFill>
                  <a:srgbClr val="4271ae"/>
                </a:solidFill>
                <a:latin typeface="Menlo"/>
              </a:rPr>
              <a:t>testEmployeesCrudRepository</a:t>
            </a: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()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{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Optional&lt;Employees&gt; employeesOptional = employeesCrudRepository.findById(</a:t>
            </a:r>
            <a:r>
              <a:rPr b="0" lang="en-US" sz="1800" spc="-1" strike="noStrike">
                <a:solidFill>
                  <a:srgbClr val="f5871f"/>
                </a:solidFill>
                <a:latin typeface="Menlo"/>
              </a:rPr>
              <a:t>127L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); </a:t>
            </a:r>
            <a:r>
              <a:rPr b="0" lang="ru-RU" sz="1800" spc="-1" strike="noStrike">
                <a:solidFill>
                  <a:srgbClr val="4d4d4c"/>
                </a:solidFill>
                <a:latin typeface="Menlo"/>
              </a:rPr>
              <a:t>	</a:t>
            </a:r>
            <a:r>
              <a:rPr b="0" lang="en-US" sz="1800" spc="-1" strike="noStrike">
                <a:solidFill>
                  <a:srgbClr val="8e908c"/>
                </a:solidFill>
                <a:latin typeface="Menlo"/>
              </a:rPr>
              <a:t>//....</a:t>
            </a: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4d4d4c"/>
                </a:solidFill>
                <a:latin typeface="Menlo"/>
              </a:rPr>
              <a:t>}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0EEF88-DEC0-4DE5-B114-A5BCDC022828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Методы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CRUD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 репозитория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Прямоугольник 6"/>
          <p:cNvSpPr/>
          <p:nvPr/>
        </p:nvSpPr>
        <p:spPr>
          <a:xfrm>
            <a:off x="900360" y="1690560"/>
            <a:ext cx="865440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4d4d4c"/>
                </a:solidFill>
                <a:latin typeface="Menlo"/>
              </a:rPr>
              <a:t>S </a:t>
            </a:r>
            <a:r>
              <a:rPr b="1" lang="en-US" sz="2400" spc="-1" strike="noStrike">
                <a:solidFill>
                  <a:srgbClr val="4271ae"/>
                </a:solidFill>
                <a:latin typeface="Menlo"/>
              </a:rPr>
              <a:t>save</a:t>
            </a:r>
            <a:r>
              <a:rPr b="0" lang="en-US" sz="2400" spc="-1" strike="noStrike">
                <a:solidFill>
                  <a:srgbClr val="f5871f"/>
                </a:solidFill>
                <a:latin typeface="Menlo"/>
              </a:rPr>
              <a:t>(S var1)</a:t>
            </a:r>
            <a:r>
              <a:rPr b="0" lang="en-US" sz="2400" spc="-1" strike="noStrike">
                <a:solidFill>
                  <a:srgbClr val="4d4d4c"/>
                </a:solidFill>
                <a:latin typeface="Menlo"/>
              </a:rPr>
              <a:t>;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4d4d4c"/>
                </a:solidFill>
                <a:latin typeface="Menlo"/>
              </a:rPr>
              <a:t>Iterable&lt;S&gt; </a:t>
            </a:r>
            <a:r>
              <a:rPr b="1" lang="en-US" sz="2400" spc="-1" strike="noStrike">
                <a:solidFill>
                  <a:srgbClr val="4271ae"/>
                </a:solidFill>
                <a:latin typeface="Menlo"/>
              </a:rPr>
              <a:t>saveAll</a:t>
            </a:r>
            <a:r>
              <a:rPr b="0" lang="en-US" sz="2400" spc="-1" strike="noStrike">
                <a:solidFill>
                  <a:srgbClr val="f5871f"/>
                </a:solidFill>
                <a:latin typeface="Menlo"/>
              </a:rPr>
              <a:t>(Iterable&lt;S&gt; var1)</a:t>
            </a:r>
            <a:r>
              <a:rPr b="0" lang="en-US" sz="2400" spc="-1" strike="noStrike">
                <a:solidFill>
                  <a:srgbClr val="4d4d4c"/>
                </a:solidFill>
                <a:latin typeface="Menlo"/>
              </a:rPr>
              <a:t>;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4d4d4c"/>
                </a:solidFill>
                <a:latin typeface="Menlo"/>
              </a:rPr>
              <a:t>Optional&lt;T&gt; </a:t>
            </a:r>
            <a:r>
              <a:rPr b="1" lang="en-US" sz="2400" spc="-1" strike="noStrike">
                <a:solidFill>
                  <a:srgbClr val="4271ae"/>
                </a:solidFill>
                <a:latin typeface="Menlo"/>
              </a:rPr>
              <a:t>findById</a:t>
            </a:r>
            <a:r>
              <a:rPr b="0" lang="en-US" sz="2400" spc="-1" strike="noStrike">
                <a:solidFill>
                  <a:srgbClr val="f5871f"/>
                </a:solidFill>
                <a:latin typeface="Menlo"/>
              </a:rPr>
              <a:t>(ID var1)</a:t>
            </a:r>
            <a:r>
              <a:rPr b="0" lang="en-US" sz="2400" spc="-1" strike="noStrike">
                <a:solidFill>
                  <a:srgbClr val="4d4d4c"/>
                </a:solidFill>
                <a:latin typeface="Menlo"/>
              </a:rPr>
              <a:t>;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8959a8"/>
                </a:solidFill>
                <a:latin typeface="Menlo"/>
              </a:rPr>
              <a:t>boolean</a:t>
            </a:r>
            <a:r>
              <a:rPr b="0" lang="en-US" sz="24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2400" spc="-1" strike="noStrike">
                <a:solidFill>
                  <a:srgbClr val="4271ae"/>
                </a:solidFill>
                <a:latin typeface="Menlo"/>
              </a:rPr>
              <a:t>existsById</a:t>
            </a:r>
            <a:r>
              <a:rPr b="0" lang="en-US" sz="2400" spc="-1" strike="noStrike">
                <a:solidFill>
                  <a:srgbClr val="f5871f"/>
                </a:solidFill>
                <a:latin typeface="Menlo"/>
              </a:rPr>
              <a:t>(ID var1)</a:t>
            </a:r>
            <a:r>
              <a:rPr b="0" lang="en-US" sz="2400" spc="-1" strike="noStrike">
                <a:solidFill>
                  <a:srgbClr val="4d4d4c"/>
                </a:solidFill>
                <a:latin typeface="Menlo"/>
              </a:rPr>
              <a:t>;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4d4d4c"/>
                </a:solidFill>
                <a:latin typeface="Menlo"/>
              </a:rPr>
              <a:t>Iterable&lt;T&gt; </a:t>
            </a:r>
            <a:r>
              <a:rPr b="1" lang="en-US" sz="2400" spc="-1" strike="noStrike">
                <a:solidFill>
                  <a:srgbClr val="4271ae"/>
                </a:solidFill>
                <a:latin typeface="Menlo"/>
              </a:rPr>
              <a:t>findAll</a:t>
            </a:r>
            <a:r>
              <a:rPr b="0" lang="en-US" sz="2400" spc="-1" strike="noStrike">
                <a:solidFill>
                  <a:srgbClr val="f5871f"/>
                </a:solidFill>
                <a:latin typeface="Menlo"/>
              </a:rPr>
              <a:t>()</a:t>
            </a:r>
            <a:r>
              <a:rPr b="0" lang="en-US" sz="2400" spc="-1" strike="noStrike">
                <a:solidFill>
                  <a:srgbClr val="4d4d4c"/>
                </a:solidFill>
                <a:latin typeface="Menlo"/>
              </a:rPr>
              <a:t>;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4d4d4c"/>
                </a:solidFill>
                <a:latin typeface="Menlo"/>
              </a:rPr>
              <a:t>Iterable&lt;T&gt; </a:t>
            </a:r>
            <a:r>
              <a:rPr b="1" lang="en-US" sz="2400" spc="-1" strike="noStrike">
                <a:solidFill>
                  <a:srgbClr val="4271ae"/>
                </a:solidFill>
                <a:latin typeface="Menlo"/>
              </a:rPr>
              <a:t>findAllById</a:t>
            </a:r>
            <a:r>
              <a:rPr b="0" lang="en-US" sz="2400" spc="-1" strike="noStrike">
                <a:solidFill>
                  <a:srgbClr val="f5871f"/>
                </a:solidFill>
                <a:latin typeface="Menlo"/>
              </a:rPr>
              <a:t>(Iterable&lt;ID&gt; var1)</a:t>
            </a:r>
            <a:r>
              <a:rPr b="0" lang="en-US" sz="2400" spc="-1" strike="noStrike">
                <a:solidFill>
                  <a:srgbClr val="4d4d4c"/>
                </a:solidFill>
                <a:latin typeface="Menlo"/>
              </a:rPr>
              <a:t>;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8959a8"/>
                </a:solidFill>
                <a:latin typeface="Menlo"/>
              </a:rPr>
              <a:t>long</a:t>
            </a:r>
            <a:r>
              <a:rPr b="0" lang="en-US" sz="24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2400" spc="-1" strike="noStrike">
                <a:solidFill>
                  <a:srgbClr val="4271ae"/>
                </a:solidFill>
                <a:latin typeface="Menlo"/>
              </a:rPr>
              <a:t>count</a:t>
            </a:r>
            <a:r>
              <a:rPr b="0" lang="en-US" sz="2400" spc="-1" strike="noStrike">
                <a:solidFill>
                  <a:srgbClr val="f5871f"/>
                </a:solidFill>
                <a:latin typeface="Menlo"/>
              </a:rPr>
              <a:t>()</a:t>
            </a:r>
            <a:r>
              <a:rPr b="0" lang="en-US" sz="2400" spc="-1" strike="noStrike">
                <a:solidFill>
                  <a:srgbClr val="4d4d4c"/>
                </a:solidFill>
                <a:latin typeface="Menlo"/>
              </a:rPr>
              <a:t>;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8959a8"/>
                </a:solidFill>
                <a:latin typeface="Menlo"/>
              </a:rPr>
              <a:t>void</a:t>
            </a:r>
            <a:r>
              <a:rPr b="0" lang="en-US" sz="24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2400" spc="-1" strike="noStrike">
                <a:solidFill>
                  <a:srgbClr val="4271ae"/>
                </a:solidFill>
                <a:latin typeface="Menlo"/>
              </a:rPr>
              <a:t>deleteById</a:t>
            </a:r>
            <a:r>
              <a:rPr b="0" lang="en-US" sz="2400" spc="-1" strike="noStrike">
                <a:solidFill>
                  <a:srgbClr val="f5871f"/>
                </a:solidFill>
                <a:latin typeface="Menlo"/>
              </a:rPr>
              <a:t>(ID var1)</a:t>
            </a:r>
            <a:r>
              <a:rPr b="0" lang="en-US" sz="2400" spc="-1" strike="noStrike">
                <a:solidFill>
                  <a:srgbClr val="4d4d4c"/>
                </a:solidFill>
                <a:latin typeface="Menlo"/>
              </a:rPr>
              <a:t>;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8959a8"/>
                </a:solidFill>
                <a:latin typeface="Menlo"/>
              </a:rPr>
              <a:t>void</a:t>
            </a:r>
            <a:r>
              <a:rPr b="0" lang="en-US" sz="24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2400" spc="-1" strike="noStrike">
                <a:solidFill>
                  <a:srgbClr val="4271ae"/>
                </a:solidFill>
                <a:latin typeface="Menlo"/>
              </a:rPr>
              <a:t>delete</a:t>
            </a:r>
            <a:r>
              <a:rPr b="0" lang="en-US" sz="2400" spc="-1" strike="noStrike">
                <a:solidFill>
                  <a:srgbClr val="f5871f"/>
                </a:solidFill>
                <a:latin typeface="Menlo"/>
              </a:rPr>
              <a:t>(T var1)</a:t>
            </a:r>
            <a:r>
              <a:rPr b="0" lang="en-US" sz="2400" spc="-1" strike="noStrike">
                <a:solidFill>
                  <a:srgbClr val="4d4d4c"/>
                </a:solidFill>
                <a:latin typeface="Menlo"/>
              </a:rPr>
              <a:t>;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8959a8"/>
                </a:solidFill>
                <a:latin typeface="Menlo"/>
              </a:rPr>
              <a:t>void</a:t>
            </a:r>
            <a:r>
              <a:rPr b="0" lang="en-US" sz="24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2400" spc="-1" strike="noStrike">
                <a:solidFill>
                  <a:srgbClr val="4271ae"/>
                </a:solidFill>
                <a:latin typeface="Menlo"/>
              </a:rPr>
              <a:t>deleteAll</a:t>
            </a:r>
            <a:r>
              <a:rPr b="0" lang="en-US" sz="2400" spc="-1" strike="noStrike">
                <a:solidFill>
                  <a:srgbClr val="f5871f"/>
                </a:solidFill>
                <a:latin typeface="Menlo"/>
              </a:rPr>
              <a:t>(Iterable&lt;? extends T&gt; var1)</a:t>
            </a:r>
            <a:r>
              <a:rPr b="0" lang="en-US" sz="2400" spc="-1" strike="noStrike">
                <a:solidFill>
                  <a:srgbClr val="4d4d4c"/>
                </a:solidFill>
                <a:latin typeface="Menlo"/>
              </a:rPr>
              <a:t>;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8959a8"/>
                </a:solidFill>
                <a:latin typeface="Menlo"/>
              </a:rPr>
              <a:t>void</a:t>
            </a:r>
            <a:r>
              <a:rPr b="0" lang="en-US" sz="2400" spc="-1" strike="noStrike">
                <a:solidFill>
                  <a:srgbClr val="4d4d4c"/>
                </a:solidFill>
                <a:latin typeface="Menlo"/>
              </a:rPr>
              <a:t> </a:t>
            </a:r>
            <a:r>
              <a:rPr b="1" lang="en-US" sz="2400" spc="-1" strike="noStrike">
                <a:solidFill>
                  <a:srgbClr val="4271ae"/>
                </a:solidFill>
                <a:latin typeface="Menlo"/>
              </a:rPr>
              <a:t>deleteAll</a:t>
            </a:r>
            <a:r>
              <a:rPr b="0" lang="en-US" sz="2400" spc="-1" strike="noStrike">
                <a:solidFill>
                  <a:srgbClr val="f5871f"/>
                </a:solidFill>
                <a:latin typeface="Menlo"/>
              </a:rPr>
              <a:t>()</a:t>
            </a:r>
            <a:r>
              <a:rPr b="0" lang="en-US" sz="2400" spc="-1" strike="noStrike">
                <a:solidFill>
                  <a:srgbClr val="4d4d4c"/>
                </a:solidFill>
                <a:latin typeface="Menlo"/>
              </a:rPr>
              <a:t>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8E45A7-5281-4D7C-A04E-F6D6949939E0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Методы запросов из имени метода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712440" y="1690560"/>
            <a:ext cx="8758440" cy="445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Запросы к сущности можно строить прямо из имени метода. Для этого используется механизм префиксов 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find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By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read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By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query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By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count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By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, и 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get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By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, далее от префикса метода начинает разбор остальной части.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Вводное предложение может содержать дополнительные выражения, например, 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Distinct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Далее первый 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By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действует как разделитель, чтобы указать начало фактических критериев. Можно определить условия для свойств сущностей и объединить их с помощью 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And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и 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Or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. 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234FFC-0E36-4605-BE8E-073BA117B028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3179</TotalTime>
  <Application>LibreOffice/7.3.7.2$Linux_X86_64 LibreOffice_project/30$Build-2</Application>
  <AppVersion>15.0000</AppVersion>
  <Words>847</Words>
  <Paragraphs>130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2020-03-23T12:31:18Z</dcterms:created>
  <dc:creator>Александр Погребников</dc:creator>
  <dc:description/>
  <dc:language>en-US</dc:language>
  <cp:lastModifiedBy>Александр Погребников</cp:lastModifiedBy>
  <dcterms:modified xsi:type="dcterms:W3CDTF">2021-12-03T10:20:42Z</dcterms:modified>
  <cp:revision>112</cp:revision>
  <dc:subject/>
  <dc:title>Основы JavaScript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18</vt:i4>
  </property>
</Properties>
</file>