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6mlE22LYwU4?feature=oembed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6E18-9D25-4520-B70C-F41504F9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Predicting Success of Hyper-Casual Mobile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B0FEB-DC61-4E03-A79D-3193A2520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- Machine Learning A3, Student Id: 13132903</a:t>
            </a:r>
          </a:p>
        </p:txBody>
      </p:sp>
    </p:spTree>
    <p:extLst>
      <p:ext uri="{BB962C8B-B14F-4D97-AF65-F5344CB8AC3E}">
        <p14:creationId xmlns:p14="http://schemas.microsoft.com/office/powerpoint/2010/main" val="10120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9"/>
    </mc:Choice>
    <mc:Fallback xmlns="">
      <p:transition spd="slow" advTm="117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DA7-C18F-4BD9-8809-6CE2BE03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Hyper-Casual Game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0835-FABC-4654-A1C9-AB8A9983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82" y="2500822"/>
            <a:ext cx="2335373" cy="3880773"/>
          </a:xfrm>
        </p:spPr>
        <p:txBody>
          <a:bodyPr/>
          <a:lstStyle/>
          <a:p>
            <a:r>
              <a:rPr lang="en-AU" dirty="0"/>
              <a:t>Simple</a:t>
            </a:r>
          </a:p>
          <a:p>
            <a:r>
              <a:rPr lang="en-AU" dirty="0"/>
              <a:t>Tap to play</a:t>
            </a:r>
          </a:p>
          <a:p>
            <a:r>
              <a:rPr lang="en-AU" dirty="0"/>
              <a:t>Infinitely Re-playable</a:t>
            </a:r>
          </a:p>
          <a:p>
            <a:r>
              <a:rPr lang="en-AU" dirty="0"/>
              <a:t>Highly Addictive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Online Media 3" title="Color Switch Trailer">
            <a:hlinkClick r:id="" action="ppaction://media"/>
            <a:extLst>
              <a:ext uri="{FF2B5EF4-FFF2-40B4-BE49-F238E27FC236}">
                <a16:creationId xmlns:a16="http://schemas.microsoft.com/office/drawing/2014/main" id="{F5CA91FB-E4CC-4DA5-9840-3D7707D36A67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4679852" y="2125437"/>
            <a:ext cx="5200521" cy="2925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2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62"/>
    </mc:Choice>
    <mc:Fallback xmlns="">
      <p:transition spd="slow" advTm="70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4758" objId="4"/>
        <p14:triggerEvt type="onClick" time="34759" objId="4"/>
        <p14:triggerEvt type="onClick" time="58180" objId="4"/>
        <p14:stopEvt time="65250" objId="4"/>
        <p14:playEvt time="65282" objId="4"/>
        <p14:pauseEvt time="70162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ABE4-2F7F-4B7C-A95E-7BCB7777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Should I Care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4951-0758-4800-8274-DFBDED51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3488266" cy="4167505"/>
          </a:xfrm>
        </p:spPr>
        <p:txBody>
          <a:bodyPr>
            <a:normAutofit/>
          </a:bodyPr>
          <a:lstStyle/>
          <a:p>
            <a:r>
              <a:rPr lang="en-AU" dirty="0"/>
              <a:t>Hyper Casual category is fastest Growing with over 100% growth</a:t>
            </a:r>
          </a:p>
          <a:p>
            <a:r>
              <a:rPr lang="en-AU" dirty="0"/>
              <a:t>It’s a $2.4 Billion Market this year</a:t>
            </a:r>
          </a:p>
          <a:p>
            <a:r>
              <a:rPr lang="en-AU" dirty="0"/>
              <a:t>The games are simple and creating new users like 50+ age adults</a:t>
            </a:r>
          </a:p>
          <a:p>
            <a:r>
              <a:rPr lang="en-AU" dirty="0"/>
              <a:t>The opportunity is calling, Goldman Sachs invested $200 Million in a Hyper-casual game maker in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82488-EACA-43E0-8948-067F6A5EC8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60" y="1930399"/>
            <a:ext cx="5749587" cy="3825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5"/>
    </mc:Choice>
    <mc:Fallback xmlns="">
      <p:transition spd="slow" advTm="9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DBE5-2505-4496-BDCE-B7B024F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you suggesting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90E8-0506-4F91-BD27-343B198E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828"/>
            <a:ext cx="5203702" cy="2132277"/>
          </a:xfrm>
        </p:spPr>
        <p:txBody>
          <a:bodyPr/>
          <a:lstStyle/>
          <a:p>
            <a:r>
              <a:rPr lang="en-AU" dirty="0"/>
              <a:t>Create a tool to predict a game’s success in very early stage</a:t>
            </a:r>
          </a:p>
          <a:p>
            <a:r>
              <a:rPr lang="en-AU" dirty="0"/>
              <a:t> Use this tool to discover game’s with high success potential </a:t>
            </a:r>
          </a:p>
          <a:p>
            <a:r>
              <a:rPr lang="en-AU" dirty="0"/>
              <a:t>Invest in these games and make amazing returns on your investment.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72C44-1B0C-499A-88DF-A518E1FDA7D9}"/>
              </a:ext>
            </a:extLst>
          </p:cNvPr>
          <p:cNvSpPr/>
          <p:nvPr/>
        </p:nvSpPr>
        <p:spPr>
          <a:xfrm>
            <a:off x="2893095" y="4641047"/>
            <a:ext cx="5975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Why do the Gamer’s developers need your Investment ?</a:t>
            </a:r>
          </a:p>
          <a:p>
            <a:endParaRPr lang="en-AU" dirty="0"/>
          </a:p>
          <a:p>
            <a:pPr algn="ctr"/>
            <a:r>
              <a:rPr lang="en-AU" dirty="0"/>
              <a:t>$$ Marketing $$</a:t>
            </a:r>
          </a:p>
        </p:txBody>
      </p:sp>
      <p:pic>
        <p:nvPicPr>
          <p:cNvPr id="8" name="Picture 7" descr="A picture containing object, puzzle&#10;&#10;Description automatically generated">
            <a:extLst>
              <a:ext uri="{FF2B5EF4-FFF2-40B4-BE49-F238E27FC236}">
                <a16:creationId xmlns:a16="http://schemas.microsoft.com/office/drawing/2014/main" id="{05F4AECC-6DBF-487E-A554-13533B06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48" y="1706956"/>
            <a:ext cx="3314299" cy="23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7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5698-F990-4426-A9B9-39E2C09A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will you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DBFB-913A-4FB6-87A8-0288C21B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42792" cy="3880773"/>
          </a:xfrm>
        </p:spPr>
        <p:txBody>
          <a:bodyPr/>
          <a:lstStyle/>
          <a:p>
            <a:r>
              <a:rPr lang="en-AU" dirty="0"/>
              <a:t>Collect User engagement data from various hyper casual games</a:t>
            </a:r>
          </a:p>
          <a:p>
            <a:r>
              <a:rPr lang="en-AU" dirty="0"/>
              <a:t>Define a game’s success in terms of play store rank achieved or user lifetime value</a:t>
            </a:r>
          </a:p>
          <a:p>
            <a:r>
              <a:rPr lang="en-AU" dirty="0"/>
              <a:t>Train a machine learning model on the date to predict the success of the games</a:t>
            </a:r>
          </a:p>
          <a:p>
            <a:r>
              <a:rPr lang="en-AU" dirty="0"/>
              <a:t>Use the Model to predict success for new games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24C79D9-EA32-4DF3-8D04-E8F948DD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81" y="2160589"/>
            <a:ext cx="4299070" cy="28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620E-43C3-49EA-BD94-D5F5E3A7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you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0C76-71A5-4DCF-BF53-2AA76D1A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57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Time: 			</a:t>
            </a:r>
            <a:r>
              <a:rPr lang="en-AU" b="1" dirty="0"/>
              <a:t>1 Year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People: 			Business Analyst (2) x 7 months</a:t>
            </a:r>
          </a:p>
          <a:p>
            <a:pPr marL="0" indent="0">
              <a:buNone/>
            </a:pPr>
            <a:r>
              <a:rPr lang="en-AU" dirty="0"/>
              <a:t>				Data Scientist (1) x 9 months</a:t>
            </a:r>
          </a:p>
          <a:p>
            <a:pPr marL="0" indent="0">
              <a:buNone/>
            </a:pPr>
            <a:r>
              <a:rPr lang="en-AU" dirty="0"/>
              <a:t>				Software Engineer (1) x 1 month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Resources : 		</a:t>
            </a:r>
            <a:r>
              <a:rPr lang="en-AU" b="1" dirty="0"/>
              <a:t>TOTAL:				  	AU $205,000 </a:t>
            </a:r>
          </a:p>
          <a:p>
            <a:pPr marL="0" indent="0">
              <a:buNone/>
            </a:pPr>
            <a:r>
              <a:rPr lang="en-AU" dirty="0"/>
              <a:t>				People cost:			  	AU $175,000</a:t>
            </a:r>
          </a:p>
          <a:p>
            <a:pPr marL="0" indent="0">
              <a:buNone/>
            </a:pPr>
            <a:r>
              <a:rPr lang="en-AU" dirty="0"/>
              <a:t>				Data Collection cost:	  	AU $20,000</a:t>
            </a:r>
          </a:p>
          <a:p>
            <a:pPr marL="0" indent="0">
              <a:buNone/>
            </a:pPr>
            <a:r>
              <a:rPr lang="en-AU" dirty="0"/>
              <a:t>				Hardware/ Ad-hoc cost: 	AU $10,000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45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F9DB-0CBA-432E-B523-BC15EA93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772" y="3343175"/>
            <a:ext cx="5328829" cy="1320800"/>
          </a:xfrm>
        </p:spPr>
        <p:txBody>
          <a:bodyPr>
            <a:normAutofit/>
          </a:bodyPr>
          <a:lstStyle/>
          <a:p>
            <a:r>
              <a:rPr lang="en-AU" sz="5400" dirty="0"/>
              <a:t>Thank You 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AC26B9-494E-40DF-94B5-1A42EAA13A8F}"/>
              </a:ext>
            </a:extLst>
          </p:cNvPr>
          <p:cNvSpPr txBox="1">
            <a:spLocks/>
          </p:cNvSpPr>
          <p:nvPr/>
        </p:nvSpPr>
        <p:spPr>
          <a:xfrm>
            <a:off x="2292772" y="1660895"/>
            <a:ext cx="2673864" cy="71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921394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7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202</Words>
  <Application>Microsoft Office PowerPoint</Application>
  <PresentationFormat>Widescreen</PresentationFormat>
  <Paragraphs>39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Success of Hyper-Casual Mobile Games</vt:lpstr>
      <vt:lpstr>What is a Hyper-Casual Game ?</vt:lpstr>
      <vt:lpstr>Why Should I Care ?</vt:lpstr>
      <vt:lpstr>What are you suggesting ? </vt:lpstr>
      <vt:lpstr>How will you do It?</vt:lpstr>
      <vt:lpstr>What do you need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Hyper-Casual Mobile Games</dc:title>
  <dc:creator>Rajat Katyal</dc:creator>
  <cp:lastModifiedBy>Rajat Katyal</cp:lastModifiedBy>
  <cp:revision>13</cp:revision>
  <dcterms:created xsi:type="dcterms:W3CDTF">2019-10-08T14:21:46Z</dcterms:created>
  <dcterms:modified xsi:type="dcterms:W3CDTF">2019-10-09T15:10:11Z</dcterms:modified>
</cp:coreProperties>
</file>