
<file path=[Content_Types].xml><?xml version="1.0" encoding="utf-8"?>
<Types xmlns="http://schemas.openxmlformats.org/package/2006/content-types">
  <Default Extension="1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>
        <p:scale>
          <a:sx n="66" d="100"/>
          <a:sy n="66" d="100"/>
        </p:scale>
        <p:origin x="763" y="8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A4D2C6-6BC8-4708-A7CF-D35234E74FB5}" type="doc">
      <dgm:prSet loTypeId="urn:microsoft.com/office/officeart/2005/8/layout/radial1" loCatId="relationship" qsTypeId="urn:microsoft.com/office/officeart/2005/8/quickstyle/3d9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E48F7C0-08E8-4EDB-B95B-048167545C5F}">
      <dgm:prSet phldrT="[Text]"/>
      <dgm:spPr>
        <a:xfrm>
          <a:off x="3867253" y="2013838"/>
          <a:ext cx="1533318" cy="1533318"/>
        </a:xfrm>
        <a:prstGeom prst="ellipse">
          <a:avLst/>
        </a:prstGeom>
        <a:solidFill>
          <a:srgbClr val="252C36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Tw Cen MT" panose="020B0602020104020603"/>
              <a:ea typeface="+mn-ea"/>
              <a:cs typeface="+mn-cs"/>
            </a:rPr>
            <a:t>This ML project</a:t>
          </a:r>
        </a:p>
      </dgm:t>
    </dgm:pt>
    <dgm:pt modelId="{452DEC02-9181-4B33-A1FC-F809069904CB}" type="parTrans" cxnId="{C5EBDFC1-90BA-4CCC-A3E7-8F0C81ED2AC7}">
      <dgm:prSet/>
      <dgm:spPr/>
      <dgm:t>
        <a:bodyPr/>
        <a:lstStyle/>
        <a:p>
          <a:endParaRPr lang="en-US"/>
        </a:p>
      </dgm:t>
    </dgm:pt>
    <dgm:pt modelId="{BEE1933D-95DC-460B-89DF-8B56A9547DF6}" type="sibTrans" cxnId="{C5EBDFC1-90BA-4CCC-A3E7-8F0C81ED2AC7}">
      <dgm:prSet/>
      <dgm:spPr/>
      <dgm:t>
        <a:bodyPr/>
        <a:lstStyle/>
        <a:p>
          <a:endParaRPr lang="en-US"/>
        </a:p>
      </dgm:t>
    </dgm:pt>
    <dgm:pt modelId="{6967988E-E803-419E-AD08-D5748402E2EE}">
      <dgm:prSet phldrT="[Text]"/>
      <dgm:spPr>
        <a:xfrm>
          <a:off x="3867253" y="16797"/>
          <a:ext cx="1533318" cy="1533318"/>
        </a:xfrm>
        <a:prstGeom prst="ellipse">
          <a:avLst/>
        </a:prstGeom>
        <a:solidFill>
          <a:srgbClr val="252C36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Tw Cen MT" panose="020B0602020104020603"/>
              <a:ea typeface="+mn-ea"/>
              <a:cs typeface="+mn-cs"/>
            </a:rPr>
            <a:t>Model Evaluation and Tuning</a:t>
          </a:r>
        </a:p>
      </dgm:t>
    </dgm:pt>
    <dgm:pt modelId="{7CF5891C-F71F-4C50-A9D6-AC411C685FE1}" type="parTrans" cxnId="{A856711B-07C2-436C-B8D8-AE9D4E29BCA0}">
      <dgm:prSet/>
      <dgm:spPr>
        <a:xfrm rot="16200000">
          <a:off x="4402051" y="1767087"/>
          <a:ext cx="463722" cy="29780"/>
        </a:xfrm>
        <a:custGeom>
          <a:avLst/>
          <a:gdLst/>
          <a:ahLst/>
          <a:cxnLst/>
          <a:rect l="0" t="0" r="0" b="0"/>
          <a:pathLst>
            <a:path>
              <a:moveTo>
                <a:pt x="0" y="14890"/>
              </a:moveTo>
              <a:lnTo>
                <a:pt x="463722" y="14890"/>
              </a:lnTo>
            </a:path>
          </a:pathLst>
        </a:custGeom>
        <a:noFill/>
        <a:ln w="15875" cap="flat" cmpd="sng" algn="ctr">
          <a:solidFill>
            <a:srgbClr val="252C3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p3d z="-227350" prstMaterial="matte"/>
      </dgm:spPr>
      <dgm:t>
        <a:bodyPr/>
        <a:lstStyle/>
        <a:p>
          <a:pPr>
            <a:buNone/>
          </a:pPr>
          <a:endParaRPr lang="en-US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 panose="020B0602020104020603"/>
            <a:ea typeface="+mn-ea"/>
            <a:cs typeface="+mn-cs"/>
          </a:endParaRPr>
        </a:p>
      </dgm:t>
    </dgm:pt>
    <dgm:pt modelId="{CFA40DEC-D577-4CE4-BAF8-07D78EF59D70}" type="sibTrans" cxnId="{A856711B-07C2-436C-B8D8-AE9D4E29BCA0}">
      <dgm:prSet/>
      <dgm:spPr/>
      <dgm:t>
        <a:bodyPr/>
        <a:lstStyle/>
        <a:p>
          <a:endParaRPr lang="en-US"/>
        </a:p>
      </dgm:t>
    </dgm:pt>
    <dgm:pt modelId="{78D33197-F169-426E-8820-427A325A6E3B}">
      <dgm:prSet phldrT="[Text]"/>
      <dgm:spPr>
        <a:xfrm>
          <a:off x="5596741" y="3012358"/>
          <a:ext cx="1533318" cy="1533318"/>
        </a:xfrm>
        <a:prstGeom prst="ellipse">
          <a:avLst/>
        </a:prstGeom>
        <a:solidFill>
          <a:srgbClr val="252C36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Tw Cen MT" panose="020B0602020104020603"/>
              <a:ea typeface="+mn-ea"/>
              <a:cs typeface="+mn-cs"/>
            </a:rPr>
            <a:t>Dataset Selection &amp; pre-processing</a:t>
          </a:r>
        </a:p>
      </dgm:t>
    </dgm:pt>
    <dgm:pt modelId="{2B8E724B-AD0E-41BB-9A55-B43C1331F2F3}" type="parTrans" cxnId="{03933FE0-6C27-4DBC-A8F7-D8DFF1077B26}">
      <dgm:prSet/>
      <dgm:spPr>
        <a:xfrm rot="1800000">
          <a:off x="5266795" y="3264867"/>
          <a:ext cx="463722" cy="29780"/>
        </a:xfrm>
        <a:custGeom>
          <a:avLst/>
          <a:gdLst/>
          <a:ahLst/>
          <a:cxnLst/>
          <a:rect l="0" t="0" r="0" b="0"/>
          <a:pathLst>
            <a:path>
              <a:moveTo>
                <a:pt x="0" y="14890"/>
              </a:moveTo>
              <a:lnTo>
                <a:pt x="463722" y="14890"/>
              </a:lnTo>
            </a:path>
          </a:pathLst>
        </a:custGeom>
        <a:noFill/>
        <a:ln w="15875" cap="flat" cmpd="sng" algn="ctr">
          <a:solidFill>
            <a:srgbClr val="252C3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p3d z="-227350" prstMaterial="matte"/>
      </dgm:spPr>
      <dgm:t>
        <a:bodyPr/>
        <a:lstStyle/>
        <a:p>
          <a:pPr>
            <a:buNone/>
          </a:pPr>
          <a:endParaRPr lang="en-US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 panose="020B0602020104020603"/>
            <a:ea typeface="+mn-ea"/>
            <a:cs typeface="+mn-cs"/>
          </a:endParaRPr>
        </a:p>
      </dgm:t>
    </dgm:pt>
    <dgm:pt modelId="{F9F32383-CF37-4B3C-B01A-C221BA1E49C5}" type="sibTrans" cxnId="{03933FE0-6C27-4DBC-A8F7-D8DFF1077B26}">
      <dgm:prSet/>
      <dgm:spPr/>
      <dgm:t>
        <a:bodyPr/>
        <a:lstStyle/>
        <a:p>
          <a:endParaRPr lang="en-US"/>
        </a:p>
      </dgm:t>
    </dgm:pt>
    <dgm:pt modelId="{F0E9F166-EE94-4765-99F2-2B3346CFF80F}">
      <dgm:prSet phldrT="[Text]"/>
      <dgm:spPr>
        <a:xfrm>
          <a:off x="2137765" y="3012358"/>
          <a:ext cx="1533318" cy="1533318"/>
        </a:xfrm>
        <a:prstGeom prst="ellipse">
          <a:avLst/>
        </a:prstGeom>
        <a:solidFill>
          <a:srgbClr val="252C36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152250" prstMaterial="matte">
          <a:bevelT w="165100" prst="coolSlant"/>
        </a:sp3d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Tw Cen MT" panose="020B0602020104020603"/>
              <a:ea typeface="+mn-ea"/>
              <a:cs typeface="+mn-cs"/>
            </a:rPr>
            <a:t>Model Selection Training</a:t>
          </a:r>
        </a:p>
      </dgm:t>
    </dgm:pt>
    <dgm:pt modelId="{4D2440EA-E268-44A9-AEA0-2E383B5E6F61}" type="parTrans" cxnId="{DCB6579D-E0BC-46CB-8E06-98902E66F06B}">
      <dgm:prSet/>
      <dgm:spPr>
        <a:xfrm rot="9000000">
          <a:off x="3537307" y="3264867"/>
          <a:ext cx="463722" cy="29780"/>
        </a:xfrm>
        <a:custGeom>
          <a:avLst/>
          <a:gdLst/>
          <a:ahLst/>
          <a:cxnLst/>
          <a:rect l="0" t="0" r="0" b="0"/>
          <a:pathLst>
            <a:path>
              <a:moveTo>
                <a:pt x="0" y="14890"/>
              </a:moveTo>
              <a:lnTo>
                <a:pt x="463722" y="14890"/>
              </a:lnTo>
            </a:path>
          </a:pathLst>
        </a:custGeom>
        <a:noFill/>
        <a:ln w="15875" cap="flat" cmpd="sng" algn="ctr">
          <a:solidFill>
            <a:srgbClr val="252C3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p3d z="-227350" prstMaterial="matte"/>
      </dgm:spPr>
      <dgm:t>
        <a:bodyPr/>
        <a:lstStyle/>
        <a:p>
          <a:pPr>
            <a:buNone/>
          </a:pPr>
          <a:endParaRPr lang="en-US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 panose="020B0602020104020603"/>
            <a:ea typeface="+mn-ea"/>
            <a:cs typeface="+mn-cs"/>
          </a:endParaRPr>
        </a:p>
      </dgm:t>
    </dgm:pt>
    <dgm:pt modelId="{F9C27E10-281C-44F3-897F-A95F3C58A410}" type="sibTrans" cxnId="{DCB6579D-E0BC-46CB-8E06-98902E66F06B}">
      <dgm:prSet/>
      <dgm:spPr/>
      <dgm:t>
        <a:bodyPr/>
        <a:lstStyle/>
        <a:p>
          <a:endParaRPr lang="en-US"/>
        </a:p>
      </dgm:t>
    </dgm:pt>
    <dgm:pt modelId="{8BB05D00-E88B-48AD-80F4-E0F427987FA1}" type="pres">
      <dgm:prSet presAssocID="{D6A4D2C6-6BC8-4708-A7CF-D35234E74FB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332438E-01EE-4276-9247-E2F82618C8C5}" type="pres">
      <dgm:prSet presAssocID="{6E48F7C0-08E8-4EDB-B95B-048167545C5F}" presName="centerShape" presStyleLbl="node0" presStyleIdx="0" presStyleCnt="1"/>
      <dgm:spPr/>
    </dgm:pt>
    <dgm:pt modelId="{293D8083-3A38-444C-BA45-BAEF6D1233E4}" type="pres">
      <dgm:prSet presAssocID="{7CF5891C-F71F-4C50-A9D6-AC411C685FE1}" presName="Name9" presStyleLbl="parChTrans1D2" presStyleIdx="0" presStyleCnt="3"/>
      <dgm:spPr/>
    </dgm:pt>
    <dgm:pt modelId="{16EEF4DF-06CA-4FE8-A4F8-CA3214E58150}" type="pres">
      <dgm:prSet presAssocID="{7CF5891C-F71F-4C50-A9D6-AC411C685FE1}" presName="connTx" presStyleLbl="parChTrans1D2" presStyleIdx="0" presStyleCnt="3"/>
      <dgm:spPr/>
    </dgm:pt>
    <dgm:pt modelId="{5261CDD9-8E6E-42A2-9FFB-35A1C94D8634}" type="pres">
      <dgm:prSet presAssocID="{6967988E-E803-419E-AD08-D5748402E2EE}" presName="node" presStyleLbl="node1" presStyleIdx="0" presStyleCnt="3">
        <dgm:presLayoutVars>
          <dgm:bulletEnabled val="1"/>
        </dgm:presLayoutVars>
      </dgm:prSet>
      <dgm:spPr/>
    </dgm:pt>
    <dgm:pt modelId="{8F4A6FEA-FE32-441F-B671-80727C8785B2}" type="pres">
      <dgm:prSet presAssocID="{2B8E724B-AD0E-41BB-9A55-B43C1331F2F3}" presName="Name9" presStyleLbl="parChTrans1D2" presStyleIdx="1" presStyleCnt="3"/>
      <dgm:spPr/>
    </dgm:pt>
    <dgm:pt modelId="{7DD27871-B6DA-49F2-9978-933987FE9D60}" type="pres">
      <dgm:prSet presAssocID="{2B8E724B-AD0E-41BB-9A55-B43C1331F2F3}" presName="connTx" presStyleLbl="parChTrans1D2" presStyleIdx="1" presStyleCnt="3"/>
      <dgm:spPr/>
    </dgm:pt>
    <dgm:pt modelId="{CE5713ED-6F18-481D-8256-94E2467DBAE5}" type="pres">
      <dgm:prSet presAssocID="{78D33197-F169-426E-8820-427A325A6E3B}" presName="node" presStyleLbl="node1" presStyleIdx="1" presStyleCnt="3">
        <dgm:presLayoutVars>
          <dgm:bulletEnabled val="1"/>
        </dgm:presLayoutVars>
      </dgm:prSet>
      <dgm:spPr/>
    </dgm:pt>
    <dgm:pt modelId="{497A5EFC-0446-46B9-BF88-05025FA25534}" type="pres">
      <dgm:prSet presAssocID="{4D2440EA-E268-44A9-AEA0-2E383B5E6F61}" presName="Name9" presStyleLbl="parChTrans1D2" presStyleIdx="2" presStyleCnt="3"/>
      <dgm:spPr/>
    </dgm:pt>
    <dgm:pt modelId="{9B90C9FE-3953-4DEA-94E8-EA28C5BD27BB}" type="pres">
      <dgm:prSet presAssocID="{4D2440EA-E268-44A9-AEA0-2E383B5E6F61}" presName="connTx" presStyleLbl="parChTrans1D2" presStyleIdx="2" presStyleCnt="3"/>
      <dgm:spPr/>
    </dgm:pt>
    <dgm:pt modelId="{DF457A6F-7523-46DE-9712-8F4F48BED771}" type="pres">
      <dgm:prSet presAssocID="{F0E9F166-EE94-4765-99F2-2B3346CFF80F}" presName="node" presStyleLbl="node1" presStyleIdx="2" presStyleCnt="3" custRadScaleRad="106721" custRadScaleInc="-2604">
        <dgm:presLayoutVars>
          <dgm:bulletEnabled val="1"/>
        </dgm:presLayoutVars>
      </dgm:prSet>
      <dgm:spPr/>
    </dgm:pt>
  </dgm:ptLst>
  <dgm:cxnLst>
    <dgm:cxn modelId="{A856711B-07C2-436C-B8D8-AE9D4E29BCA0}" srcId="{6E48F7C0-08E8-4EDB-B95B-048167545C5F}" destId="{6967988E-E803-419E-AD08-D5748402E2EE}" srcOrd="0" destOrd="0" parTransId="{7CF5891C-F71F-4C50-A9D6-AC411C685FE1}" sibTransId="{CFA40DEC-D577-4CE4-BAF8-07D78EF59D70}"/>
    <dgm:cxn modelId="{B79C6F80-E57D-41A6-8C95-2A344037F39A}" type="presOf" srcId="{4D2440EA-E268-44A9-AEA0-2E383B5E6F61}" destId="{497A5EFC-0446-46B9-BF88-05025FA25534}" srcOrd="0" destOrd="0" presId="urn:microsoft.com/office/officeart/2005/8/layout/radial1"/>
    <dgm:cxn modelId="{BC62CE8F-F20E-4E4F-BBF7-3E24A9B04FA0}" type="presOf" srcId="{4D2440EA-E268-44A9-AEA0-2E383B5E6F61}" destId="{9B90C9FE-3953-4DEA-94E8-EA28C5BD27BB}" srcOrd="1" destOrd="0" presId="urn:microsoft.com/office/officeart/2005/8/layout/radial1"/>
    <dgm:cxn modelId="{F055F496-3AEA-4BFA-A45C-B5DCFC88EC37}" type="presOf" srcId="{6E48F7C0-08E8-4EDB-B95B-048167545C5F}" destId="{A332438E-01EE-4276-9247-E2F82618C8C5}" srcOrd="0" destOrd="0" presId="urn:microsoft.com/office/officeart/2005/8/layout/radial1"/>
    <dgm:cxn modelId="{E22A5C99-4202-4EEC-8BBF-5D85C865B927}" type="presOf" srcId="{7CF5891C-F71F-4C50-A9D6-AC411C685FE1}" destId="{16EEF4DF-06CA-4FE8-A4F8-CA3214E58150}" srcOrd="1" destOrd="0" presId="urn:microsoft.com/office/officeart/2005/8/layout/radial1"/>
    <dgm:cxn modelId="{47C2769D-B8FF-4089-A539-D9D55FFD69DE}" type="presOf" srcId="{2B8E724B-AD0E-41BB-9A55-B43C1331F2F3}" destId="{7DD27871-B6DA-49F2-9978-933987FE9D60}" srcOrd="1" destOrd="0" presId="urn:microsoft.com/office/officeart/2005/8/layout/radial1"/>
    <dgm:cxn modelId="{DCB6579D-E0BC-46CB-8E06-98902E66F06B}" srcId="{6E48F7C0-08E8-4EDB-B95B-048167545C5F}" destId="{F0E9F166-EE94-4765-99F2-2B3346CFF80F}" srcOrd="2" destOrd="0" parTransId="{4D2440EA-E268-44A9-AEA0-2E383B5E6F61}" sibTransId="{F9C27E10-281C-44F3-897F-A95F3C58A410}"/>
    <dgm:cxn modelId="{10BD50BA-4BDA-4DEA-B9C8-A7EB5DBAD0FB}" type="presOf" srcId="{F0E9F166-EE94-4765-99F2-2B3346CFF80F}" destId="{DF457A6F-7523-46DE-9712-8F4F48BED771}" srcOrd="0" destOrd="0" presId="urn:microsoft.com/office/officeart/2005/8/layout/radial1"/>
    <dgm:cxn modelId="{C5EBDFC1-90BA-4CCC-A3E7-8F0C81ED2AC7}" srcId="{D6A4D2C6-6BC8-4708-A7CF-D35234E74FB5}" destId="{6E48F7C0-08E8-4EDB-B95B-048167545C5F}" srcOrd="0" destOrd="0" parTransId="{452DEC02-9181-4B33-A1FC-F809069904CB}" sibTransId="{BEE1933D-95DC-460B-89DF-8B56A9547DF6}"/>
    <dgm:cxn modelId="{22BB97C3-7064-4B3C-84EA-FA43473D41AF}" type="presOf" srcId="{2B8E724B-AD0E-41BB-9A55-B43C1331F2F3}" destId="{8F4A6FEA-FE32-441F-B671-80727C8785B2}" srcOrd="0" destOrd="0" presId="urn:microsoft.com/office/officeart/2005/8/layout/radial1"/>
    <dgm:cxn modelId="{A1892BC9-8F6D-4E3D-99AE-BF0A831611E1}" type="presOf" srcId="{D6A4D2C6-6BC8-4708-A7CF-D35234E74FB5}" destId="{8BB05D00-E88B-48AD-80F4-E0F427987FA1}" srcOrd="0" destOrd="0" presId="urn:microsoft.com/office/officeart/2005/8/layout/radial1"/>
    <dgm:cxn modelId="{43198FC9-3D01-42C7-9DD3-D0D316E06BE7}" type="presOf" srcId="{7CF5891C-F71F-4C50-A9D6-AC411C685FE1}" destId="{293D8083-3A38-444C-BA45-BAEF6D1233E4}" srcOrd="0" destOrd="0" presId="urn:microsoft.com/office/officeart/2005/8/layout/radial1"/>
    <dgm:cxn modelId="{5F270CDF-77EF-4D7B-92AE-56473323C0C4}" type="presOf" srcId="{6967988E-E803-419E-AD08-D5748402E2EE}" destId="{5261CDD9-8E6E-42A2-9FFB-35A1C94D8634}" srcOrd="0" destOrd="0" presId="urn:microsoft.com/office/officeart/2005/8/layout/radial1"/>
    <dgm:cxn modelId="{03933FE0-6C27-4DBC-A8F7-D8DFF1077B26}" srcId="{6E48F7C0-08E8-4EDB-B95B-048167545C5F}" destId="{78D33197-F169-426E-8820-427A325A6E3B}" srcOrd="1" destOrd="0" parTransId="{2B8E724B-AD0E-41BB-9A55-B43C1331F2F3}" sibTransId="{F9F32383-CF37-4B3C-B01A-C221BA1E49C5}"/>
    <dgm:cxn modelId="{F7C478E6-A19F-4912-8831-10EF891B732B}" type="presOf" srcId="{78D33197-F169-426E-8820-427A325A6E3B}" destId="{CE5713ED-6F18-481D-8256-94E2467DBAE5}" srcOrd="0" destOrd="0" presId="urn:microsoft.com/office/officeart/2005/8/layout/radial1"/>
    <dgm:cxn modelId="{C65ECF64-252C-40F5-8BD1-630748DD1392}" type="presParOf" srcId="{8BB05D00-E88B-48AD-80F4-E0F427987FA1}" destId="{A332438E-01EE-4276-9247-E2F82618C8C5}" srcOrd="0" destOrd="0" presId="urn:microsoft.com/office/officeart/2005/8/layout/radial1"/>
    <dgm:cxn modelId="{EA716292-54ED-4A52-ADB8-A9D36B5044BA}" type="presParOf" srcId="{8BB05D00-E88B-48AD-80F4-E0F427987FA1}" destId="{293D8083-3A38-444C-BA45-BAEF6D1233E4}" srcOrd="1" destOrd="0" presId="urn:microsoft.com/office/officeart/2005/8/layout/radial1"/>
    <dgm:cxn modelId="{026F7AD7-3FEC-4080-B8FA-B81BB41B4DB8}" type="presParOf" srcId="{293D8083-3A38-444C-BA45-BAEF6D1233E4}" destId="{16EEF4DF-06CA-4FE8-A4F8-CA3214E58150}" srcOrd="0" destOrd="0" presId="urn:microsoft.com/office/officeart/2005/8/layout/radial1"/>
    <dgm:cxn modelId="{EB06729C-C6D3-4B1D-99BB-E21D68DF1C9F}" type="presParOf" srcId="{8BB05D00-E88B-48AD-80F4-E0F427987FA1}" destId="{5261CDD9-8E6E-42A2-9FFB-35A1C94D8634}" srcOrd="2" destOrd="0" presId="urn:microsoft.com/office/officeart/2005/8/layout/radial1"/>
    <dgm:cxn modelId="{25621743-7752-449F-BAB3-8F14CFFB9596}" type="presParOf" srcId="{8BB05D00-E88B-48AD-80F4-E0F427987FA1}" destId="{8F4A6FEA-FE32-441F-B671-80727C8785B2}" srcOrd="3" destOrd="0" presId="urn:microsoft.com/office/officeart/2005/8/layout/radial1"/>
    <dgm:cxn modelId="{3FFFB8A1-9594-4259-8C54-AAB46AFF61A9}" type="presParOf" srcId="{8F4A6FEA-FE32-441F-B671-80727C8785B2}" destId="{7DD27871-B6DA-49F2-9978-933987FE9D60}" srcOrd="0" destOrd="0" presId="urn:microsoft.com/office/officeart/2005/8/layout/radial1"/>
    <dgm:cxn modelId="{DB0B8817-0666-46B5-8FBC-7350D513D492}" type="presParOf" srcId="{8BB05D00-E88B-48AD-80F4-E0F427987FA1}" destId="{CE5713ED-6F18-481D-8256-94E2467DBAE5}" srcOrd="4" destOrd="0" presId="urn:microsoft.com/office/officeart/2005/8/layout/radial1"/>
    <dgm:cxn modelId="{B85A6132-671C-4188-BD1C-14B1EB361D6A}" type="presParOf" srcId="{8BB05D00-E88B-48AD-80F4-E0F427987FA1}" destId="{497A5EFC-0446-46B9-BF88-05025FA25534}" srcOrd="5" destOrd="0" presId="urn:microsoft.com/office/officeart/2005/8/layout/radial1"/>
    <dgm:cxn modelId="{E0FBDF8C-AC23-4CFA-83A4-BC88F24DCB12}" type="presParOf" srcId="{497A5EFC-0446-46B9-BF88-05025FA25534}" destId="{9B90C9FE-3953-4DEA-94E8-EA28C5BD27BB}" srcOrd="0" destOrd="0" presId="urn:microsoft.com/office/officeart/2005/8/layout/radial1"/>
    <dgm:cxn modelId="{DC2EA79F-E177-41F2-8D33-4FD7E467A7E6}" type="presParOf" srcId="{8BB05D00-E88B-48AD-80F4-E0F427987FA1}" destId="{DF457A6F-7523-46DE-9712-8F4F48BED771}" srcOrd="6" destOrd="0" presId="urn:microsoft.com/office/officeart/2005/8/layout/radial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2438E-01EE-4276-9247-E2F82618C8C5}">
      <dsp:nvSpPr>
        <dsp:cNvPr id="0" name=""/>
        <dsp:cNvSpPr/>
      </dsp:nvSpPr>
      <dsp:spPr>
        <a:xfrm>
          <a:off x="3099085" y="2805108"/>
          <a:ext cx="2135871" cy="2135871"/>
        </a:xfrm>
        <a:prstGeom prst="ellipse">
          <a:avLst/>
        </a:prstGeom>
        <a:solidFill>
          <a:srgbClr val="252C36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ysClr val="window" lastClr="FFFFFF"/>
              </a:solidFill>
              <a:latin typeface="Tw Cen MT" panose="020B0602020104020603"/>
              <a:ea typeface="+mn-ea"/>
              <a:cs typeface="+mn-cs"/>
            </a:rPr>
            <a:t>This ML project</a:t>
          </a:r>
        </a:p>
      </dsp:txBody>
      <dsp:txXfrm>
        <a:off x="3411876" y="3117899"/>
        <a:ext cx="1510289" cy="1510289"/>
      </dsp:txXfrm>
    </dsp:sp>
    <dsp:sp modelId="{293D8083-3A38-444C-BA45-BAEF6D1233E4}">
      <dsp:nvSpPr>
        <dsp:cNvPr id="0" name=""/>
        <dsp:cNvSpPr/>
      </dsp:nvSpPr>
      <dsp:spPr>
        <a:xfrm rot="16200000">
          <a:off x="3843956" y="2458977"/>
          <a:ext cx="646130" cy="46130"/>
        </a:xfrm>
        <a:custGeom>
          <a:avLst/>
          <a:gdLst/>
          <a:ahLst/>
          <a:cxnLst/>
          <a:rect l="0" t="0" r="0" b="0"/>
          <a:pathLst>
            <a:path>
              <a:moveTo>
                <a:pt x="0" y="14890"/>
              </a:moveTo>
              <a:lnTo>
                <a:pt x="463722" y="14890"/>
              </a:lnTo>
            </a:path>
          </a:pathLst>
        </a:custGeom>
        <a:noFill/>
        <a:ln w="15875" cap="flat" cmpd="sng" algn="ctr">
          <a:solidFill>
            <a:srgbClr val="252C3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 panose="020B0602020104020603"/>
            <a:ea typeface="+mn-ea"/>
            <a:cs typeface="+mn-cs"/>
          </a:endParaRPr>
        </a:p>
      </dsp:txBody>
      <dsp:txXfrm>
        <a:off x="4150868" y="2498195"/>
        <a:ext cx="0" cy="0"/>
      </dsp:txXfrm>
    </dsp:sp>
    <dsp:sp modelId="{5261CDD9-8E6E-42A2-9FFB-35A1C94D8634}">
      <dsp:nvSpPr>
        <dsp:cNvPr id="0" name=""/>
        <dsp:cNvSpPr/>
      </dsp:nvSpPr>
      <dsp:spPr>
        <a:xfrm>
          <a:off x="3099085" y="23105"/>
          <a:ext cx="2135871" cy="2135871"/>
        </a:xfrm>
        <a:prstGeom prst="ellipse">
          <a:avLst/>
        </a:prstGeom>
        <a:solidFill>
          <a:srgbClr val="252C36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  <a:sp3d extrusionH="28000" prstMaterial="matte"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" lastClr="FFFFFF"/>
              </a:solidFill>
              <a:latin typeface="Tw Cen MT" panose="020B0602020104020603"/>
              <a:ea typeface="+mn-ea"/>
              <a:cs typeface="+mn-cs"/>
            </a:rPr>
            <a:t>Model Evaluation and Tuning</a:t>
          </a:r>
        </a:p>
      </dsp:txBody>
      <dsp:txXfrm>
        <a:off x="3411876" y="335896"/>
        <a:ext cx="1510289" cy="1510289"/>
      </dsp:txXfrm>
    </dsp:sp>
    <dsp:sp modelId="{8F4A6FEA-FE32-441F-B671-80727C8785B2}">
      <dsp:nvSpPr>
        <dsp:cNvPr id="0" name=""/>
        <dsp:cNvSpPr/>
      </dsp:nvSpPr>
      <dsp:spPr>
        <a:xfrm rot="1800000">
          <a:off x="5048598" y="4545479"/>
          <a:ext cx="646130" cy="46130"/>
        </a:xfrm>
        <a:custGeom>
          <a:avLst/>
          <a:gdLst/>
          <a:ahLst/>
          <a:cxnLst/>
          <a:rect l="0" t="0" r="0" b="0"/>
          <a:pathLst>
            <a:path>
              <a:moveTo>
                <a:pt x="0" y="14890"/>
              </a:moveTo>
              <a:lnTo>
                <a:pt x="463722" y="14890"/>
              </a:lnTo>
            </a:path>
          </a:pathLst>
        </a:custGeom>
        <a:noFill/>
        <a:ln w="15875" cap="flat" cmpd="sng" algn="ctr">
          <a:solidFill>
            <a:srgbClr val="252C3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 panose="020B0602020104020603"/>
            <a:ea typeface="+mn-ea"/>
            <a:cs typeface="+mn-cs"/>
          </a:endParaRPr>
        </a:p>
      </dsp:txBody>
      <dsp:txXfrm>
        <a:off x="5365751" y="4546479"/>
        <a:ext cx="0" cy="0"/>
      </dsp:txXfrm>
    </dsp:sp>
    <dsp:sp modelId="{CE5713ED-6F18-481D-8256-94E2467DBAE5}">
      <dsp:nvSpPr>
        <dsp:cNvPr id="0" name=""/>
        <dsp:cNvSpPr/>
      </dsp:nvSpPr>
      <dsp:spPr>
        <a:xfrm>
          <a:off x="5508370" y="4196109"/>
          <a:ext cx="2135871" cy="2135871"/>
        </a:xfrm>
        <a:prstGeom prst="ellipse">
          <a:avLst/>
        </a:prstGeom>
        <a:solidFill>
          <a:srgbClr val="252C36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  <a:sp3d extrusionH="28000" prstMaterial="matte"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" lastClr="FFFFFF"/>
              </a:solidFill>
              <a:latin typeface="Tw Cen MT" panose="020B0602020104020603"/>
              <a:ea typeface="+mn-ea"/>
              <a:cs typeface="+mn-cs"/>
            </a:rPr>
            <a:t>Dataset Selection &amp; pre-processing</a:t>
          </a:r>
        </a:p>
      </dsp:txBody>
      <dsp:txXfrm>
        <a:off x="5821161" y="4508900"/>
        <a:ext cx="1510289" cy="1510289"/>
      </dsp:txXfrm>
    </dsp:sp>
    <dsp:sp modelId="{497A5EFC-0446-46B9-BF88-05025FA25534}">
      <dsp:nvSpPr>
        <dsp:cNvPr id="0" name=""/>
        <dsp:cNvSpPr/>
      </dsp:nvSpPr>
      <dsp:spPr>
        <a:xfrm rot="9047731">
          <a:off x="2520972" y="4557032"/>
          <a:ext cx="762315" cy="46130"/>
        </a:xfrm>
        <a:custGeom>
          <a:avLst/>
          <a:gdLst/>
          <a:ahLst/>
          <a:cxnLst/>
          <a:rect l="0" t="0" r="0" b="0"/>
          <a:pathLst>
            <a:path>
              <a:moveTo>
                <a:pt x="0" y="14890"/>
              </a:moveTo>
              <a:lnTo>
                <a:pt x="463722" y="14890"/>
              </a:lnTo>
            </a:path>
          </a:pathLst>
        </a:custGeom>
        <a:noFill/>
        <a:ln w="15875" cap="flat" cmpd="sng" algn="ctr">
          <a:solidFill>
            <a:srgbClr val="252C36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Tw Cen MT" panose="020B0602020104020603"/>
            <a:ea typeface="+mn-ea"/>
            <a:cs typeface="+mn-cs"/>
          </a:endParaRPr>
        </a:p>
      </dsp:txBody>
      <dsp:txXfrm rot="10800000">
        <a:off x="2928063" y="4587433"/>
        <a:ext cx="0" cy="0"/>
      </dsp:txXfrm>
    </dsp:sp>
    <dsp:sp modelId="{DF457A6F-7523-46DE-9712-8F4F48BED771}">
      <dsp:nvSpPr>
        <dsp:cNvPr id="0" name=""/>
        <dsp:cNvSpPr/>
      </dsp:nvSpPr>
      <dsp:spPr>
        <a:xfrm>
          <a:off x="569304" y="4219215"/>
          <a:ext cx="2135871" cy="2135871"/>
        </a:xfrm>
        <a:prstGeom prst="ellipse">
          <a:avLst/>
        </a:prstGeom>
        <a:solidFill>
          <a:srgbClr val="252C36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  <a:sp3d extrusionH="28000" prstMaterial="matte"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ysClr val="window" lastClr="FFFFFF"/>
              </a:solidFill>
              <a:latin typeface="Tw Cen MT" panose="020B0602020104020603"/>
              <a:ea typeface="+mn-ea"/>
              <a:cs typeface="+mn-cs"/>
            </a:rPr>
            <a:t>Model Selection Training</a:t>
          </a:r>
        </a:p>
      </dsp:txBody>
      <dsp:txXfrm>
        <a:off x="882095" y="4532006"/>
        <a:ext cx="1510289" cy="1510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602A-F1F2-4937-A028-E7CADAB805D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EF2F-67D4-47F8-812E-07F057FF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83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602A-F1F2-4937-A028-E7CADAB805D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EF2F-67D4-47F8-812E-07F057FF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5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602A-F1F2-4937-A028-E7CADAB805D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EF2F-67D4-47F8-812E-07F057FF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0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602A-F1F2-4937-A028-E7CADAB805D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EF2F-67D4-47F8-812E-07F057FF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6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602A-F1F2-4937-A028-E7CADAB805D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EF2F-67D4-47F8-812E-07F057FF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12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602A-F1F2-4937-A028-E7CADAB805D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EF2F-67D4-47F8-812E-07F057FF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3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602A-F1F2-4937-A028-E7CADAB805D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EF2F-67D4-47F8-812E-07F057FFEB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3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602A-F1F2-4937-A028-E7CADAB805D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EF2F-67D4-47F8-812E-07F057FF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2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602A-F1F2-4937-A028-E7CADAB805D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EF2F-67D4-47F8-812E-07F057FF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1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602A-F1F2-4937-A028-E7CADAB805D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EF2F-67D4-47F8-812E-07F057FF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5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891602A-F1F2-4937-A028-E7CADAB805D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EF2F-67D4-47F8-812E-07F057FF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1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891602A-F1F2-4937-A028-E7CADAB805D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D06EF2F-67D4-47F8-812E-07F057FF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9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search/cancer" TargetMode="External"/><Relationship Id="rId2" Type="http://schemas.openxmlformats.org/officeDocument/2006/relationships/image" Target="../media/image2.1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rp.org/journal/PaperInformation.aspx?PaperID=8145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39F7-647F-C061-3777-9903ED265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98667-2CC3-5B5F-E035-FE25F125A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5400" dirty="0"/>
              <a:t>Katyani Bajgain</a:t>
            </a:r>
          </a:p>
          <a:p>
            <a:r>
              <a:rPr lang="en-US" sz="2400" dirty="0"/>
              <a:t>21049520</a:t>
            </a:r>
          </a:p>
          <a:p>
            <a:r>
              <a:rPr lang="en-US" sz="2400" dirty="0"/>
              <a:t>L3C7</a:t>
            </a:r>
          </a:p>
        </p:txBody>
      </p:sp>
    </p:spTree>
    <p:extLst>
      <p:ext uri="{BB962C8B-B14F-4D97-AF65-F5344CB8AC3E}">
        <p14:creationId xmlns:p14="http://schemas.microsoft.com/office/powerpoint/2010/main" val="2133903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2687-09D9-56D3-981F-2FF58CC4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6D69EB-BF90-93C5-E1AB-0E5BED7AC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288" y="805025"/>
            <a:ext cx="4411720" cy="51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44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6514-75C9-2003-3838-DDAF813E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5F16B-7185-C076-9C17-3EF34E876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Approach to machine Learning models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application of Random Forest algorithm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Training and testing the model using train and test sets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Hyperparameter tuning using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SearchCV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Evaluating the performance of he model using metrics such as accuracy, precision, and recall.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7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FB5D-3218-EFAA-743F-251A0E654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3332" y="997331"/>
            <a:ext cx="8991600" cy="164592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3C7998-AF9E-40DB-6CD5-38C05CC4B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88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39642" y="2857366"/>
            <a:ext cx="10120237" cy="3542083"/>
          </a:xfrm>
          <a:prstGeom prst="rect">
            <a:avLst/>
          </a:prstGeom>
          <a:effectLst>
            <a:glow rad="50800">
              <a:schemeClr val="tx1">
                <a:lumMod val="95000"/>
                <a:alpha val="30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99078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4D7E188-C533-A88C-AEB0-9E668A3F8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9285622"/>
              </p:ext>
            </p:extLst>
          </p:nvPr>
        </p:nvGraphicFramePr>
        <p:xfrm>
          <a:off x="3290893" y="-21265"/>
          <a:ext cx="8334043" cy="6355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BD1D704-DFC0-6560-9AA1-E278521547B4}"/>
              </a:ext>
            </a:extLst>
          </p:cNvPr>
          <p:cNvSpPr txBox="1"/>
          <p:nvPr/>
        </p:nvSpPr>
        <p:spPr>
          <a:xfrm>
            <a:off x="1318437" y="1963479"/>
            <a:ext cx="41325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Project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8678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132326-DF24-4646-8E3F-12A817FD6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88550" y="400493"/>
            <a:ext cx="7327768" cy="6057014"/>
          </a:xfrm>
          <a:prstGeom prst="rect">
            <a:avLst/>
          </a:prstGeom>
          <a:solidFill>
            <a:schemeClr val="bg1"/>
          </a:solidFill>
          <a:effectLst>
            <a:softEdge rad="76200"/>
          </a:effectLst>
        </p:spPr>
      </p:pic>
      <p:sp>
        <p:nvSpPr>
          <p:cNvPr id="10" name="Title 7">
            <a:extLst>
              <a:ext uri="{FF2B5EF4-FFF2-40B4-BE49-F238E27FC236}">
                <a16:creationId xmlns:a16="http://schemas.microsoft.com/office/drawing/2014/main" id="{F49316C4-169D-EA6E-BA10-8DFCFC56B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030" y="2055625"/>
            <a:ext cx="3687727" cy="1960024"/>
          </a:xfrm>
          <a:effectLst>
            <a:softEdge rad="76200"/>
          </a:effectLst>
        </p:spPr>
        <p:txBody>
          <a:bodyPr>
            <a:normAutofit fontScale="90000"/>
          </a:bodyPr>
          <a:lstStyle/>
          <a:p>
            <a:r>
              <a:rPr lang="en-US" dirty="0"/>
              <a:t>Why breast Cancer Dataset?</a:t>
            </a:r>
          </a:p>
        </p:txBody>
      </p:sp>
    </p:spTree>
    <p:extLst>
      <p:ext uri="{BB962C8B-B14F-4D97-AF65-F5344CB8AC3E}">
        <p14:creationId xmlns:p14="http://schemas.microsoft.com/office/powerpoint/2010/main" val="221482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ABE51-D177-AE15-F899-55046CA89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48" y="1074247"/>
            <a:ext cx="4486656" cy="1141497"/>
          </a:xfrm>
          <a:noFill/>
        </p:spPr>
        <p:txBody>
          <a:bodyPr/>
          <a:lstStyle/>
          <a:p>
            <a:r>
              <a:rPr lang="en-US" dirty="0"/>
              <a:t>Random Forest Algorithm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2F91A8-0AFD-7634-5F58-D540A3796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70252" y="978195"/>
            <a:ext cx="6135357" cy="4671237"/>
          </a:xfrm>
          <a:gradFill>
            <a:gsLst>
              <a:gs pos="45000">
                <a:schemeClr val="tx2">
                  <a:lumMod val="60000"/>
                  <a:lumOff val="40000"/>
                </a:schemeClr>
              </a:gs>
              <a:gs pos="100000">
                <a:srgbClr val="B3BDC0"/>
              </a:gs>
              <a:gs pos="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671205-9498-C70A-284E-84D40D8C0543}"/>
              </a:ext>
            </a:extLst>
          </p:cNvPr>
          <p:cNvSpPr txBox="1"/>
          <p:nvPr/>
        </p:nvSpPr>
        <p:spPr>
          <a:xfrm>
            <a:off x="281770" y="2755727"/>
            <a:ext cx="53430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Random Forest is an ensemble learning method used for both classification and regression tasks.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builds multiple decision trees during training and merges their predictions to improve accuracy and control overfitting.</a:t>
            </a:r>
          </a:p>
        </p:txBody>
      </p:sp>
    </p:spTree>
    <p:extLst>
      <p:ext uri="{BB962C8B-B14F-4D97-AF65-F5344CB8AC3E}">
        <p14:creationId xmlns:p14="http://schemas.microsoft.com/office/powerpoint/2010/main" val="120505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7294-A0A6-B92A-1F95-8975A4525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CAD4EB0A-9988-0976-CD46-66A753A30B1B}"/>
              </a:ext>
            </a:extLst>
          </p:cNvPr>
          <p:cNvSpPr txBox="1"/>
          <p:nvPr/>
        </p:nvSpPr>
        <p:spPr>
          <a:xfrm>
            <a:off x="3283084" y="2885703"/>
            <a:ext cx="6099242" cy="1705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Data pre-processing with Train-Test Split</a:t>
            </a:r>
          </a:p>
          <a:p>
            <a:pPr marL="18288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Fit </a:t>
            </a:r>
          </a:p>
          <a:p>
            <a:pPr marL="18288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Tune</a:t>
            </a:r>
          </a:p>
          <a:p>
            <a:pPr marL="18288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Performance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7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2687-09D9-56D3-981F-2FF58CC4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Train test Split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87E20E-DA31-9F9D-C586-3C19682E0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76" y="451262"/>
            <a:ext cx="5378414" cy="594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9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2687-09D9-56D3-981F-2FF58CC4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120641-3290-DD23-188F-1C9E5C812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70"/>
          <a:stretch/>
        </p:blipFill>
        <p:spPr>
          <a:xfrm>
            <a:off x="6545655" y="1638006"/>
            <a:ext cx="5205743" cy="3494637"/>
          </a:xfrm>
        </p:spPr>
      </p:pic>
    </p:spTree>
    <p:extLst>
      <p:ext uri="{BB962C8B-B14F-4D97-AF65-F5344CB8AC3E}">
        <p14:creationId xmlns:p14="http://schemas.microsoft.com/office/powerpoint/2010/main" val="24110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2687-09D9-56D3-981F-2FF58CC4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Tune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A47169-78B0-6A1A-FD00-B0F8ADDB4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961" y="788212"/>
            <a:ext cx="4573367" cy="152804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388B0E-F11B-93B1-5743-C568E2F1E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674" y="2928394"/>
            <a:ext cx="4501314" cy="244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6786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118</TotalTime>
  <Words>130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Gill Sans MT</vt:lpstr>
      <vt:lpstr>Tw Cen MT</vt:lpstr>
      <vt:lpstr>Wingdings</vt:lpstr>
      <vt:lpstr>Parcel</vt:lpstr>
      <vt:lpstr>Introduction</vt:lpstr>
      <vt:lpstr>Agenda</vt:lpstr>
      <vt:lpstr>PowerPoint Presentation</vt:lpstr>
      <vt:lpstr>Why breast Cancer Dataset?</vt:lpstr>
      <vt:lpstr>Random Forest Algorithm</vt:lpstr>
      <vt:lpstr>Development PROCESS</vt:lpstr>
      <vt:lpstr>Data Preprocessing Train test Split</vt:lpstr>
      <vt:lpstr>Model Fit</vt:lpstr>
      <vt:lpstr>Model Tune</vt:lpstr>
      <vt:lpstr>Performance Metric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Katyani Bajgain</dc:creator>
  <cp:lastModifiedBy>Katyani Bajgain</cp:lastModifiedBy>
  <cp:revision>2</cp:revision>
  <dcterms:created xsi:type="dcterms:W3CDTF">2024-01-17T05:06:04Z</dcterms:created>
  <dcterms:modified xsi:type="dcterms:W3CDTF">2024-01-17T07:04:19Z</dcterms:modified>
</cp:coreProperties>
</file>