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30"/>
    <p:restoredTop sz="94680"/>
  </p:normalViewPr>
  <p:slideViewPr>
    <p:cSldViewPr snapToGrid="0">
      <p:cViewPr varScale="1">
        <p:scale>
          <a:sx n="211" d="100"/>
          <a:sy n="211" d="100"/>
        </p:scale>
        <p:origin x="3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D23A5-D09B-2545-BEED-5A0835115B69}" type="datetimeFigureOut">
              <a:t>7/24/23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18675-6A50-7543-8957-3567A6BEC5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0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18675-6A50-7543-8957-3567A6BEC534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0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1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7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6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8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1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D3C9-45E6-EC4D-95F7-CC6A702D7043}" type="datetimeFigureOut">
              <a:t>7/24/23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87D2-8137-DE47-B5E6-7A5861FF0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0505A1-D270-7051-5554-0A8BE35DB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61325"/>
              </p:ext>
            </p:extLst>
          </p:nvPr>
        </p:nvGraphicFramePr>
        <p:xfrm>
          <a:off x="94703" y="58929"/>
          <a:ext cx="3895957" cy="67233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6436">
                  <a:extLst>
                    <a:ext uri="{9D8B030D-6E8A-4147-A177-3AD203B41FA5}">
                      <a16:colId xmlns:a16="http://schemas.microsoft.com/office/drawing/2014/main" val="3564765970"/>
                    </a:ext>
                  </a:extLst>
                </a:gridCol>
                <a:gridCol w="1689521">
                  <a:extLst>
                    <a:ext uri="{9D8B030D-6E8A-4147-A177-3AD203B41FA5}">
                      <a16:colId xmlns:a16="http://schemas.microsoft.com/office/drawing/2014/main" val="1107376353"/>
                    </a:ext>
                  </a:extLst>
                </a:gridCol>
              </a:tblGrid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Coq Proof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LeanProver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7414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Theorem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theorem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56475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admit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sorry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68861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reflexivity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rfl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75999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rewrite H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rw [H]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35822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rewrite &lt;- H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rw [&lt;- H]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0226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simpl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simp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01597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cbn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dsimp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39300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simp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105943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discriminate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contradiction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14354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destruct, case, elim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50766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&lt;;&gt;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395349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\.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44908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A|B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(first|A|B)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04397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subst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subst_vars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88093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generalize dependent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revert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662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remember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52170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apply And.intro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17572"/>
                  </a:ext>
                </a:extLst>
              </a:tr>
              <a:tr h="353862">
                <a:tc>
                  <a:txBody>
                    <a:bodyPr/>
                    <a:lstStyle/>
                    <a:p>
                      <a:r>
                        <a:rPr lang="en-US" sz="1700"/>
                        <a:t>symmetry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 Eq.symm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8260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E41C53-9BC0-C154-8FB0-F037A45F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77736"/>
              </p:ext>
            </p:extLst>
          </p:nvPr>
        </p:nvGraphicFramePr>
        <p:xfrm>
          <a:off x="4019618" y="58929"/>
          <a:ext cx="1437205" cy="459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205">
                  <a:extLst>
                    <a:ext uri="{9D8B030D-6E8A-4147-A177-3AD203B41FA5}">
                      <a16:colId xmlns:a16="http://schemas.microsoft.com/office/drawing/2014/main" val="3039791124"/>
                    </a:ext>
                  </a:extLst>
                </a:gridCol>
              </a:tblGrid>
              <a:tr h="351694">
                <a:tc>
                  <a:txBody>
                    <a:bodyPr/>
                    <a:lstStyle/>
                    <a:p>
                      <a:r>
                        <a:rPr lang="en-US" sz="170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398266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r>
                        <a:rPr lang="en-US" sz="1700"/>
                        <a:t>exact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23635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r>
                        <a:rPr lang="en-US" sz="1700"/>
                        <a:t>apply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4974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r>
                        <a:rPr lang="en-US" sz="1700"/>
                        <a:t>intros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26297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r>
                        <a:rPr lang="en-US" sz="1700"/>
                        <a:t>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78094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r>
                        <a:rPr lang="en-US" sz="1700"/>
                        <a:t>unfold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81475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contradiction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87313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6679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induction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46989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524764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r>
                        <a:rPr lang="en-US" sz="1700"/>
                        <a:t>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13390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refine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19593"/>
                  </a:ext>
                </a:extLst>
              </a:tr>
              <a:tr h="353846">
                <a:tc>
                  <a:txBody>
                    <a:bodyPr/>
                    <a:lstStyle/>
                    <a:p>
                      <a:r>
                        <a:rPr lang="en-GB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specialize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2464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D742402-4E9E-92C5-6503-6379F2712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49768"/>
              </p:ext>
            </p:extLst>
          </p:nvPr>
        </p:nvGraphicFramePr>
        <p:xfrm>
          <a:off x="5485782" y="58929"/>
          <a:ext cx="1803796" cy="1762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3796">
                  <a:extLst>
                    <a:ext uri="{9D8B030D-6E8A-4147-A177-3AD203B41FA5}">
                      <a16:colId xmlns:a16="http://schemas.microsoft.com/office/drawing/2014/main" val="75534089"/>
                    </a:ext>
                  </a:extLst>
                </a:gridCol>
              </a:tblGrid>
              <a:tr h="352564">
                <a:tc>
                  <a:txBody>
                    <a:bodyPr/>
                    <a:lstStyle/>
                    <a:p>
                      <a:r>
                        <a:rPr lang="en-US" sz="1700"/>
                        <a:t>requires mathlib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0598"/>
                  </a:ext>
                </a:extLst>
              </a:tr>
              <a:tr h="352564">
                <a:tc>
                  <a:txBody>
                    <a:bodyPr/>
                    <a:lstStyle/>
                    <a:p>
                      <a:r>
                        <a:rPr lang="en-US" sz="1700"/>
                        <a:t>left,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88779"/>
                  </a:ext>
                </a:extLst>
              </a:tr>
              <a:tr h="352564">
                <a:tc>
                  <a:txBody>
                    <a:bodyPr/>
                    <a:lstStyle/>
                    <a:p>
                      <a:r>
                        <a:rPr lang="en-US" sz="1700"/>
                        <a:t>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57337"/>
                  </a:ext>
                </a:extLst>
              </a:tr>
              <a:tr h="352564">
                <a:tc>
                  <a:txBody>
                    <a:bodyPr/>
                    <a:lstStyle/>
                    <a:p>
                      <a:r>
                        <a:rPr lang="en-US" sz="1700"/>
                        <a:t>exists (use)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295507"/>
                  </a:ext>
                </a:extLst>
              </a:tr>
              <a:tr h="352564">
                <a:tc>
                  <a:txBody>
                    <a:bodyPr/>
                    <a:lstStyle/>
                    <a:p>
                      <a:r>
                        <a:rPr lang="en-US" sz="1700"/>
                        <a:t>lia (linarith)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83139"/>
                  </a:ext>
                </a:extLst>
              </a:tr>
            </a:tbl>
          </a:graphicData>
        </a:graphic>
      </p:graphicFrame>
      <p:pic>
        <p:nvPicPr>
          <p:cNvPr id="9" name="Picture 8" descr="A rooster with a black background&#10;&#10;Description automatically generated">
            <a:extLst>
              <a:ext uri="{FF2B5EF4-FFF2-40B4-BE49-F238E27FC236}">
                <a16:creationId xmlns:a16="http://schemas.microsoft.com/office/drawing/2014/main" id="{E699CBE1-5708-27B5-808C-52DF05847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81" y="1873561"/>
            <a:ext cx="1966679" cy="315848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BD51AA5-4269-1185-101E-FEA297633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0294" y="5029922"/>
            <a:ext cx="5150050" cy="16049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45C5F0-B42A-516C-51E9-3847754BC6FA}"/>
              </a:ext>
            </a:extLst>
          </p:cNvPr>
          <p:cNvSpPr txBox="1"/>
          <p:nvPr/>
        </p:nvSpPr>
        <p:spPr>
          <a:xfrm>
            <a:off x="7331101" y="67424"/>
            <a:ext cx="2480196" cy="17543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theorem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plus_assoc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forall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 Nat,</a:t>
            </a: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 (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)+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+(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:=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by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intros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z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induction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with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| zero =&gt;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simp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| succ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IH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=&gt;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repeat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[Nat.succ_add]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rw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IH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AE67C-A2F2-B14E-1376-73E502B0C831}"/>
              </a:ext>
            </a:extLst>
          </p:cNvPr>
          <p:cNvSpPr txBox="1"/>
          <p:nvPr/>
        </p:nvSpPr>
        <p:spPr>
          <a:xfrm>
            <a:off x="7289578" y="6642556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cs typeface="Calibri" panose="020F0502020204030204" pitchFamily="34" charset="0"/>
              </a:rPr>
              <a:t>Authors: Paul Cadman, </a:t>
            </a:r>
            <a:r>
              <a:rPr lang="en-GB" sz="800" i="0">
                <a:effectLst/>
                <a:cs typeface="Calibri" panose="020F0502020204030204" pitchFamily="34" charset="0"/>
              </a:rPr>
              <a:t>Gregor Feierabend, Walter Schulze</a:t>
            </a:r>
            <a:endParaRPr lang="en-US" sz="800"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02701-BBFC-D1AF-33D1-481FD3E59EB1}"/>
              </a:ext>
            </a:extLst>
          </p:cNvPr>
          <p:cNvSpPr txBox="1"/>
          <p:nvPr/>
        </p:nvSpPr>
        <p:spPr>
          <a:xfrm>
            <a:off x="7331100" y="1842636"/>
            <a:ext cx="248019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theorem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add_comm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 ∀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Prop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-GB" sz="120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/\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-&gt;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/\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by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intros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cases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with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| intro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=&gt;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apply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And.intro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case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left =&gt;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exact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H2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case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right =&gt;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exact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H1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228D8-E157-15A3-D0BF-41826996FA44}"/>
              </a:ext>
            </a:extLst>
          </p:cNvPr>
          <p:cNvSpPr txBox="1"/>
          <p:nvPr/>
        </p:nvSpPr>
        <p:spPr>
          <a:xfrm>
            <a:off x="7331100" y="4985922"/>
            <a:ext cx="248019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example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 Nat):</a:t>
            </a: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 succ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≤ succ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120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&lt;-&gt;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≤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by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apply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Iff.intro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mp =&gt;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apply ...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mpr =&gt;</a:t>
            </a: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  apply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Nat.succ_le_succ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D36FE-9C76-0A41-C3A8-7C3E214A3865}"/>
              </a:ext>
            </a:extLst>
          </p:cNvPr>
          <p:cNvSpPr txBox="1"/>
          <p:nvPr/>
        </p:nvSpPr>
        <p:spPr>
          <a:xfrm>
            <a:off x="7331101" y="3617848"/>
            <a:ext cx="2480194" cy="1347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theorem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add_comm</a:t>
            </a:r>
            <a:r>
              <a:rPr lang="en-GB" sz="1200" b="1">
                <a:solidFill>
                  <a:srgbClr val="AA3731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 ∀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Prop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20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/\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-&gt;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/\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by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intros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have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left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have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:=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right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>
                <a:solidFill>
                  <a:srgbClr val="4B69C6"/>
                </a:solidFill>
                <a:effectLst/>
                <a:latin typeface="Menlo" panose="020B0609030804020204" pitchFamily="49" charset="0"/>
              </a:rPr>
              <a:t>exact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And.intro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GB" sz="1200" b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>
                <a:solidFill>
                  <a:srgbClr val="7A3E9D"/>
                </a:solidFill>
                <a:effectLst/>
                <a:latin typeface="Menlo" panose="020B0609030804020204" pitchFamily="49" charset="0"/>
              </a:rPr>
              <a:t>H1</a:t>
            </a:r>
            <a:endParaRPr lang="en-GB" sz="1200" b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6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</TotalTime>
  <Words>307</Words>
  <Application>Microsoft Macintosh PowerPoint</Application>
  <PresentationFormat>A4 Paper (210x297 mm)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Schulze</dc:creator>
  <cp:lastModifiedBy>Walter Schulze</cp:lastModifiedBy>
  <cp:revision>19</cp:revision>
  <cp:lastPrinted>2023-07-24T17:20:02Z</cp:lastPrinted>
  <dcterms:created xsi:type="dcterms:W3CDTF">2023-07-24T07:07:30Z</dcterms:created>
  <dcterms:modified xsi:type="dcterms:W3CDTF">2023-07-24T17:20:54Z</dcterms:modified>
</cp:coreProperties>
</file>