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9.jpeg" ContentType="image/jpeg"/>
  <Override PartName="/ppt/media/image2.jpeg" ContentType="image/jpeg"/>
  <Override PartName="/ppt/media/image18.jpeg" ContentType="image/jpeg"/>
  <Override PartName="/ppt/media/image22.jpeg" ContentType="image/jpeg"/>
  <Override PartName="/ppt/media/image1.jpeg" ContentType="image/jpeg"/>
  <Override PartName="/ppt/media/image17.jpeg" ContentType="image/jpeg"/>
  <Override PartName="/ppt/media/image21.jpeg" ContentType="image/jpeg"/>
  <Override PartName="/ppt/media/image16.jpeg" ContentType="image/jpeg"/>
  <Override PartName="/ppt/media/image20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9.jpeg" ContentType="image/jpeg"/>
  <Override PartName="/ppt/media/image11.jpeg" ContentType="image/jpeg"/>
  <Override PartName="/ppt/media/image10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15.png" ContentType="image/png"/>
  <Override PartName="/ppt/media/image3.jpeg" ContentType="image/jpe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292840" y="0"/>
            <a:ext cx="912600" cy="6856200"/>
          </a:xfrm>
          <a:prstGeom prst="rect">
            <a:avLst/>
          </a:prstGeom>
          <a:solidFill>
            <a:srgbClr val="303030"/>
          </a:solidFill>
        </p:spPr>
      </p:sp>
      <p:sp>
        <p:nvSpPr>
          <p:cNvPr id="1" name="CustomShape 2"/>
          <p:cNvSpPr/>
          <p:nvPr/>
        </p:nvSpPr>
        <p:spPr>
          <a:xfrm>
            <a:off x="11292840" y="0"/>
            <a:ext cx="912600" cy="6856200"/>
          </a:xfrm>
          <a:prstGeom prst="rect">
            <a:avLst/>
          </a:prstGeom>
          <a:solidFill>
            <a:srgbClr val="303030"/>
          </a:solidFill>
        </p:spPr>
      </p:sp>
      <p:sp>
        <p:nvSpPr>
          <p:cNvPr id="2" name="CustomShape 3"/>
          <p:cNvSpPr/>
          <p:nvPr/>
        </p:nvSpPr>
        <p:spPr>
          <a:xfrm>
            <a:off x="0" y="0"/>
            <a:ext cx="455400" cy="6856200"/>
          </a:xfrm>
          <a:prstGeom prst="rect">
            <a:avLst/>
          </a:prstGeom>
          <a:solidFill>
            <a:srgbClr val="303030"/>
          </a:solidFill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1292840" y="0"/>
            <a:ext cx="912600" cy="6856200"/>
          </a:xfrm>
          <a:prstGeom prst="rect">
            <a:avLst/>
          </a:prstGeom>
          <a:solidFill>
            <a:srgbClr val="303030"/>
          </a:solidFill>
        </p:spPr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1292840" y="0"/>
            <a:ext cx="912600" cy="6856200"/>
          </a:xfrm>
          <a:prstGeom prst="rect">
            <a:avLst/>
          </a:prstGeom>
          <a:solidFill>
            <a:srgbClr val="303030"/>
          </a:solidFill>
        </p:spPr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</p:spPr>
      </p:pic>
      <p:sp>
        <p:nvSpPr>
          <p:cNvPr id="108" name="CustomShape 1"/>
          <p:cNvSpPr/>
          <p:nvPr/>
        </p:nvSpPr>
        <p:spPr>
          <a:xfrm>
            <a:off x="1261800" y="758880"/>
            <a:ext cx="9416520" cy="40399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90000"/>
              </a:lnSpc>
            </a:pPr>
            <a:r>
              <a:rPr b="1" lang="en-US" sz="7200">
                <a:solidFill>
                  <a:srgbClr val="ffffff"/>
                </a:solidFill>
                <a:latin typeface="Georgia"/>
              </a:rPr>
              <a:t>Bluetooth Exploits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261800" y="4800600"/>
            <a:ext cx="9416520" cy="168984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Georgia"/>
              </a:rPr>
              <a:t>Coming soon to a phone near you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</p:spPr>
      </p:pic>
      <p:sp>
        <p:nvSpPr>
          <p:cNvPr id="136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Blucat: Netcat for Bluetooth</a:t>
            </a:r>
            <a:r>
              <a:rPr lang="en-US" sz="4400">
                <a:solidFill>
                  <a:srgbClr val="9900ff"/>
                </a:solidFill>
                <a:latin typeface="Georgia"/>
              </a:rPr>
              <a:t> 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Created by Joseph Paul Cohen in 2012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This program emulates Unix-based tools such as Netcat and Nmap, using the RFCOMM protocol in place of the TCP/IP protocol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fffff"/>
                </a:solidFill>
                <a:latin typeface="Georgia"/>
              </a:rPr>
              <a:t>Basic Commands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0ff00"/>
                </a:solidFill>
                <a:latin typeface="Georgia"/>
              </a:rPr>
              <a:t>./blucat scan – </a:t>
            </a:r>
            <a:r>
              <a:rPr lang="en-US">
                <a:solidFill>
                  <a:srgbClr val="ffffff"/>
                </a:solidFill>
                <a:latin typeface="Georgia"/>
              </a:rPr>
              <a:t>This scans for all open channels of all nearby devices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0ff00"/>
                </a:solidFill>
                <a:latin typeface="Georgia"/>
              </a:rPr>
              <a:t>./blucat devices – </a:t>
            </a:r>
            <a:r>
              <a:rPr lang="en-US">
                <a:solidFill>
                  <a:srgbClr val="ffffff"/>
                </a:solidFill>
                <a:latin typeface="Georgia"/>
              </a:rPr>
              <a:t>Returns the MAC Address of all nearby devices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0ff00"/>
                </a:solidFill>
                <a:latin typeface="Georgia"/>
              </a:rPr>
              <a:t>./blucat services – </a:t>
            </a:r>
            <a:r>
              <a:rPr lang="en-US">
                <a:solidFill>
                  <a:srgbClr val="ffffff"/>
                </a:solidFill>
                <a:latin typeface="Georgia"/>
              </a:rPr>
              <a:t>Returns every Bluetooth profile used by a device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0ff00"/>
                </a:solidFill>
                <a:latin typeface="Georgia"/>
              </a:rPr>
              <a:t>./blucat -url btspp://00000000CAFE:20 –</a:t>
            </a:r>
            <a:r>
              <a:rPr lang="en-US">
                <a:solidFill>
                  <a:srgbClr val="ffffff"/>
                </a:solidFill>
                <a:latin typeface="Georgia"/>
              </a:rPr>
              <a:t> Connects to the device with the MAC Address 00000000CAFE using the Serial Port Profile on port 20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</p:spPr>
      </p:pic>
      <p:sp>
        <p:nvSpPr>
          <p:cNvPr id="139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AT Hayes Commands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00ff00"/>
                </a:solidFill>
                <a:latin typeface="Georgia"/>
              </a:rPr>
              <a:t>AT Hayes Commands</a:t>
            </a:r>
            <a:r>
              <a:rPr lang="en-US">
                <a:solidFill>
                  <a:srgbClr val="ffffff"/>
                </a:solidFill>
                <a:latin typeface="Georgia"/>
              </a:rPr>
              <a:t> are the basis of mobile phones. They control every feature available on your phone. Unfortunately, they are NOT standardized in any way, shape, or form.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These commands can vary dramatically from: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ffffff"/>
                </a:solidFill>
                <a:latin typeface="Georgia"/>
              </a:rPr>
              <a:t>Manufacturer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ffffff"/>
                </a:solidFill>
                <a:latin typeface="Georgia"/>
              </a:rPr>
              <a:t>Model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ffffff"/>
                </a:solidFill>
                <a:latin typeface="Georgia"/>
              </a:rPr>
              <a:t>Carrier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There is little documentation available.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Because of this and the wide discrepancy between phones, finding these commands was the hardest part of my research.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720"/>
            <a:ext cx="12190320" cy="6856200"/>
          </a:xfrm>
          <a:prstGeom prst="rect">
            <a:avLst/>
          </a:prstGeom>
        </p:spPr>
      </p:pic>
      <p:sp>
        <p:nvSpPr>
          <p:cNvPr id="142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My Program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My program attempts to connect to a Bluetooth enabled device and execute commands, using Blucat.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It is written in Bash Script.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The AT Hayes Commands are executed on the command line when a connection is established.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720"/>
            <a:ext cx="12190320" cy="6856200"/>
          </a:xfrm>
          <a:prstGeom prst="rect">
            <a:avLst/>
          </a:prstGeom>
        </p:spPr>
      </p:pic>
      <p:sp>
        <p:nvSpPr>
          <p:cNvPr id="145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90000"/>
              </a:lnSpc>
            </a:pPr>
            <a:r>
              <a:rPr b="1" lang="en-US" sz="4000">
                <a:solidFill>
                  <a:srgbClr val="9900ff"/>
                </a:solidFill>
                <a:latin typeface="Georgia"/>
              </a:rPr>
              <a:t>Source Code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1261800" y="1828800"/>
            <a:ext cx="35841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Georgia"/>
              </a:rPr>
              <a:t>This program first checks if Bluetooth is enabled.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Georgia"/>
              </a:rPr>
              <a:t>If it is not, the program will enable it, accounting for any issues that may come up.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Georgia"/>
              </a:rPr>
              <a:t>Otherwise, it obtains a list of all Bluetooth enabled devices and their MAC Addresses.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Georgia"/>
              </a:rPr>
              <a:t>Then it attempts to connect to one of the devices that has the Serial Port Profile.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Georgia"/>
              </a:rPr>
              <a:t>Once connected, you may start executing AT Commands.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Georgi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03520" y="-360"/>
            <a:ext cx="6857280" cy="685728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</p:spPr>
      </p:pic>
      <p:sp>
        <p:nvSpPr>
          <p:cNvPr id="149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Favorite AT Commands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Used in my “attack”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ATD19876543210</a:t>
            </a:r>
            <a:r>
              <a:rPr lang="en-US">
                <a:solidFill>
                  <a:srgbClr val="ffffff"/>
                </a:solidFill>
                <a:latin typeface="Georgia"/>
              </a:rPr>
              <a:t> – Dials a phone number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ATH</a:t>
            </a:r>
            <a:r>
              <a:rPr lang="en-US">
                <a:solidFill>
                  <a:srgbClr val="ffffff"/>
                </a:solidFill>
                <a:latin typeface="Georgia"/>
              </a:rPr>
              <a:t> – Hangs up the phone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ATA</a:t>
            </a:r>
            <a:r>
              <a:rPr lang="en-US">
                <a:solidFill>
                  <a:srgbClr val="ffffff"/>
                </a:solidFill>
                <a:latin typeface="Georgia"/>
              </a:rPr>
              <a:t> – Answers an incoming phone call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ATS0=1</a:t>
            </a:r>
            <a:r>
              <a:rPr lang="en-US">
                <a:solidFill>
                  <a:srgbClr val="ffffff"/>
                </a:solidFill>
                <a:latin typeface="Georgia"/>
              </a:rPr>
              <a:t> – Sets the phone to automatically answer on the first 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AT+CPBR=1</a:t>
            </a:r>
            <a:r>
              <a:rPr lang="en-US">
                <a:solidFill>
                  <a:srgbClr val="ffffff"/>
                </a:solidFill>
                <a:latin typeface="Georgia"/>
              </a:rPr>
              <a:t> – Retrieves the first entry in your phonebook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AT+CPBW=,”14445558888”,129,”Your Mom”</a:t>
            </a:r>
            <a:r>
              <a:rPr lang="en-US">
                <a:solidFill>
                  <a:srgbClr val="ffffff"/>
                </a:solidFill>
                <a:latin typeface="Georgia"/>
              </a:rPr>
              <a:t> - Writes an entry in your phonebook at the next available index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</p:spPr>
      </p:pic>
      <p:sp>
        <p:nvSpPr>
          <p:cNvPr id="152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Favorite AT Commands Cont.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AT+CMGL=”ALL”</a:t>
            </a:r>
            <a:r>
              <a:rPr lang="en-US">
                <a:latin typeface="Georgia"/>
              </a:rPr>
              <a:t> - Retrieves all of the text messages on your phone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AT+MRTONE</a:t>
            </a:r>
            <a:r>
              <a:rPr lang="en-US">
                <a:solidFill>
                  <a:srgbClr val="ffffff"/>
                </a:solidFill>
                <a:latin typeface="Georgia"/>
              </a:rPr>
              <a:t> – Sets the ringtone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AT+MWALL</a:t>
            </a:r>
            <a:r>
              <a:rPr lang="en-US">
                <a:solidFill>
                  <a:srgbClr val="ffffff"/>
                </a:solidFill>
                <a:latin typeface="Georgia"/>
              </a:rPr>
              <a:t> – Sets the wallpaper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ATDL</a:t>
            </a:r>
            <a:r>
              <a:rPr lang="en-US">
                <a:solidFill>
                  <a:srgbClr val="ffffff"/>
                </a:solidFill>
                <a:latin typeface="Georgia"/>
              </a:rPr>
              <a:t> – Gets the last dialed number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AT+CMGS=”12225558888”</a:t>
            </a:r>
            <a:r>
              <a:rPr lang="en-US">
                <a:solidFill>
                  <a:srgbClr val="ffffff"/>
                </a:solidFill>
                <a:latin typeface="Georgia"/>
              </a:rPr>
              <a:t> - Sets text message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&gt; Type message.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720"/>
            <a:ext cx="12190320" cy="6856200"/>
          </a:xfrm>
          <a:prstGeom prst="rect">
            <a:avLst/>
          </a:prstGeom>
        </p:spPr>
      </p:pic>
      <p:sp>
        <p:nvSpPr>
          <p:cNvPr id="155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How can you stop this kind of attack?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Turn off Bluetooth.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This is especially important with older phones. Newer phones are  “discoverable” only for about two minutes, whereas older models do not have this time limit.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However, do not be fooled by the word “discoverable.”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It is still possible to hack a phone that is not in discoverable mode.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720"/>
            <a:ext cx="12190320" cy="6856200"/>
          </a:xfrm>
          <a:prstGeom prst="rect">
            <a:avLst/>
          </a:prstGeom>
        </p:spPr>
      </p:pic>
      <p:sp>
        <p:nvSpPr>
          <p:cNvPr id="158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Acknowledgements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I'd like to thank Dr. Lawrence Osborne and Casey Cole for all of the help and support they've given me over the past months.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Without both of you, I'd probably look like this: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6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3108960"/>
            <a:ext cx="2742120" cy="3565080"/>
          </a:xfrm>
          <a:prstGeom prst="rect">
            <a:avLst/>
          </a:prstGeom>
        </p:spPr>
      </p:pic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720"/>
            <a:ext cx="12190320" cy="6856200"/>
          </a:xfrm>
          <a:prstGeom prst="rect">
            <a:avLst/>
          </a:prstGeom>
        </p:spPr>
      </p:pic>
      <p:sp>
        <p:nvSpPr>
          <p:cNvPr id="162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Future Research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In the future, I would like to learn more about AT Hayes Commands and how they can further be exploited.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I would like to extend my Bash Script to automatically execute the AT Commands and account for any errors the device may throw back.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I am also interested in implementing code that would attack a phone even if it is not in discoverable mode.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720"/>
            <a:ext cx="12190320" cy="6856200"/>
          </a:xfrm>
          <a:prstGeom prst="rect">
            <a:avLst/>
          </a:prstGeom>
        </p:spPr>
      </p:pic>
      <p:sp>
        <p:nvSpPr>
          <p:cNvPr id="165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Resources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(1) Hutson, Stu. "10 Emerging Technologies - MIT Technology Review."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MIT Technology Review. N.p., May 2005. Web. 21 Aug. 2014.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(2) Finistere, Kevin, and Thierry Zoller. "Bluetooth Hacking Revisited." Quarterly Meeting 08. 12.2001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(2006): n. pag. 12 Aug. 2001. Web. 22 Aug. 2014.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(3) Kushner, David. "The Real Story of Stuxnet." IEEE Spectrum Technologies. Institute of Electrical and Electronics Engineers, 26 Feb. 2013. Web. 22 Aug. 2014.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(4) Su, Jing, Kelvin K. W. Chan, Andrew G. Miklas, Kenneth Po, Ali Akhavan, Stefan Saroiu, Eyal De Lara, and Ashvin Goel. "A Preliminary Investigation of Worm Infections in a Bluetooth Environment." (n.d.): n. pag. Department of Computer Science, University of Toronto. 3 Nov. 2006. Web. 22 Aug. 2014.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(5) Singh, Kapil, Samrit Sangal, Nehil Jain, Patrick Traynor, and Wenke Lee. "Evaluating Bluetooth as a Medium for Botnet Command and Control." (n.d.): n. pag. School of Computer Science, Georgia Institute of Technology . 1 June 2011. Web. 22 Aug. 2014.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(6) Newitz, Annalee. "They've Got Your Number ... ." Wired 12.12: They've Got Your Number. N.p., Dec. 2004. Web. 22 Aug. 2014.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(7) Cohen, Joseph. "Blucat; Netcat for Bluetooth." Sourceforge. N.p., n.d. Web. 1 Sept. 2014.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23400"/>
            <a:ext cx="12190320" cy="6856200"/>
          </a:xfrm>
          <a:prstGeom prst="rect">
            <a:avLst/>
          </a:prstGeom>
        </p:spPr>
      </p:pic>
      <p:sp>
        <p:nvSpPr>
          <p:cNvPr id="111" name="CustomShape 1"/>
          <p:cNvSpPr/>
          <p:nvPr/>
        </p:nvSpPr>
        <p:spPr>
          <a:xfrm>
            <a:off x="1261800" y="379440"/>
            <a:ext cx="8593560" cy="106848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Basic Terminology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261800" y="1672920"/>
            <a:ext cx="8593560" cy="4726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200" u="sng">
                <a:solidFill>
                  <a:srgbClr val="00ff00"/>
                </a:solidFill>
                <a:latin typeface="Georgia"/>
              </a:rPr>
              <a:t>Bluetooth</a:t>
            </a:r>
            <a:r>
              <a:rPr lang="en-US" sz="2000">
                <a:solidFill>
                  <a:srgbClr val="ffffff"/>
                </a:solidFill>
                <a:latin typeface="Georgia"/>
              </a:rPr>
              <a:t>: a wireless technology that allows multiple users to exchange data easily, over distances up to 100 meters (328 feet)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 u="sng">
                <a:solidFill>
                  <a:srgbClr val="00ff00"/>
                </a:solidFill>
                <a:latin typeface="Georgia"/>
              </a:rPr>
              <a:t>Piconet</a:t>
            </a:r>
            <a:r>
              <a:rPr lang="en-US" sz="2200">
                <a:solidFill>
                  <a:srgbClr val="ffffff"/>
                </a:solidFill>
                <a:latin typeface="Georgia"/>
              </a:rPr>
              <a:t>:</a:t>
            </a:r>
            <a:r>
              <a:rPr lang="en-US" sz="2200">
                <a:solidFill>
                  <a:srgbClr val="00ff00"/>
                </a:solidFill>
                <a:latin typeface="Georgia"/>
              </a:rPr>
              <a:t> </a:t>
            </a:r>
            <a:r>
              <a:rPr lang="en-US" sz="2200">
                <a:solidFill>
                  <a:srgbClr val="ffffff"/>
                </a:solidFill>
                <a:latin typeface="Georgia"/>
              </a:rPr>
              <a:t>a network of connected Bluetooth devices, up to eight per piconet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Georgia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0ff00"/>
                </a:solidFill>
                <a:latin typeface="Georgia"/>
              </a:rPr>
              <a:t>Master</a:t>
            </a:r>
            <a:r>
              <a:rPr lang="en-US" sz="1600">
                <a:solidFill>
                  <a:srgbClr val="00ff00"/>
                </a:solidFill>
                <a:latin typeface="Georgia"/>
              </a:rPr>
              <a:t> </a:t>
            </a:r>
            <a:r>
              <a:rPr lang="en-US" sz="1600">
                <a:solidFill>
                  <a:srgbClr val="ffffff"/>
                </a:solidFill>
                <a:latin typeface="Georgia"/>
              </a:rPr>
              <a:t> Device - the device that initiated the connection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00ff00"/>
                </a:solidFill>
                <a:latin typeface="Georgia"/>
              </a:rPr>
              <a:t>Slave </a:t>
            </a:r>
            <a:r>
              <a:rPr lang="en-US" sz="1600">
                <a:solidFill>
                  <a:srgbClr val="ffffff"/>
                </a:solidFill>
                <a:latin typeface="Georgia"/>
              </a:rPr>
              <a:t>Device(s)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3400"/>
            <a:ext cx="12190320" cy="6856200"/>
          </a:xfrm>
          <a:prstGeom prst="rect">
            <a:avLst/>
          </a:prstGeom>
        </p:spPr>
      </p:pic>
      <p:sp>
        <p:nvSpPr>
          <p:cNvPr id="114" name="CustomShape 1"/>
          <p:cNvSpPr/>
          <p:nvPr/>
        </p:nvSpPr>
        <p:spPr>
          <a:xfrm>
            <a:off x="1261800" y="379440"/>
            <a:ext cx="8593560" cy="106848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Basic Terminology Cont.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1261800" y="1672920"/>
            <a:ext cx="8593560" cy="4726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00ff00"/>
                </a:solidFill>
                <a:latin typeface="Georgia"/>
              </a:rPr>
              <a:t>Scatternet</a:t>
            </a:r>
            <a:r>
              <a:rPr lang="en-US">
                <a:solidFill>
                  <a:srgbClr val="ffffff"/>
                </a:solidFill>
                <a:latin typeface="Georgia"/>
              </a:rPr>
              <a:t>: two or more connected piconets with a piconet master that relays commands between each piconet.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1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280" y="2651760"/>
            <a:ext cx="6132240" cy="347328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</p:spPr>
      </p:pic>
      <p:sp>
        <p:nvSpPr>
          <p:cNvPr id="118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Basic Terminology Continued.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 u="sng">
                <a:solidFill>
                  <a:srgbClr val="00ff00"/>
                </a:solidFill>
                <a:latin typeface="Georgia"/>
              </a:rPr>
              <a:t>Bluetooth Worm</a:t>
            </a:r>
            <a:r>
              <a:rPr lang="en-US" sz="2000">
                <a:solidFill>
                  <a:srgbClr val="ffffff"/>
                </a:solidFill>
                <a:latin typeface="Georgia"/>
              </a:rPr>
              <a:t>: a type of virus that spreads primarily to mobile devices that are connected to a Bluetooth network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u="sng">
                <a:solidFill>
                  <a:srgbClr val="00ff00"/>
                </a:solidFill>
                <a:latin typeface="Georgia"/>
              </a:rPr>
              <a:t>Malware</a:t>
            </a:r>
            <a:r>
              <a:rPr lang="en-US" sz="2000">
                <a:solidFill>
                  <a:srgbClr val="ffffff"/>
                </a:solidFill>
                <a:latin typeface="Georgia"/>
              </a:rPr>
              <a:t>: </a:t>
            </a:r>
            <a:r>
              <a:rPr b="1" i="1" lang="en-US" sz="2000">
                <a:solidFill>
                  <a:srgbClr val="ffffff"/>
                </a:solidFill>
                <a:latin typeface="Georgia"/>
              </a:rPr>
              <a:t>Mal</a:t>
            </a:r>
            <a:r>
              <a:rPr lang="en-US" sz="2000">
                <a:solidFill>
                  <a:srgbClr val="ffffff"/>
                </a:solidFill>
                <a:latin typeface="Georgia"/>
              </a:rPr>
              <a:t>icious Soft</a:t>
            </a:r>
            <a:r>
              <a:rPr b="1" i="1" lang="en-US" sz="2000">
                <a:solidFill>
                  <a:srgbClr val="ffffff"/>
                </a:solidFill>
                <a:latin typeface="Georgia"/>
              </a:rPr>
              <a:t>ware</a:t>
            </a:r>
            <a:r>
              <a:rPr lang="en-US" sz="2000">
                <a:solidFill>
                  <a:srgbClr val="ffffff"/>
                </a:solidFill>
                <a:latin typeface="Georgi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u="sng">
                <a:solidFill>
                  <a:srgbClr val="00ff00"/>
                </a:solidFill>
                <a:latin typeface="Georgia"/>
              </a:rPr>
              <a:t>Payload</a:t>
            </a:r>
            <a:r>
              <a:rPr lang="en-US" sz="2000">
                <a:solidFill>
                  <a:srgbClr val="ffffff"/>
                </a:solidFill>
                <a:latin typeface="Georgia"/>
              </a:rPr>
              <a:t>: the main objective of the malware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ffffff"/>
                </a:solidFill>
                <a:latin typeface="Georgia"/>
              </a:rPr>
              <a:t>Installing a backdoor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ffffff"/>
                </a:solidFill>
                <a:latin typeface="Georgia"/>
              </a:rPr>
              <a:t>Eavesdropping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ffffff"/>
                </a:solidFill>
                <a:latin typeface="Georgia"/>
              </a:rPr>
              <a:t>Sending itself to everyone in your contact list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ffffff"/>
                </a:solidFill>
                <a:latin typeface="Georgia"/>
              </a:rPr>
              <a:t>Just to be annoying :)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</p:spPr>
      </p:pic>
      <p:sp>
        <p:nvSpPr>
          <p:cNvPr id="121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The Cabir Worm 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Georgia"/>
              </a:rPr>
              <a:t>Believed to be the first worm that could infect Bluetooth enabled  mobile phones running the Symbian operating system.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Georgia"/>
              </a:rPr>
              <a:t>Created by a group of international hackers as a “</a:t>
            </a:r>
            <a:r>
              <a:rPr lang="en-US" sz="2000" u="sng">
                <a:solidFill>
                  <a:srgbClr val="00ff00"/>
                </a:solidFill>
                <a:latin typeface="Georgia"/>
              </a:rPr>
              <a:t>proof-of-concept</a:t>
            </a:r>
            <a:r>
              <a:rPr lang="en-US" sz="2000">
                <a:solidFill>
                  <a:srgbClr val="ffffff"/>
                </a:solidFill>
                <a:latin typeface="Georgia"/>
              </a:rPr>
              <a:t>” worm to bring attention to the glaring lack of security.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Georgia"/>
              </a:rPr>
              <a:t>When a phone is infected, the message “Caribe” is displayed.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Georgia"/>
              </a:rPr>
              <a:t>Considered to be harmless because its main purpose was to spread, not to destroy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3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</p:spPr>
      </p:pic>
      <p:sp>
        <p:nvSpPr>
          <p:cNvPr id="124" name="CustomShape 1"/>
          <p:cNvSpPr/>
          <p:nvPr/>
        </p:nvSpPr>
        <p:spPr>
          <a:xfrm>
            <a:off x="1261800" y="27432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How does a Bluetooth worm work?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261800" y="1828800"/>
            <a:ext cx="8593560" cy="4570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There are five basic steps involved: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1. </a:t>
            </a:r>
            <a:r>
              <a:rPr lang="en-US" u="sng">
                <a:solidFill>
                  <a:srgbClr val="00ff00"/>
                </a:solidFill>
                <a:latin typeface="Georgia"/>
              </a:rPr>
              <a:t>Approach</a:t>
            </a:r>
            <a:r>
              <a:rPr lang="en-US">
                <a:solidFill>
                  <a:srgbClr val="00ff00"/>
                </a:solidFill>
                <a:latin typeface="Georgia"/>
              </a:rPr>
              <a:t> –</a:t>
            </a:r>
            <a:r>
              <a:rPr lang="en-US">
                <a:solidFill>
                  <a:srgbClr val="ffffff"/>
                </a:solidFill>
                <a:latin typeface="Georgia"/>
              </a:rPr>
              <a:t> Get to a place where a lot of people and/or computers are. This increases the chances of someone having their Bluetooth on and it being discoverable.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	</a:t>
            </a:r>
            <a:r>
              <a:rPr lang="en-US">
                <a:solidFill>
                  <a:srgbClr val="ffffff"/>
                </a:solidFill>
                <a:latin typeface="Georgia"/>
              </a:rPr>
              <a:t>Ex.) Computer lab, airport terminal,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2. </a:t>
            </a:r>
            <a:r>
              <a:rPr lang="en-US" u="sng">
                <a:solidFill>
                  <a:srgbClr val="00ff00"/>
                </a:solidFill>
                <a:latin typeface="Georgia"/>
              </a:rPr>
              <a:t>Discover</a:t>
            </a:r>
            <a:r>
              <a:rPr lang="en-US">
                <a:solidFill>
                  <a:srgbClr val="00ff00"/>
                </a:solidFill>
                <a:latin typeface="Georgia"/>
              </a:rPr>
              <a:t> –</a:t>
            </a:r>
            <a:r>
              <a:rPr lang="en-US">
                <a:solidFill>
                  <a:srgbClr val="ffffff"/>
                </a:solidFill>
                <a:latin typeface="Georgia"/>
              </a:rPr>
              <a:t> Wait for the computer to “discover” and connect to a vulnerable phone. This can be done in 15 seconds using a program such as Bluesnarf.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6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</p:spPr>
      </p:pic>
      <p:sp>
        <p:nvSpPr>
          <p:cNvPr id="127" name="CustomShape 1"/>
          <p:cNvSpPr/>
          <p:nvPr/>
        </p:nvSpPr>
        <p:spPr>
          <a:xfrm>
            <a:off x="1261800" y="27432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… </a:t>
            </a:r>
            <a:r>
              <a:rPr b="1" lang="en-US" sz="4400">
                <a:solidFill>
                  <a:srgbClr val="9900ff"/>
                </a:solidFill>
                <a:latin typeface="Georgia"/>
              </a:rPr>
              <a:t>Continued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1261800" y="1828800"/>
            <a:ext cx="8593560" cy="4570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latin typeface="Georgia"/>
              </a:rPr>
              <a:t>3. </a:t>
            </a:r>
            <a:r>
              <a:rPr lang="en-US" u="sng">
                <a:solidFill>
                  <a:srgbClr val="00ff00"/>
                </a:solidFill>
                <a:latin typeface="Georgia"/>
              </a:rPr>
              <a:t>Take Over</a:t>
            </a:r>
            <a:r>
              <a:rPr lang="en-US">
                <a:solidFill>
                  <a:srgbClr val="00ff00"/>
                </a:solidFill>
                <a:latin typeface="Georgia"/>
              </a:rPr>
              <a:t> – </a:t>
            </a:r>
            <a:r>
              <a:rPr lang="en-US">
                <a:solidFill>
                  <a:srgbClr val="ffffff"/>
                </a:solidFill>
                <a:latin typeface="Georgia"/>
              </a:rPr>
              <a:t>The attacker laptop sends out malware cleverly disguised as a game and when the user installs it, you gain access to everything on their phone including basic functionality  (e.g., texting, calling, etc.)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4. </a:t>
            </a:r>
            <a:r>
              <a:rPr lang="en-US" u="sng">
                <a:solidFill>
                  <a:srgbClr val="00ff00"/>
                </a:solidFill>
                <a:latin typeface="Georgia"/>
              </a:rPr>
              <a:t>Propagate</a:t>
            </a:r>
            <a:r>
              <a:rPr lang="en-US">
                <a:solidFill>
                  <a:srgbClr val="00ff00"/>
                </a:solidFill>
                <a:latin typeface="Georgia"/>
              </a:rPr>
              <a:t> – </a:t>
            </a:r>
            <a:r>
              <a:rPr lang="en-US">
                <a:solidFill>
                  <a:srgbClr val="ffffff"/>
                </a:solidFill>
                <a:latin typeface="Georgia"/>
              </a:rPr>
              <a:t>Now that you've got access to one phone, wouldn't it be cool if you could have access to two phones, or three, or a hundred?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5. </a:t>
            </a:r>
            <a:r>
              <a:rPr lang="en-US" u="sng">
                <a:solidFill>
                  <a:srgbClr val="00ff00"/>
                </a:solidFill>
                <a:latin typeface="Georgia"/>
              </a:rPr>
              <a:t>Steal (Or whatever)</a:t>
            </a:r>
            <a:r>
              <a:rPr lang="en-US">
                <a:solidFill>
                  <a:srgbClr val="00ff00"/>
                </a:solidFill>
                <a:latin typeface="Georgia"/>
              </a:rPr>
              <a:t> – </a:t>
            </a:r>
            <a:r>
              <a:rPr lang="en-US">
                <a:solidFill>
                  <a:srgbClr val="ffffff"/>
                </a:solidFill>
                <a:latin typeface="Georgia"/>
              </a:rPr>
              <a:t>You have access to several hundred phones. What do you want to do with all of them?</a:t>
            </a:r>
            <a:r>
              <a:rPr lang="en-US">
                <a:solidFill>
                  <a:srgbClr val="00ff00"/>
                </a:solidFill>
                <a:latin typeface="Georgi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ff00"/>
                </a:solidFill>
                <a:latin typeface="Georgia"/>
              </a:rPr>
              <a:t>  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</p:spPr>
      </p:pic>
      <p:sp>
        <p:nvSpPr>
          <p:cNvPr id="130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Common Techniques</a:t>
            </a:r>
            <a:r>
              <a:rPr lang="en-US" sz="4400">
                <a:solidFill>
                  <a:srgbClr val="9900ff"/>
                </a:solidFill>
                <a:latin typeface="Georgia"/>
              </a:rPr>
              <a:t> 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Some common ways of exploiting Bluetooth include: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ff00"/>
                </a:solidFill>
                <a:latin typeface="Georgia"/>
              </a:rPr>
              <a:t>Bluesnarfing</a:t>
            </a:r>
            <a:r>
              <a:rPr lang="en-US">
                <a:solidFill>
                  <a:srgbClr val="ffffff"/>
                </a:solidFill>
                <a:latin typeface="Georgia"/>
              </a:rPr>
              <a:t>: A information-gathering technique that is able to copy the entire hard-drive of a vulnerable device. It also has the ability to crash any phone in the immediate area by broadcasting a corrupted message.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ff00"/>
                </a:solidFill>
                <a:latin typeface="Georgia"/>
              </a:rPr>
              <a:t>Bluebugging</a:t>
            </a:r>
            <a:r>
              <a:rPr lang="en-US">
                <a:solidFill>
                  <a:srgbClr val="ffffff"/>
                </a:solidFill>
                <a:latin typeface="Georgia"/>
              </a:rPr>
              <a:t>: An attack that manipulates a phone into compromising its security. Used to create a backdoor that allows the hacker to listen in to calls, send messages from the phone, read the phonebook,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ff00"/>
                </a:solidFill>
                <a:latin typeface="Georgia"/>
              </a:rPr>
              <a:t>Bluejacking</a:t>
            </a:r>
            <a:r>
              <a:rPr lang="en-US">
                <a:solidFill>
                  <a:srgbClr val="ffffff"/>
                </a:solidFill>
                <a:latin typeface="Georgia"/>
              </a:rPr>
              <a:t>: A way of sending unsolicited messages to Bluetooth enabled phones.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</p:spPr>
      </p:pic>
      <p:sp>
        <p:nvSpPr>
          <p:cNvPr id="133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9900ff"/>
                </a:solidFill>
                <a:latin typeface="Georgia"/>
              </a:rPr>
              <a:t>Bluetooth Profiles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There are approximately 40 Bluetooth Profiles. Here are some of the coolest and/or most important to my presentation: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eorgia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0ff00"/>
                </a:solidFill>
                <a:latin typeface="Georgia"/>
              </a:rPr>
              <a:t>File Transfer Profile (FTP) –</a:t>
            </a:r>
            <a:r>
              <a:rPr lang="en-US" sz="2000">
                <a:solidFill>
                  <a:srgbClr val="ffffff"/>
                </a:solidFill>
                <a:latin typeface="Georgia"/>
              </a:rPr>
              <a:t> Used for browsing, manipulating, and sending files and folders to a device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0ff00"/>
                </a:solidFill>
                <a:latin typeface="Georgia"/>
              </a:rPr>
              <a:t>Hands Free Profile (HFP) – </a:t>
            </a:r>
            <a:r>
              <a:rPr lang="en-US" sz="2000">
                <a:solidFill>
                  <a:srgbClr val="ffffff"/>
                </a:solidFill>
                <a:latin typeface="Georgia"/>
              </a:rPr>
              <a:t>Used in newer cars to connect your phone to the radio and take calls hands free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0ff00"/>
                </a:solidFill>
                <a:latin typeface="Georgia"/>
              </a:rPr>
              <a:t>Object Push Profile (OPP) – </a:t>
            </a:r>
            <a:r>
              <a:rPr lang="en-US" sz="2000">
                <a:solidFill>
                  <a:srgbClr val="ffffff"/>
                </a:solidFill>
                <a:latin typeface="Georgia"/>
              </a:rPr>
              <a:t>Used to “push” pictures, virtual business cards, etc. Always instigated by the client (in this case, the hacker)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0ff00"/>
                </a:solidFill>
                <a:latin typeface="Georgia"/>
              </a:rPr>
              <a:t>Serial Port Profile (SPP) – </a:t>
            </a:r>
            <a:r>
              <a:rPr lang="en-US" sz="2000">
                <a:solidFill>
                  <a:srgbClr val="ffffff"/>
                </a:solidFill>
                <a:latin typeface="Georgia"/>
              </a:rPr>
              <a:t>Emulates a serial cable using the RFCOMM protocol. Used in my project.  </a:t>
            </a:r>
            <a:r>
              <a:rPr lang="en-US" sz="2000">
                <a:solidFill>
                  <a:srgbClr val="00ff00"/>
                </a:solidFill>
                <a:latin typeface="Georgia"/>
              </a:rPr>
              <a:t>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