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651" r:id="rId2"/>
    <p:sldId id="653" r:id="rId3"/>
    <p:sldId id="844" r:id="rId4"/>
    <p:sldId id="845" r:id="rId5"/>
    <p:sldId id="843" r:id="rId6"/>
    <p:sldId id="846" r:id="rId7"/>
    <p:sldId id="652" r:id="rId8"/>
    <p:sldId id="875" r:id="rId9"/>
    <p:sldId id="848" r:id="rId10"/>
    <p:sldId id="849" r:id="rId11"/>
    <p:sldId id="850" r:id="rId12"/>
    <p:sldId id="852" r:id="rId13"/>
    <p:sldId id="842" r:id="rId14"/>
    <p:sldId id="654" r:id="rId15"/>
    <p:sldId id="855" r:id="rId16"/>
    <p:sldId id="876" r:id="rId17"/>
    <p:sldId id="856" r:id="rId18"/>
    <p:sldId id="857" r:id="rId19"/>
    <p:sldId id="656" r:id="rId20"/>
    <p:sldId id="834" r:id="rId21"/>
    <p:sldId id="878" r:id="rId22"/>
    <p:sldId id="871" r:id="rId23"/>
    <p:sldId id="873" r:id="rId24"/>
    <p:sldId id="872" r:id="rId25"/>
    <p:sldId id="877" r:id="rId26"/>
    <p:sldId id="854" r:id="rId27"/>
    <p:sldId id="657" r:id="rId28"/>
    <p:sldId id="658" r:id="rId29"/>
    <p:sldId id="659" r:id="rId30"/>
    <p:sldId id="860" r:id="rId31"/>
    <p:sldId id="861" r:id="rId32"/>
    <p:sldId id="838" r:id="rId33"/>
    <p:sldId id="839" r:id="rId34"/>
    <p:sldId id="862" r:id="rId35"/>
    <p:sldId id="863" r:id="rId36"/>
    <p:sldId id="840" r:id="rId37"/>
    <p:sldId id="864" r:id="rId38"/>
    <p:sldId id="866" r:id="rId39"/>
    <p:sldId id="660" r:id="rId40"/>
    <p:sldId id="865" r:id="rId41"/>
    <p:sldId id="867" r:id="rId42"/>
    <p:sldId id="868" r:id="rId43"/>
    <p:sldId id="822" r:id="rId44"/>
    <p:sldId id="869" r:id="rId45"/>
    <p:sldId id="824" r:id="rId46"/>
    <p:sldId id="825" r:id="rId47"/>
    <p:sldId id="830" r:id="rId48"/>
    <p:sldId id="831" r:id="rId49"/>
    <p:sldId id="870" r:id="rId50"/>
    <p:sldId id="836" r:id="rId51"/>
    <p:sldId id="837" r:id="rId52"/>
    <p:sldId id="859" r:id="rId53"/>
  </p:sldIdLst>
  <p:sldSz cx="9144000" cy="6858000" type="letter"/>
  <p:notesSz cx="7315200" cy="9601200"/>
  <p:defaultTextStyle>
    <a:defPPr>
      <a:defRPr lang="en-GB"/>
    </a:defPPr>
    <a:lvl1pPr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950" indent="-28575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3000" indent="-22860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600200" indent="-22860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7400" indent="-228600" algn="l" defTabSz="457200" rtl="0" fontAlgn="base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3200" i="1" kern="1200">
        <a:solidFill>
          <a:srgbClr val="003366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1" autoAdjust="0"/>
    <p:restoredTop sz="94030" autoAdjust="0"/>
  </p:normalViewPr>
  <p:slideViewPr>
    <p:cSldViewPr>
      <p:cViewPr varScale="1">
        <p:scale>
          <a:sx n="142" d="100"/>
          <a:sy n="142" d="100"/>
        </p:scale>
        <p:origin x="-696" y="-11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98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98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i="0">
                <a:solidFill>
                  <a:srgbClr val="000000"/>
                </a:solidFill>
              </a:defRPr>
            </a:lvl1pPr>
          </a:lstStyle>
          <a:p>
            <a:fld id="{7C4D4A4E-888A-4EF8-A5C4-BEC52C7CA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591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144963" y="0"/>
            <a:ext cx="31623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19138"/>
            <a:ext cx="4789487" cy="3592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3587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117013"/>
            <a:ext cx="31591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17013"/>
            <a:ext cx="31623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56" tIns="48229" rIns="96456" bIns="48229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0013" algn="l"/>
                <a:tab pos="1828800" algn="l"/>
                <a:tab pos="2286000" algn="l"/>
                <a:tab pos="2743200" algn="l"/>
                <a:tab pos="3198813" algn="l"/>
                <a:tab pos="3656013" algn="l"/>
                <a:tab pos="4111625" algn="l"/>
                <a:tab pos="4568825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2400" algn="l"/>
                <a:tab pos="8229600" algn="l"/>
                <a:tab pos="8685213" algn="l"/>
                <a:tab pos="9142413" algn="l"/>
              </a:tabLst>
              <a:defRPr sz="1300" i="0">
                <a:solidFill>
                  <a:srgbClr val="000000"/>
                </a:solidFill>
              </a:defRPr>
            </a:lvl1pPr>
          </a:lstStyle>
          <a:p>
            <a:fld id="{B1D52283-BDCE-4D99-A19B-2FEF5FD976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6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718735-E996-4328-AD78-FD136424B45A}" type="slidenum">
              <a:rPr lang="en-US"/>
              <a:pPr/>
              <a:t>1</a:t>
            </a:fld>
            <a:endParaRPr lang="en-US"/>
          </a:p>
        </p:txBody>
      </p:sp>
      <p:sp>
        <p:nvSpPr>
          <p:cNvPr id="95436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43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1</a:t>
            </a:r>
          </a:p>
          <a:p>
            <a:r>
              <a:rPr lang="en-US"/>
              <a:t>title = Cython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10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12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13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6DFEC0-5AA9-4835-934B-4BE9279BDE7C}" type="slidenum">
              <a:rPr lang="en-US"/>
              <a:pPr/>
              <a:t>14</a:t>
            </a:fld>
            <a:endParaRPr lang="en-US"/>
          </a:p>
        </p:txBody>
      </p:sp>
      <p:sp>
        <p:nvSpPr>
          <p:cNvPr id="95744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6DFEC0-5AA9-4835-934B-4BE9279BDE7C}" type="slidenum">
              <a:rPr lang="en-US"/>
              <a:pPr/>
              <a:t>15</a:t>
            </a:fld>
            <a:endParaRPr lang="en-US"/>
          </a:p>
        </p:txBody>
      </p:sp>
      <p:sp>
        <p:nvSpPr>
          <p:cNvPr id="95744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16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17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18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19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20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2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21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22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23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24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00418-A7B9-4350-A26A-4F7688801914}" type="slidenum">
              <a:rPr lang="en-US"/>
              <a:pPr/>
              <a:t>25</a:t>
            </a:fld>
            <a:endParaRPr lang="en-US"/>
          </a:p>
        </p:txBody>
      </p:sp>
      <p:sp>
        <p:nvSpPr>
          <p:cNvPr id="959489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59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Def vs. CDef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26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2AF5DB-3A5B-4983-A820-1A1F489C9E23}" type="slidenum">
              <a:rPr lang="en-US"/>
              <a:pPr/>
              <a:t>27</a:t>
            </a:fld>
            <a:endParaRPr lang="en-US"/>
          </a:p>
        </p:txBody>
      </p:sp>
      <p:sp>
        <p:nvSpPr>
          <p:cNvPr id="960513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05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Functions from C Libraries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CE663F-9001-49AD-9EA0-D5AE53741B8D}" type="slidenum">
              <a:rPr lang="en-US"/>
              <a:pPr/>
              <a:t>28</a:t>
            </a:fld>
            <a:endParaRPr lang="en-US"/>
          </a:p>
        </p:txBody>
      </p:sp>
      <p:sp>
        <p:nvSpPr>
          <p:cNvPr id="96153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15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Structures from C Libraries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29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30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3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31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33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34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7B5BA3-DACC-43CE-AEE7-CF380D0D2D6B}" type="slidenum">
              <a:rPr lang="en-US"/>
              <a:pPr/>
              <a:t>35</a:t>
            </a:fld>
            <a:endParaRPr lang="en-US"/>
          </a:p>
        </p:txBody>
      </p:sp>
      <p:sp>
        <p:nvSpPr>
          <p:cNvPr id="962561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2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/>
              <a:t>[toc]</a:t>
            </a:r>
          </a:p>
          <a:p>
            <a:r>
              <a:rPr lang="en-US"/>
              <a:t>level = 2</a:t>
            </a:r>
          </a:p>
          <a:p>
            <a:r>
              <a:rPr lang="en-US"/>
              <a:t>title = Classes</a:t>
            </a:r>
          </a:p>
          <a:p>
            <a:r>
              <a:rPr lang="en-US"/>
              <a:t># end config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15BD6-400A-47DC-83BC-055CBADE8C23}" type="slidenum">
              <a:rPr lang="en-US"/>
              <a:pPr/>
              <a:t>39</a:t>
            </a:fld>
            <a:endParaRPr lang="en-US"/>
          </a:p>
        </p:txBody>
      </p:sp>
      <p:sp>
        <p:nvSpPr>
          <p:cNvPr id="963585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3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/>
              <a:t>[</a:t>
            </a:r>
            <a:r>
              <a:rPr lang="en-US" dirty="0" err="1"/>
              <a:t>toc</a:t>
            </a:r>
            <a:r>
              <a:rPr lang="en-US" dirty="0"/>
              <a:t>]</a:t>
            </a:r>
          </a:p>
          <a:p>
            <a:r>
              <a:rPr lang="en-US" dirty="0"/>
              <a:t>level = 2</a:t>
            </a:r>
          </a:p>
          <a:p>
            <a:r>
              <a:rPr lang="en-US" dirty="0"/>
              <a:t>title = Using </a:t>
            </a:r>
            <a:r>
              <a:rPr lang="en-US" dirty="0" err="1"/>
              <a:t>NumPy</a:t>
            </a:r>
            <a:r>
              <a:rPr lang="en-US" dirty="0"/>
              <a:t> with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[exercise]</a:t>
            </a:r>
          </a:p>
          <a:p>
            <a:r>
              <a:rPr lang="en-US" dirty="0" smtClean="0"/>
              <a:t>title = </a:t>
            </a:r>
            <a:r>
              <a:rPr lang="en-US" smtClean="0"/>
              <a:t>cython</a:t>
            </a:r>
            <a:endParaRPr lang="en-US" dirty="0"/>
          </a:p>
          <a:p>
            <a:r>
              <a:rPr lang="en-US" dirty="0"/>
              <a:t># end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15BD6-400A-47DC-83BC-055CBADE8C23}" type="slidenum">
              <a:rPr lang="en-US"/>
              <a:pPr/>
              <a:t>40</a:t>
            </a:fld>
            <a:endParaRPr lang="en-US"/>
          </a:p>
        </p:txBody>
      </p:sp>
      <p:sp>
        <p:nvSpPr>
          <p:cNvPr id="963585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3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/>
              <a:t>[</a:t>
            </a:r>
            <a:r>
              <a:rPr lang="en-US" dirty="0" err="1"/>
              <a:t>toc</a:t>
            </a:r>
            <a:r>
              <a:rPr lang="en-US" dirty="0"/>
              <a:t>]</a:t>
            </a:r>
          </a:p>
          <a:p>
            <a:r>
              <a:rPr lang="en-US" dirty="0"/>
              <a:t>level = 2</a:t>
            </a:r>
          </a:p>
          <a:p>
            <a:r>
              <a:rPr lang="en-US" dirty="0"/>
              <a:t>title = Using </a:t>
            </a:r>
            <a:r>
              <a:rPr lang="en-US" dirty="0" err="1"/>
              <a:t>NumPy</a:t>
            </a:r>
            <a:r>
              <a:rPr lang="en-US" dirty="0"/>
              <a:t> with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[exercise]</a:t>
            </a:r>
          </a:p>
          <a:p>
            <a:r>
              <a:rPr lang="en-US" dirty="0" smtClean="0"/>
              <a:t>title = </a:t>
            </a:r>
            <a:r>
              <a:rPr lang="en-US" smtClean="0"/>
              <a:t>cython</a:t>
            </a:r>
            <a:endParaRPr lang="en-US" dirty="0"/>
          </a:p>
          <a:p>
            <a:r>
              <a:rPr lang="en-US" dirty="0"/>
              <a:t># end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15BD6-400A-47DC-83BC-055CBADE8C23}" type="slidenum">
              <a:rPr lang="en-US"/>
              <a:pPr/>
              <a:t>41</a:t>
            </a:fld>
            <a:endParaRPr lang="en-US"/>
          </a:p>
        </p:txBody>
      </p:sp>
      <p:sp>
        <p:nvSpPr>
          <p:cNvPr id="963585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3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/>
              <a:t>[</a:t>
            </a:r>
            <a:r>
              <a:rPr lang="en-US" dirty="0" err="1"/>
              <a:t>toc</a:t>
            </a:r>
            <a:r>
              <a:rPr lang="en-US" dirty="0"/>
              <a:t>]</a:t>
            </a:r>
          </a:p>
          <a:p>
            <a:r>
              <a:rPr lang="en-US" dirty="0"/>
              <a:t>level = 2</a:t>
            </a:r>
          </a:p>
          <a:p>
            <a:r>
              <a:rPr lang="en-US" dirty="0"/>
              <a:t>title = Using </a:t>
            </a:r>
            <a:r>
              <a:rPr lang="en-US" dirty="0" err="1"/>
              <a:t>NumPy</a:t>
            </a:r>
            <a:r>
              <a:rPr lang="en-US" dirty="0"/>
              <a:t> with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[exercise]</a:t>
            </a:r>
          </a:p>
          <a:p>
            <a:r>
              <a:rPr lang="en-US" dirty="0" smtClean="0"/>
              <a:t>title = </a:t>
            </a:r>
            <a:r>
              <a:rPr lang="en-US" smtClean="0"/>
              <a:t>cython</a:t>
            </a:r>
            <a:endParaRPr lang="en-US" dirty="0"/>
          </a:p>
          <a:p>
            <a:r>
              <a:rPr lang="en-US" dirty="0"/>
              <a:t># end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15BD6-400A-47DC-83BC-055CBADE8C23}" type="slidenum">
              <a:rPr lang="en-US"/>
              <a:pPr/>
              <a:t>42</a:t>
            </a:fld>
            <a:endParaRPr lang="en-US"/>
          </a:p>
        </p:txBody>
      </p:sp>
      <p:sp>
        <p:nvSpPr>
          <p:cNvPr id="963585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/>
          </a:p>
        </p:txBody>
      </p:sp>
      <p:sp>
        <p:nvSpPr>
          <p:cNvPr id="963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/>
              <a:t>[</a:t>
            </a:r>
            <a:r>
              <a:rPr lang="en-US" dirty="0" err="1"/>
              <a:t>toc</a:t>
            </a:r>
            <a:r>
              <a:rPr lang="en-US" dirty="0"/>
              <a:t>]</a:t>
            </a:r>
          </a:p>
          <a:p>
            <a:r>
              <a:rPr lang="en-US" dirty="0"/>
              <a:t>level = 2</a:t>
            </a:r>
          </a:p>
          <a:p>
            <a:r>
              <a:rPr lang="en-US" dirty="0"/>
              <a:t>title = Using </a:t>
            </a:r>
            <a:r>
              <a:rPr lang="en-US" dirty="0" err="1"/>
              <a:t>NumPy</a:t>
            </a:r>
            <a:r>
              <a:rPr lang="en-US" dirty="0"/>
              <a:t> with </a:t>
            </a:r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[exercise]</a:t>
            </a:r>
          </a:p>
          <a:p>
            <a:r>
              <a:rPr lang="en-US" dirty="0" smtClean="0"/>
              <a:t>title = </a:t>
            </a:r>
            <a:r>
              <a:rPr lang="en-US" smtClean="0"/>
              <a:t>cython</a:t>
            </a:r>
            <a:endParaRPr lang="en-US" dirty="0"/>
          </a:p>
          <a:p>
            <a:r>
              <a:rPr lang="en-US" dirty="0"/>
              <a:t># end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D183BC-7AEB-40D5-90B8-8491CE9E1991}" type="slidenum">
              <a:rPr lang="en-US"/>
              <a:pPr/>
              <a:t>43</a:t>
            </a:fld>
            <a:endParaRPr lang="en-US"/>
          </a:p>
        </p:txBody>
      </p:sp>
      <p:sp>
        <p:nvSpPr>
          <p:cNvPr id="1178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78627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78628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17EF7820-C294-4A90-B7FF-C1CCB20D94EE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43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D183BC-7AEB-40D5-90B8-8491CE9E1991}" type="slidenum">
              <a:rPr lang="en-US"/>
              <a:pPr/>
              <a:t>44</a:t>
            </a:fld>
            <a:endParaRPr lang="en-US"/>
          </a:p>
        </p:txBody>
      </p:sp>
      <p:sp>
        <p:nvSpPr>
          <p:cNvPr id="1178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78627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78628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17EF7820-C294-4A90-B7FF-C1CCB20D94EE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44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4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312D5E-04DD-489D-B7EC-1099BE2FE486}" type="slidenum">
              <a:rPr lang="en-US"/>
              <a:pPr/>
              <a:t>45</a:t>
            </a:fld>
            <a:endParaRPr lang="en-US"/>
          </a:p>
        </p:txBody>
      </p:sp>
      <p:sp>
        <p:nvSpPr>
          <p:cNvPr id="1182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8272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82724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8DBC21F0-13F7-4AF3-B9A4-E81956F4D4F9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45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535D98-DB44-4177-954C-7521F174611F}" type="slidenum">
              <a:rPr lang="en-US"/>
              <a:pPr/>
              <a:t>46</a:t>
            </a:fld>
            <a:endParaRPr lang="en-US"/>
          </a:p>
        </p:txBody>
      </p:sp>
      <p:sp>
        <p:nvSpPr>
          <p:cNvPr id="1184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8477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8477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ADC5D3B1-A6BD-4976-9762-F328CBD595CC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46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3ADCD5-9C7C-439F-B406-81A2C325551E}" type="slidenum">
              <a:rPr lang="en-US"/>
              <a:pPr/>
              <a:t>47</a:t>
            </a:fld>
            <a:endParaRPr lang="en-US"/>
          </a:p>
        </p:txBody>
      </p:sp>
      <p:sp>
        <p:nvSpPr>
          <p:cNvPr id="1195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501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501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0FA36E99-CE01-410D-ACAD-4EDAE48EC1A2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47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A68D80-711C-4339-8725-DC13A6E06A4D}" type="slidenum">
              <a:rPr lang="en-US"/>
              <a:pPr/>
              <a:t>48</a:t>
            </a:fld>
            <a:endParaRPr lang="en-US"/>
          </a:p>
        </p:txBody>
      </p:sp>
      <p:sp>
        <p:nvSpPr>
          <p:cNvPr id="1197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7059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7060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8983FF15-859D-4E75-9E48-3F75A910D106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48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3ADCD5-9C7C-439F-B406-81A2C325551E}" type="slidenum">
              <a:rPr lang="en-US"/>
              <a:pPr/>
              <a:t>49</a:t>
            </a:fld>
            <a:endParaRPr lang="en-US"/>
          </a:p>
        </p:txBody>
      </p:sp>
      <p:sp>
        <p:nvSpPr>
          <p:cNvPr id="1195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5011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5012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0FA36E99-CE01-410D-ACAD-4EDAE48EC1A2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49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A68D80-711C-4339-8725-DC13A6E06A4D}" type="slidenum">
              <a:rPr lang="en-US"/>
              <a:pPr/>
              <a:t>50</a:t>
            </a:fld>
            <a:endParaRPr lang="en-US"/>
          </a:p>
        </p:txBody>
      </p:sp>
      <p:sp>
        <p:nvSpPr>
          <p:cNvPr id="1197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7059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197060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8983FF15-859D-4E75-9E48-3F75A910D106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50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10268F-0708-49A8-9F4A-2207BA729AC5}" type="slidenum">
              <a:rPr lang="en-US"/>
              <a:pPr/>
              <a:t>51</a:t>
            </a:fld>
            <a:endParaRPr lang="en-US"/>
          </a:p>
        </p:txBody>
      </p:sp>
      <p:sp>
        <p:nvSpPr>
          <p:cNvPr id="1201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01155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r>
              <a:rPr lang="en-US" dirty="0" smtClean="0"/>
              <a:t>[exercise]</a:t>
            </a:r>
          </a:p>
          <a:p>
            <a:pPr defTabSz="914400">
              <a:spcBef>
                <a:spcPct val="0"/>
              </a:spcBef>
            </a:pPr>
            <a:r>
              <a:rPr lang="en-US" dirty="0" smtClean="0"/>
              <a:t>title = </a:t>
            </a:r>
            <a:r>
              <a:rPr lang="en-US" dirty="0" err="1" smtClean="0"/>
              <a:t>cython_rankdata</a:t>
            </a:r>
            <a:endParaRPr lang="en-US" dirty="0" smtClean="0"/>
          </a:p>
          <a:p>
            <a:pPr defTabSz="914400">
              <a:spcBef>
                <a:spcPct val="0"/>
              </a:spcBef>
            </a:pPr>
            <a:r>
              <a:rPr lang="en-US" dirty="0" smtClean="0"/>
              <a:t>#</a:t>
            </a:r>
            <a:r>
              <a:rPr lang="en-US" baseline="0" dirty="0" smtClean="0"/>
              <a:t> end </a:t>
            </a:r>
            <a:r>
              <a:rPr lang="en-US" baseline="0" dirty="0" err="1" smtClean="0"/>
              <a:t>config</a:t>
            </a:r>
            <a:endParaRPr lang="en-US" baseline="0" smtClean="0"/>
          </a:p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20115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617C3DB2-4901-4883-8478-48084C2B6BA5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51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10268F-0708-49A8-9F4A-2207BA729AC5}" type="slidenum">
              <a:rPr lang="en-US"/>
              <a:pPr/>
              <a:t>52</a:t>
            </a:fld>
            <a:endParaRPr lang="en-US"/>
          </a:p>
        </p:txBody>
      </p:sp>
      <p:sp>
        <p:nvSpPr>
          <p:cNvPr id="1201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01155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 lIns="96661" tIns="48331" rIns="96661" bIns="48331"/>
          <a:lstStyle/>
          <a:p>
            <a:pPr defTabSz="914400">
              <a:spcBef>
                <a:spcPct val="0"/>
              </a:spcBef>
            </a:pPr>
            <a:r>
              <a:rPr lang="en-US" dirty="0" smtClean="0"/>
              <a:t>[exercise]</a:t>
            </a:r>
          </a:p>
          <a:p>
            <a:pPr defTabSz="914400">
              <a:spcBef>
                <a:spcPct val="0"/>
              </a:spcBef>
            </a:pPr>
            <a:r>
              <a:rPr lang="en-US" dirty="0" smtClean="0"/>
              <a:t>title = </a:t>
            </a:r>
            <a:r>
              <a:rPr lang="en-US" dirty="0" err="1" smtClean="0"/>
              <a:t>cython_rankdata</a:t>
            </a:r>
            <a:endParaRPr lang="en-US" dirty="0" smtClean="0"/>
          </a:p>
          <a:p>
            <a:pPr defTabSz="914400">
              <a:spcBef>
                <a:spcPct val="0"/>
              </a:spcBef>
            </a:pPr>
            <a:r>
              <a:rPr lang="en-US" dirty="0" smtClean="0"/>
              <a:t>#</a:t>
            </a:r>
            <a:r>
              <a:rPr lang="en-US" baseline="0" dirty="0" smtClean="0"/>
              <a:t> end </a:t>
            </a:r>
            <a:r>
              <a:rPr lang="en-US" baseline="0" dirty="0" err="1" smtClean="0"/>
              <a:t>config</a:t>
            </a:r>
            <a:endParaRPr lang="en-US" baseline="0" smtClean="0"/>
          </a:p>
          <a:p>
            <a:pPr defTabSz="914400">
              <a:spcBef>
                <a:spcPct val="0"/>
              </a:spcBef>
            </a:pPr>
            <a:endParaRPr lang="en-US"/>
          </a:p>
        </p:txBody>
      </p:sp>
      <p:sp>
        <p:nvSpPr>
          <p:cNvPr id="120115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>
              <a:spcBef>
                <a:spcPct val="0"/>
              </a:spcBef>
              <a:buClrTx/>
              <a:buFont typeface="Arial" charset="0"/>
              <a:buNone/>
            </a:pPr>
            <a:fld id="{617C3DB2-4901-4883-8478-48084C2B6BA5}" type="slidenum">
              <a:rPr lang="en-US" sz="1300" i="0">
                <a:solidFill>
                  <a:srgbClr val="000000"/>
                </a:solidFill>
                <a:sym typeface="Arial" charset="0"/>
              </a:rPr>
              <a:pPr algn="r" defTabSz="966788">
                <a:spcBef>
                  <a:spcPct val="0"/>
                </a:spcBef>
                <a:buClrTx/>
                <a:buFont typeface="Arial" charset="0"/>
                <a:buNone/>
              </a:pPr>
              <a:t>52</a:t>
            </a:fld>
            <a:endParaRPr lang="en-US" sz="1300" i="0">
              <a:solidFill>
                <a:srgbClr val="000000"/>
              </a:solidFill>
              <a:sym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5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6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5B461A-A0E1-44C9-B672-17D3045CCC04}" type="slidenum">
              <a:rPr lang="en-US"/>
              <a:pPr/>
              <a:t>7</a:t>
            </a:fld>
            <a:endParaRPr lang="en-US"/>
          </a:p>
        </p:txBody>
      </p:sp>
      <p:sp>
        <p:nvSpPr>
          <p:cNvPr id="955393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E32A4-E4FE-4631-B7E7-0BAA0712CDC9}" type="slidenum">
              <a:rPr lang="en-US"/>
              <a:pPr/>
              <a:t>8</a:t>
            </a:fld>
            <a:endParaRPr lang="en-US"/>
          </a:p>
        </p:txBody>
      </p:sp>
      <p:sp>
        <p:nvSpPr>
          <p:cNvPr id="94617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CC7B9-C79D-495B-8807-84861F516842}" type="slidenum">
              <a:rPr lang="en-US"/>
              <a:pPr/>
              <a:t>9</a:t>
            </a:fld>
            <a:endParaRPr lang="en-US"/>
          </a:p>
        </p:txBody>
      </p:sp>
      <p:sp>
        <p:nvSpPr>
          <p:cNvPr id="956417" name="Text Box 1"/>
          <p:cNvSpPr txBox="1">
            <a:spLocks noChangeArrowheads="1"/>
          </p:cNvSpPr>
          <p:nvPr/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2C4873C-9B9C-4A12-A925-4D5CF5636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E94DDA-5396-4515-8C70-91DEDFBD9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5875" y="152400"/>
            <a:ext cx="2044700" cy="5935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5984875" cy="5935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A55C942-F81F-4B24-AAB0-B928E1E684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64463" cy="1135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897063" cy="4492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87663" cy="4492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086600" y="6400800"/>
            <a:ext cx="1897063" cy="449263"/>
          </a:xfrm>
        </p:spPr>
        <p:txBody>
          <a:bodyPr/>
          <a:lstStyle>
            <a:lvl1pPr>
              <a:defRPr/>
            </a:lvl1pPr>
          </a:lstStyle>
          <a:p>
            <a:fld id="{E080C870-231A-4642-A24E-F8A21BCD49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23A3BD-A999-4378-97E7-C6A7F495E9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0DA52E-7AF6-422E-81E8-A27DF2461D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981200"/>
            <a:ext cx="3805237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1981200"/>
            <a:ext cx="3806825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51E28F-90F9-474F-82DE-B9F202E72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B33821B-AE3A-4DE6-9293-699C0583EF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5526D3-4828-4493-B1B4-648D6A36DD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3AE543-26BD-46E7-AD1F-C1FDD8828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59CD87-7B0D-4491-96C1-8A5A49649A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F15FB4-E98F-4F9F-ADC8-069C92BFB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0"/>
            <a:ext cx="9142413" cy="1198563"/>
            <a:chOff x="0" y="0"/>
            <a:chExt cx="5759" cy="7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5760" cy="7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728" y="48"/>
              <a:ext cx="984" cy="2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764463" cy="1135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981200"/>
            <a:ext cx="7764462" cy="410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76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086600" y="64008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i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C6770BC6-8671-4981-9911-39213DCF03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Arial Unicode MS" pitchFamily="34" charset="-128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85D18D2-FDAD-4FEC-9C7E-AB9D2A1BFE5B}" type="slidenum">
              <a:rPr lang="en-US"/>
              <a:pPr/>
              <a:t>1</a:t>
            </a:fld>
            <a:endParaRPr lang="en-US"/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1371600" y="3009900"/>
            <a:ext cx="6400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8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4400" i="0" dirty="0" err="1" smtClean="0">
                <a:solidFill>
                  <a:srgbClr val="000000"/>
                </a:solidFill>
              </a:rPr>
              <a:t>Cython</a:t>
            </a:r>
            <a:endParaRPr lang="en-US" sz="4400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10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Wrap C / C++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228600" y="1524000"/>
            <a:ext cx="25908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/ C++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228599" y="1905000"/>
            <a:ext cx="28702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int fact(int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if (n &lt;= 1)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  return 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return n * fact(n-1);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}</a:t>
            </a:r>
            <a:endParaRPr lang="en-US" sz="14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90800" y="4114800"/>
            <a:ext cx="2666999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CYTHON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590799" y="4495800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cdef extern from “fact.h”: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int _fact “fact”(int)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b="1" i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def fact(int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return _fact(n)</a:t>
            </a:r>
            <a:endParaRPr lang="en-US" sz="14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1752600"/>
            <a:ext cx="3124199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GENERATED WRAPPER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019799" y="2133600"/>
            <a:ext cx="2971801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static PyObject *__pyx_pf_5cyfib_cyfib(PyObject *__pyx_self, int __pyx_v_n)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int __pyx_v_a; int __pyx_v_b;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PyObject *__pyx_r = NULL; PyObject *__pyx_t_5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const char *__pyx_filename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for (__pyx_t_1=0; __pyx_t_1&lt;__pyx_t_2; __pyx_t_1+=1)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__pyx_v_i = __pyx_t_1;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__pyx_t_3 = (__pyx_v_a + __pyx_v_b);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__pyx_t_4 = __pyx_v_a;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__pyx_v_a = __pyx_t_3;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__pyx_v_b = __pyx_t_4;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Right Arrow 11"/>
          <p:cNvSpPr/>
          <p:nvPr/>
        </p:nvSpPr>
        <p:spPr bwMode="auto">
          <a:xfrm rot="2286123">
            <a:off x="1819747" y="3425691"/>
            <a:ext cx="914400" cy="533400"/>
          </a:xfrm>
          <a:prstGeom prst="rightArrow">
            <a:avLst>
              <a:gd name="adj1" fmla="val 50000"/>
              <a:gd name="adj2" fmla="val 47711"/>
            </a:avLst>
          </a:prstGeom>
          <a:solidFill>
            <a:schemeClr val="accent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kumimoji="0" lang="en-US" sz="3200" b="0" i="1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9288519">
            <a:off x="5095800" y="3503318"/>
            <a:ext cx="914400" cy="533400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kumimoji="0" lang="en-US" sz="3200" b="0" i="1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195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Cython + IPython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23A3BD-A999-4378-97E7-C6A7F495E9F3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2133600"/>
            <a:ext cx="86868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IPYTHON / IPYTHON NOTEBOOK: CYFIB.IPY / CYFIB.IPYNB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2400" y="2895600"/>
            <a:ext cx="5334002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In [10]: %load_ext cythonmagic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In [11]: %%cython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def cyfib(int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cdef int a, b,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a, b = 1, 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     return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   ....: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In [12]: cyfib(10)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Out[12]: 144</a:t>
            </a: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>
                <a:solidFill>
                  <a:srgbClr val="000000"/>
                </a:solidFill>
              </a:rPr>
              <a:t>IPython provides cython magic commands, the most useful of which is </a:t>
            </a:r>
            <a:r>
              <a:rPr lang="en-US" sz="2000" b="1" i="0">
                <a:solidFill>
                  <a:srgbClr val="000000"/>
                </a:solidFill>
                <a:latin typeface="Courier"/>
                <a:cs typeface="Courier"/>
              </a:rPr>
              <a:t>%%cython</a:t>
            </a:r>
            <a:r>
              <a:rPr lang="en-US" sz="2000" i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8" name="Picture 7" descr="Screen Shot 2013-06-20 at 4.2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90800"/>
            <a:ext cx="4397440" cy="38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1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12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pyx files</a:t>
            </a:r>
            <a:endParaRPr lang="en-US">
              <a:latin typeface="Arial" charset="0"/>
            </a:endParaRPr>
          </a:p>
        </p:txBody>
      </p:sp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1295400" y="1524000"/>
            <a:ext cx="1933575" cy="1392689"/>
          </a:xfrm>
          <a:prstGeom prst="rect">
            <a:avLst/>
          </a:prstGeom>
          <a:solidFill>
            <a:srgbClr val="E7ECF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i="0">
                <a:solidFill>
                  <a:srgbClr val="000000"/>
                </a:solidFill>
              </a:rPr>
              <a:t>Cython source file</a:t>
            </a:r>
          </a:p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fib</a:t>
            </a: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.pyx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5638800" y="1752600"/>
            <a:ext cx="2590800" cy="1023357"/>
          </a:xfrm>
          <a:prstGeom prst="rect">
            <a:avLst/>
          </a:prstGeom>
          <a:solidFill>
            <a:srgbClr val="E7ECF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i="0">
                <a:solidFill>
                  <a:srgbClr val="000000"/>
                </a:solidFill>
              </a:rPr>
              <a:t>C Extension File</a:t>
            </a:r>
          </a:p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fib</a:t>
            </a: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.c</a:t>
            </a:r>
          </a:p>
        </p:txBody>
      </p:sp>
      <p:sp>
        <p:nvSpPr>
          <p:cNvPr id="399364" name="Line 4"/>
          <p:cNvSpPr>
            <a:spLocks noChangeShapeType="1"/>
          </p:cNvSpPr>
          <p:nvPr/>
        </p:nvSpPr>
        <p:spPr bwMode="auto">
          <a:xfrm>
            <a:off x="4038600" y="2133600"/>
            <a:ext cx="1135063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3886200" y="2286000"/>
            <a:ext cx="1295400" cy="461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0000"/>
                </a:solidFill>
                <a:latin typeface="Courier New" pitchFamily="49" charset="0"/>
              </a:rPr>
              <a:t>cython</a:t>
            </a:r>
            <a:endParaRPr lang="en-US" sz="24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9366" name="Line 6"/>
          <p:cNvSpPr>
            <a:spLocks noChangeShapeType="1"/>
          </p:cNvSpPr>
          <p:nvPr/>
        </p:nvSpPr>
        <p:spPr bwMode="auto">
          <a:xfrm>
            <a:off x="6935788" y="2971800"/>
            <a:ext cx="0" cy="12954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7010400" y="3276600"/>
            <a:ext cx="161448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0000"/>
                </a:solidFill>
                <a:latin typeface="Courier New" pitchFamily="49" charset="0"/>
              </a:rPr>
              <a:t>compile</a:t>
            </a:r>
          </a:p>
        </p:txBody>
      </p:sp>
      <p:grpSp>
        <p:nvGrpSpPr>
          <p:cNvPr id="399368" name="Group 8"/>
          <p:cNvGrpSpPr>
            <a:grpSpLocks/>
          </p:cNvGrpSpPr>
          <p:nvPr/>
        </p:nvGrpSpPr>
        <p:grpSpPr bwMode="auto">
          <a:xfrm>
            <a:off x="763588" y="5410200"/>
            <a:ext cx="836612" cy="989013"/>
            <a:chOff x="481" y="3408"/>
            <a:chExt cx="527" cy="623"/>
          </a:xfrm>
        </p:grpSpPr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481" y="3408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0" name="Rectangle 10"/>
            <p:cNvSpPr>
              <a:spLocks noChangeArrowheads="1"/>
            </p:cNvSpPr>
            <p:nvPr/>
          </p:nvSpPr>
          <p:spPr bwMode="auto">
            <a:xfrm>
              <a:off x="577" y="3504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1" name="Rectangle 11"/>
            <p:cNvSpPr>
              <a:spLocks noChangeArrowheads="1"/>
            </p:cNvSpPr>
            <p:nvPr/>
          </p:nvSpPr>
          <p:spPr bwMode="auto">
            <a:xfrm>
              <a:off x="673" y="3600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2" name="Rectangle 12"/>
            <p:cNvSpPr>
              <a:spLocks noChangeArrowheads="1"/>
            </p:cNvSpPr>
            <p:nvPr/>
          </p:nvSpPr>
          <p:spPr bwMode="auto">
            <a:xfrm>
              <a:off x="769" y="3696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373" name="Group 13"/>
          <p:cNvGrpSpPr>
            <a:grpSpLocks/>
          </p:cNvGrpSpPr>
          <p:nvPr/>
        </p:nvGrpSpPr>
        <p:grpSpPr bwMode="auto">
          <a:xfrm>
            <a:off x="2743200" y="5410200"/>
            <a:ext cx="836613" cy="989013"/>
            <a:chOff x="1728" y="3408"/>
            <a:chExt cx="527" cy="623"/>
          </a:xfrm>
        </p:grpSpPr>
        <p:sp>
          <p:nvSpPr>
            <p:cNvPr id="399374" name="Rectangle 14"/>
            <p:cNvSpPr>
              <a:spLocks noChangeArrowheads="1"/>
            </p:cNvSpPr>
            <p:nvPr/>
          </p:nvSpPr>
          <p:spPr bwMode="auto">
            <a:xfrm>
              <a:off x="1728" y="3408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5" name="Rectangle 15"/>
            <p:cNvSpPr>
              <a:spLocks noChangeArrowheads="1"/>
            </p:cNvSpPr>
            <p:nvPr/>
          </p:nvSpPr>
          <p:spPr bwMode="auto">
            <a:xfrm>
              <a:off x="1824" y="3504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6" name="Rectangle 16"/>
            <p:cNvSpPr>
              <a:spLocks noChangeArrowheads="1"/>
            </p:cNvSpPr>
            <p:nvPr/>
          </p:nvSpPr>
          <p:spPr bwMode="auto">
            <a:xfrm>
              <a:off x="1920" y="3600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7" name="Rectangle 17"/>
            <p:cNvSpPr>
              <a:spLocks noChangeArrowheads="1"/>
            </p:cNvSpPr>
            <p:nvPr/>
          </p:nvSpPr>
          <p:spPr bwMode="auto">
            <a:xfrm>
              <a:off x="2016" y="3696"/>
              <a:ext cx="240" cy="336"/>
            </a:xfrm>
            <a:prstGeom prst="rect">
              <a:avLst/>
            </a:prstGeom>
            <a:solidFill>
              <a:srgbClr val="E7ECF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78" name="Rectangle 18"/>
          <p:cNvSpPr>
            <a:spLocks noChangeArrowheads="1"/>
          </p:cNvSpPr>
          <p:nvPr/>
        </p:nvSpPr>
        <p:spPr bwMode="auto">
          <a:xfrm>
            <a:off x="838200" y="4343400"/>
            <a:ext cx="3732512" cy="461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0000"/>
                </a:solidFill>
                <a:latin typeface="Times New Roman" pitchFamily="18" charset="0"/>
              </a:rPr>
              <a:t>Library Files (if wrapping)</a:t>
            </a:r>
          </a:p>
        </p:txBody>
      </p:sp>
      <p:sp>
        <p:nvSpPr>
          <p:cNvPr id="399379" name="Rectangle 19"/>
          <p:cNvSpPr>
            <a:spLocks noChangeArrowheads="1"/>
          </p:cNvSpPr>
          <p:nvPr/>
        </p:nvSpPr>
        <p:spPr bwMode="auto">
          <a:xfrm>
            <a:off x="228600" y="4876800"/>
            <a:ext cx="183038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*.h files</a:t>
            </a:r>
          </a:p>
        </p:txBody>
      </p:sp>
      <p:sp>
        <p:nvSpPr>
          <p:cNvPr id="399380" name="Rectangle 20"/>
          <p:cNvSpPr>
            <a:spLocks noChangeArrowheads="1"/>
          </p:cNvSpPr>
          <p:nvPr/>
        </p:nvSpPr>
        <p:spPr bwMode="auto">
          <a:xfrm>
            <a:off x="2133600" y="4876800"/>
            <a:ext cx="183038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  <a:latin typeface="Courier New" pitchFamily="49" charset="0"/>
              </a:rPr>
              <a:t>*.c files</a:t>
            </a:r>
          </a:p>
        </p:txBody>
      </p:sp>
      <p:sp>
        <p:nvSpPr>
          <p:cNvPr id="399381" name="Line 21"/>
          <p:cNvSpPr>
            <a:spLocks noChangeShapeType="1"/>
          </p:cNvSpPr>
          <p:nvPr/>
        </p:nvSpPr>
        <p:spPr bwMode="auto">
          <a:xfrm>
            <a:off x="4114800" y="5334000"/>
            <a:ext cx="99060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382" name="Text Box 22"/>
          <p:cNvSpPr txBox="1">
            <a:spLocks noChangeArrowheads="1"/>
          </p:cNvSpPr>
          <p:nvPr/>
        </p:nvSpPr>
        <p:spPr bwMode="auto">
          <a:xfrm>
            <a:off x="3871913" y="5486400"/>
            <a:ext cx="161448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0000"/>
                </a:solidFill>
                <a:latin typeface="Courier New" pitchFamily="49" charset="0"/>
              </a:rPr>
              <a:t>compile</a:t>
            </a:r>
          </a:p>
        </p:txBody>
      </p:sp>
      <p:sp>
        <p:nvSpPr>
          <p:cNvPr id="399383" name="Text Box 23"/>
          <p:cNvSpPr txBox="1">
            <a:spLocks noChangeArrowheads="1"/>
          </p:cNvSpPr>
          <p:nvPr/>
        </p:nvSpPr>
        <p:spPr bwMode="auto">
          <a:xfrm>
            <a:off x="1488145" y="2989263"/>
            <a:ext cx="1613167" cy="36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i="0">
                <a:solidFill>
                  <a:srgbClr val="000000"/>
                </a:solidFill>
              </a:rPr>
              <a:t>You write this.</a:t>
            </a:r>
          </a:p>
        </p:txBody>
      </p:sp>
      <p:sp>
        <p:nvSpPr>
          <p:cNvPr id="399384" name="Text Box 24"/>
          <p:cNvSpPr txBox="1">
            <a:spLocks noChangeArrowheads="1"/>
          </p:cNvSpPr>
          <p:nvPr/>
        </p:nvSpPr>
        <p:spPr bwMode="auto">
          <a:xfrm>
            <a:off x="5543550" y="4657725"/>
            <a:ext cx="2603500" cy="1390650"/>
          </a:xfrm>
          <a:prstGeom prst="rect">
            <a:avLst/>
          </a:prstGeom>
          <a:solidFill>
            <a:srgbClr val="E7ECF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i="0">
                <a:solidFill>
                  <a:srgbClr val="000000"/>
                </a:solidFill>
              </a:rPr>
              <a:t>Python Extension Module</a:t>
            </a:r>
          </a:p>
          <a:p>
            <a:pPr algn="ctr" eaLnBrk="0" hangingPunct="0"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>
                <a:solidFill>
                  <a:srgbClr val="003399"/>
                </a:solidFill>
              </a:rPr>
              <a:t>fib</a:t>
            </a:r>
            <a:r>
              <a:rPr lang="en-US" sz="2400" b="1" i="0">
                <a:solidFill>
                  <a:srgbClr val="003399"/>
                </a:solidFill>
              </a:rPr>
              <a:t>.so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681055" y="1295400"/>
            <a:ext cx="2443059" cy="36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i="0">
                <a:solidFill>
                  <a:srgbClr val="000000"/>
                </a:solidFill>
              </a:rPr>
              <a:t>cython generates this.</a:t>
            </a:r>
            <a:endParaRPr lang="en-US" sz="180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644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13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Compiling with </a:t>
            </a:r>
            <a:r>
              <a:rPr lang="en-US" b="1">
                <a:latin typeface="Courier New"/>
                <a:cs typeface="Courier New"/>
              </a:rPr>
              <a:t>distutils</a:t>
            </a: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6400" y="3276600"/>
            <a:ext cx="8534400" cy="3170238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# Cython has its own "extension builder" module that knows how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# to build cython files into python modules.</a:t>
            </a: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from distutils.core import setup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from distutils.extension import Extension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from Cython.Distutils import build_ext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ext = Extension(”fib", sources=[”fib.pyx"])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setup(ext_modules=[ext],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>
                <a:latin typeface="Courier New" pitchFamily="49" charset="0"/>
              </a:rPr>
              <a:t>      cmdclass={'build_ext': build_ext})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41313" y="1338263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FIB</a:t>
            </a: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.PYX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66713" y="1844675"/>
            <a:ext cx="8534400" cy="922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Define a function. Include type information for the argument.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338138" y="2770188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SETUP_FIB.PY</a:t>
            </a:r>
          </a:p>
        </p:txBody>
      </p:sp>
    </p:spTree>
    <p:extLst>
      <p:ext uri="{BB962C8B-B14F-4D97-AF65-F5344CB8AC3E}">
        <p14:creationId xmlns:p14="http://schemas.microsoft.com/office/powerpoint/2010/main" val="24234698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B20CAD1-7266-40D1-B27B-B0BB144AFC22}" type="slidenum">
              <a:rPr lang="en-US"/>
              <a:pPr/>
              <a:t>14</a:t>
            </a:fld>
            <a:endParaRPr lang="en-US"/>
          </a:p>
        </p:txBody>
      </p:sp>
      <p:sp>
        <p:nvSpPr>
          <p:cNvPr id="410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82563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Compiling an extension module</a:t>
            </a:r>
          </a:p>
        </p:txBody>
      </p:sp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279400" y="1739900"/>
            <a:ext cx="8796338" cy="45264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# Mac / Linux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$ python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setup_fib.py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build_ext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–-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inplace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Windows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$ python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setup_fib.py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build_ext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–-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inplace –c mingw32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$ python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 import fib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fib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.fib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Traceback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(most recent call last):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 File "&lt;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stdin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&gt;", line 1, in ?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TypeError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: function takes exactly 1 argument (0 given)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fib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.fib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dsa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")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Traceback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(most recent call last):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 File "&lt;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stdin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&gt;", line 1, in ?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TypeError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: an integer is required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fib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.fib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(3)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0000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301625" y="1338263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CALLING FIB FROM PYTHON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B20CAD1-7266-40D1-B27B-B0BB144AFC22}" type="slidenum">
              <a:rPr lang="en-US"/>
              <a:pPr/>
              <a:t>15</a:t>
            </a:fld>
            <a:endParaRPr lang="en-US"/>
          </a:p>
        </p:txBody>
      </p:sp>
      <p:sp>
        <p:nvSpPr>
          <p:cNvPr id="410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82563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latin typeface="Courier"/>
                <a:cs typeface="Courier"/>
              </a:rPr>
              <a:t>pyximport</a:t>
            </a:r>
          </a:p>
        </p:txBody>
      </p:sp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206375" y="4135437"/>
            <a:ext cx="8796338" cy="1571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import pyximport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pyximport.install()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hooks into Python’s import mechanism.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from fib import fib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finds pi.pyx, automatically compiles.</a:t>
            </a: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print fib(10)</a:t>
            </a:r>
            <a:endParaRPr lang="en-US" sz="1600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228600" y="37338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RUN_FIB.PY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295400"/>
            <a:ext cx="8610600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0000"/>
                </a:solidFill>
                <a:latin typeface="Courier"/>
                <a:cs typeface="Courier"/>
              </a:rPr>
              <a:t>pyximport</a:t>
            </a:r>
            <a:r>
              <a:rPr lang="en-US" sz="2000" i="0">
                <a:solidFill>
                  <a:srgbClr val="000000"/>
                </a:solidFill>
              </a:rPr>
              <a:t>: import a Cython source file as if it is a pure Python module.</a:t>
            </a:r>
          </a:p>
          <a:p>
            <a:pPr marL="342900" indent="-342900">
              <a:buFont typeface="Arial"/>
              <a:buChar char="•"/>
            </a:pPr>
            <a:endParaRPr lang="en-US" sz="2000" i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rgbClr val="000000"/>
                </a:solidFill>
              </a:rPr>
              <a:t>Detects changes in Cython file, recompiles if necessary, loads cached module if not.  </a:t>
            </a: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rgbClr val="000000"/>
                </a:solidFill>
              </a:rPr>
              <a:t>Great for simple cases.  </a:t>
            </a:r>
          </a:p>
        </p:txBody>
      </p:sp>
    </p:spTree>
    <p:extLst>
      <p:ext uri="{BB962C8B-B14F-4D97-AF65-F5344CB8AC3E}">
        <p14:creationId xmlns:p14="http://schemas.microsoft.com/office/powerpoint/2010/main" val="40304466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62200" y="3505200"/>
            <a:ext cx="446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>
                <a:solidFill>
                  <a:schemeClr val="tx1"/>
                </a:solidFill>
              </a:rPr>
              <a:t>Hello World Exercise</a:t>
            </a:r>
          </a:p>
        </p:txBody>
      </p:sp>
    </p:spTree>
    <p:extLst>
      <p:ext uri="{BB962C8B-B14F-4D97-AF65-F5344CB8AC3E}">
        <p14:creationId xmlns:p14="http://schemas.microsoft.com/office/powerpoint/2010/main" val="39722800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17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latin typeface="Courier"/>
                <a:cs typeface="Courier"/>
              </a:rPr>
              <a:t>cdef</a:t>
            </a:r>
            <a:r>
              <a:rPr lang="en-US">
                <a:latin typeface="Arial" charset="0"/>
              </a:rPr>
              <a:t>: declare C-level object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1524000"/>
            <a:ext cx="25908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LOCAL VARIABLES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599" y="1905000"/>
            <a:ext cx="28702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int a, b,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05200" y="1524000"/>
            <a:ext cx="51816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FUNCTIONS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05198" y="1905000"/>
            <a:ext cx="5486402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float 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distance(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*x, 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*y, 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		int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		float d = 0.0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	d += (x[i] – y[i])**2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return d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71600" y="4038600"/>
            <a:ext cx="33528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EXTENSION TYPES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371598" y="4419600"/>
            <a:ext cx="3352802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class 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Particle(object):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float psn[3], vel[3]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	cdef int id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6096000"/>
            <a:ext cx="6275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>
                <a:solidFill>
                  <a:schemeClr val="tx1"/>
                </a:solidFill>
              </a:rPr>
              <a:t>Typed function arguments are declared without </a:t>
            </a:r>
            <a:r>
              <a:rPr lang="en-US" sz="2000" b="1" i="0">
                <a:solidFill>
                  <a:schemeClr val="tx1"/>
                </a:solidFill>
                <a:latin typeface="Courier"/>
                <a:cs typeface="Courier"/>
              </a:rPr>
              <a:t>cdef</a:t>
            </a:r>
            <a:r>
              <a:rPr lang="en-US" sz="2000" i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2929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18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latin typeface="Courier"/>
                <a:cs typeface="Courier"/>
              </a:rPr>
              <a:t>def, cdef, cpdef</a:t>
            </a:r>
            <a:endParaRPr lang="en-US"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8600" y="2438400"/>
            <a:ext cx="85344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CDEF FUNCTIONS: FAST, LOCAL TO CURRENT FILE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8598" y="2819400"/>
            <a:ext cx="5486402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float </a:t>
            </a: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distance(float *x, float *y, int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    cdef: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	int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	float d = 0.0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	d += (x[i] – y[i])**2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return 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8600" y="1295400"/>
            <a:ext cx="85344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DEF FUNCTIONS: AVAILABLE TO PYTHON + CYTHON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28598" y="1676400"/>
            <a:ext cx="5486402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def distance(x, y):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000000"/>
                </a:solidFill>
                <a:latin typeface="Courier New" pitchFamily="49" charset="0"/>
              </a:rPr>
              <a:t>	return np.sum((x-y)**2)</a:t>
            </a:r>
            <a:endParaRPr lang="en-US" sz="14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" y="4648200"/>
            <a:ext cx="85344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CPDEF FUNCTIONS: LOCALLY C, EXTERNALLY PYTHON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28598" y="5029200"/>
            <a:ext cx="5486402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cpdef float </a:t>
            </a: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distance(float[:] x, float[:] y):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cdef int i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cdef int n = x.shape[0]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cdef float d = 0.0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	d += (x[i] – y[i])**2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	return d</a:t>
            </a: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094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19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latin typeface="Courier"/>
                <a:cs typeface="Courier"/>
              </a:rPr>
              <a:t>def, cdef</a:t>
            </a:r>
            <a:r>
              <a:rPr lang="en-US">
                <a:latin typeface="Arial" charset="0"/>
              </a:rPr>
              <a:t> examples</a:t>
            </a:r>
            <a:endParaRPr lang="en-US">
              <a:latin typeface="Arial" charset="0"/>
            </a:endParaRPr>
          </a:p>
        </p:txBody>
      </p:sp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238125" y="1690688"/>
            <a:ext cx="4343400" cy="274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Python callable function.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return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+ offset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Call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inc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for values in sequence.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inc_seq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result = []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for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res =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result.append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(res)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return result        </a:t>
            </a: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304800" y="1298575"/>
            <a:ext cx="3962400" cy="366713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>
                <a:solidFill>
                  <a:srgbClr val="FFFFFF"/>
                </a:solidFill>
                <a:cs typeface="Courier New" pitchFamily="49" charset="0"/>
              </a:rPr>
              <a:t>DEF — PYTHON FUNCTIONS</a:t>
            </a:r>
          </a:p>
        </p:txBody>
      </p:sp>
      <p:sp>
        <p:nvSpPr>
          <p:cNvPr id="412676" name="Line 4"/>
          <p:cNvSpPr>
            <a:spLocks noChangeShapeType="1"/>
          </p:cNvSpPr>
          <p:nvPr/>
        </p:nvSpPr>
        <p:spPr bwMode="auto">
          <a:xfrm>
            <a:off x="4572000" y="1441450"/>
            <a:ext cx="1588" cy="5416550"/>
          </a:xfrm>
          <a:prstGeom prst="line">
            <a:avLst/>
          </a:prstGeom>
          <a:noFill/>
          <a:ln w="38160">
            <a:solidFill>
              <a:srgbClr val="E7ECF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4876800" y="1300163"/>
            <a:ext cx="3962400" cy="36671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>
                <a:solidFill>
                  <a:srgbClr val="FFFFFF"/>
                </a:solidFill>
                <a:cs typeface="Courier New" pitchFamily="49" charset="0"/>
              </a:rPr>
              <a:t>CDEF — C FUNCTIONS</a:t>
            </a: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261938" y="4438650"/>
            <a:ext cx="3962400" cy="366713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>
                <a:solidFill>
                  <a:srgbClr val="FFFFFF"/>
                </a:solidFill>
                <a:cs typeface="Courier New" pitchFamily="49" charset="0"/>
              </a:rPr>
              <a:t>INC FROM PYTHON</a:t>
            </a:r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288925" y="4802188"/>
            <a:ext cx="4232275" cy="1685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inc is callable from Python.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inc.inc(1,3)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>
                <a:solidFill>
                  <a:srgbClr val="000000"/>
                </a:solidFill>
                <a:latin typeface="Courier New" pitchFamily="49" charset="0"/>
              </a:rPr>
              <a:t>4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a = range(4)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inc.inc_seq(a, 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>
                <a:solidFill>
                  <a:srgbClr val="000000"/>
                </a:solidFill>
                <a:latin typeface="Courier New" pitchFamily="49" charset="0"/>
              </a:rPr>
              <a:t>[3,4,5,6]</a:t>
            </a: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4822825" y="1655763"/>
            <a:ext cx="4343400" cy="2784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becomes a C function call.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i="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     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return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sz="1600" b="1" i="0" smtClean="0">
                <a:solidFill>
                  <a:srgbClr val="000000"/>
                </a:solidFill>
                <a:latin typeface="Courier New" pitchFamily="49" charset="0"/>
              </a:rPr>
              <a:t>offset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for a sequence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fast_inc_seq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result = []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for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res =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result.append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(res)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return result        </a:t>
            </a:r>
          </a:p>
        </p:txBody>
      </p:sp>
      <p:sp>
        <p:nvSpPr>
          <p:cNvPr id="412681" name="Rectangle 9"/>
          <p:cNvSpPr>
            <a:spLocks noChangeArrowheads="1"/>
          </p:cNvSpPr>
          <p:nvPr/>
        </p:nvSpPr>
        <p:spPr bwMode="auto">
          <a:xfrm>
            <a:off x="4875213" y="4419600"/>
            <a:ext cx="3962400" cy="366713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>
                <a:solidFill>
                  <a:srgbClr val="FFFFFF"/>
                </a:solidFill>
                <a:cs typeface="Courier New" pitchFamily="49" charset="0"/>
              </a:rPr>
              <a:t>FAST_INC FROM PYTHON</a:t>
            </a:r>
          </a:p>
        </p:txBody>
      </p:sp>
      <p:sp>
        <p:nvSpPr>
          <p:cNvPr id="412682" name="Rectangle 10"/>
          <p:cNvSpPr>
            <a:spLocks noChangeArrowheads="1"/>
          </p:cNvSpPr>
          <p:nvPr/>
        </p:nvSpPr>
        <p:spPr bwMode="auto">
          <a:xfrm>
            <a:off x="4872038" y="4784725"/>
            <a:ext cx="4232275" cy="195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fast_inc not callable in Python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inc.fast_inc(1,3)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>
                <a:solidFill>
                  <a:srgbClr val="FF0000"/>
                </a:solidFill>
                <a:latin typeface="Courier New" pitchFamily="49" charset="0"/>
              </a:rPr>
              <a:t>Traceback: ... no 'fast_inc'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But fast_inc_seq is 2x faster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for large arrays.</a:t>
            </a:r>
            <a:endParaRPr lang="en-US" sz="1600" b="1" i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&gt;&gt;&gt; inc.fast_inc_seq(a, 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>
                <a:solidFill>
                  <a:srgbClr val="000000"/>
                </a:solidFill>
                <a:latin typeface="Courier New" pitchFamily="49" charset="0"/>
              </a:rPr>
              <a:t>[3,4,5,6]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2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by example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                                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return a</a:t>
            </a:r>
            <a:endParaRPr lang="en-US" sz="1600" b="1" i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244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/ C++                            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749800" y="1801811"/>
            <a:ext cx="4318000" cy="23129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int fib(int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int tmp, i, a, b;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a = b = 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tmp = a; a += b; b =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20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>
                <a:latin typeface="Arial" charset="0"/>
              </a:rPr>
              <a:t>CPdef</a:t>
            </a:r>
            <a:r>
              <a:rPr lang="en-US" dirty="0" smtClean="0">
                <a:latin typeface="Arial" charset="0"/>
              </a:rPr>
              <a:t>: combines </a:t>
            </a:r>
            <a:r>
              <a:rPr lang="en-US" dirty="0" err="1" smtClean="0">
                <a:latin typeface="Arial" charset="0"/>
              </a:rPr>
              <a:t>def</a:t>
            </a:r>
            <a:r>
              <a:rPr lang="en-US" dirty="0" smtClean="0">
                <a:latin typeface="Arial" charset="0"/>
              </a:rPr>
              <a:t> + </a:t>
            </a:r>
            <a:r>
              <a:rPr lang="en-US" dirty="0" err="1" smtClean="0">
                <a:latin typeface="Arial" charset="0"/>
              </a:rPr>
              <a:t>cdef</a:t>
            </a:r>
            <a:endParaRPr lang="en-US" dirty="0">
              <a:latin typeface="Arial" charset="0"/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228600" y="1295400"/>
            <a:ext cx="87630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 smtClean="0">
                <a:solidFill>
                  <a:srgbClr val="FFFFFF"/>
                </a:solidFill>
                <a:cs typeface="Courier New" pitchFamily="49" charset="0"/>
              </a:rPr>
              <a:t>CPDEF </a:t>
            </a: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— </a:t>
            </a:r>
            <a:r>
              <a:rPr lang="en-US" sz="1800" b="1" i="0" dirty="0" smtClean="0">
                <a:solidFill>
                  <a:srgbClr val="FFFFFF"/>
                </a:solidFill>
                <a:cs typeface="Courier New" pitchFamily="49" charset="0"/>
              </a:rPr>
              <a:t>C AND PYTHON </a:t>
            </a: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FUNCTIONS</a:t>
            </a: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28600" y="1676400"/>
            <a:ext cx="8305800" cy="2780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becomes a C function call.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 smtClean="0">
                <a:solidFill>
                  <a:srgbClr val="FF0000"/>
                </a:solidFill>
                <a:latin typeface="Courier New" pitchFamily="49" charset="0"/>
              </a:rPr>
              <a:t>cpdef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return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offset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# Calls compiled version inside </a:t>
            </a:r>
            <a:r>
              <a:rPr lang="en-US" sz="1600" b="1" i="0" dirty="0" err="1" smtClean="0">
                <a:solidFill>
                  <a:schemeClr val="accent2"/>
                </a:solidFill>
                <a:latin typeface="Courier New" pitchFamily="49" charset="0"/>
              </a:rPr>
              <a:t>Cython</a:t>
            </a: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 file</a:t>
            </a: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inc_seq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result = []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for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res =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, offset)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result.append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(res)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return result        </a:t>
            </a:r>
          </a:p>
        </p:txBody>
      </p:sp>
      <p:sp>
        <p:nvSpPr>
          <p:cNvPr id="412681" name="Rectangle 9"/>
          <p:cNvSpPr>
            <a:spLocks noChangeArrowheads="1"/>
          </p:cNvSpPr>
          <p:nvPr/>
        </p:nvSpPr>
        <p:spPr bwMode="auto">
          <a:xfrm>
            <a:off x="228600" y="4495800"/>
            <a:ext cx="8763000" cy="366713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FAST_INC FROM PYTHON</a:t>
            </a:r>
          </a:p>
        </p:txBody>
      </p:sp>
      <p:sp>
        <p:nvSpPr>
          <p:cNvPr id="412682" name="Rectangle 10"/>
          <p:cNvSpPr>
            <a:spLocks noChangeArrowheads="1"/>
          </p:cNvSpPr>
          <p:nvPr/>
        </p:nvSpPr>
        <p:spPr bwMode="auto">
          <a:xfrm>
            <a:off x="228600" y="4800600"/>
            <a:ext cx="8534400" cy="1697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fast_inc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is now callable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in </a:t>
            </a: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Python via Python wrapper</a:t>
            </a: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inc.fast_inc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(1,3)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smtClean="0">
                <a:solidFill>
                  <a:srgbClr val="FF0000"/>
                </a:solidFill>
                <a:latin typeface="Courier New" pitchFamily="49" charset="0"/>
              </a:rPr>
              <a:t>4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accent2"/>
                </a:solidFill>
                <a:latin typeface="Courier New" pitchFamily="49" charset="0"/>
              </a:rPr>
              <a:t># No speed degradation here</a:t>
            </a: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inc.inc_seq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(a, 3)</a:t>
            </a:r>
          </a:p>
          <a:p>
            <a:pPr eaLnBrk="0" hangingPunct="0">
              <a:spcBef>
                <a:spcPts val="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000000"/>
                </a:solidFill>
                <a:latin typeface="Courier New" pitchFamily="49" charset="0"/>
              </a:rPr>
              <a:t>[3,4,5,6]</a:t>
            </a:r>
          </a:p>
        </p:txBody>
      </p:sp>
    </p:spTree>
    <p:extLst>
      <p:ext uri="{BB962C8B-B14F-4D97-AF65-F5344CB8AC3E}">
        <p14:creationId xmlns:p14="http://schemas.microsoft.com/office/powerpoint/2010/main" val="9168253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21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err="1" smtClean="0">
                <a:latin typeface="Courier"/>
                <a:cs typeface="Courier"/>
              </a:rPr>
              <a:t>cimport</a:t>
            </a:r>
            <a:r>
              <a:rPr lang="en-US" dirty="0" err="1" smtClean="0">
                <a:latin typeface="Arial" charset="0"/>
              </a:rPr>
              <a:t>: access C stdlib functions</a:t>
            </a:r>
            <a:endParaRPr lang="en-US" dirty="0">
              <a:latin typeface="Arial" charset="0"/>
            </a:endParaRP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28600" y="1295400"/>
            <a:ext cx="8763000" cy="42165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chemeClr val="accent2"/>
                </a:solidFill>
                <a:latin typeface="Courier New" pitchFamily="49" charset="0"/>
              </a:rPr>
              <a:t># uses Python’s sin implementation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chemeClr val="accent2"/>
                </a:solidFill>
                <a:latin typeface="Courier New" pitchFamily="49" charset="0"/>
              </a:rPr>
              <a:t># Incurs Python overhead when calling</a:t>
            </a:r>
            <a:endParaRPr lang="en-US" sz="20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rgbClr val="000000"/>
                </a:solidFill>
                <a:latin typeface="Courier New" pitchFamily="49" charset="0"/>
              </a:rPr>
              <a:t>from math import sin as pysin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chemeClr val="accent2"/>
                </a:solidFill>
                <a:latin typeface="Courier New" pitchFamily="49" charset="0"/>
              </a:rPr>
              <a:t># NumPy’s sin ufunc: fast for arrays, slower for scalars</a:t>
            </a:r>
            <a:endParaRPr lang="en-US" sz="20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rgbClr val="000000"/>
                </a:solidFill>
                <a:latin typeface="Courier New" pitchFamily="49" charset="0"/>
              </a:rPr>
              <a:t>from numpy import sin as npsin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chemeClr val="accent2"/>
                </a:solidFill>
                <a:latin typeface="Courier New" pitchFamily="49" charset="0"/>
              </a:rPr>
              <a:t># uses C stdlib’s sin from math.h: no Python overhead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>
                <a:solidFill>
                  <a:srgbClr val="000000"/>
                </a:solidFill>
                <a:latin typeface="Courier New" pitchFamily="49" charset="0"/>
              </a:rPr>
              <a:t>from libc.math </a:t>
            </a:r>
            <a:r>
              <a:rPr lang="en-US" sz="2000" b="1" i="0" dirty="0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2000" b="1" i="0" dirty="0">
                <a:solidFill>
                  <a:srgbClr val="000000"/>
                </a:solidFill>
                <a:latin typeface="Courier New" pitchFamily="49" charset="0"/>
              </a:rPr>
              <a:t> sin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>
                <a:solidFill>
                  <a:srgbClr val="000099"/>
                </a:solidFill>
                <a:latin typeface="Courier New" pitchFamily="49" charset="0"/>
              </a:rPr>
              <a:t># other headers are supported</a:t>
            </a:r>
            <a:endParaRPr lang="en-US" sz="2000" b="1" i="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>
                <a:solidFill>
                  <a:srgbClr val="000000"/>
                </a:solidFill>
                <a:latin typeface="Courier New" pitchFamily="49" charset="0"/>
              </a:rPr>
              <a:t>from libc.stdlib </a:t>
            </a:r>
            <a:r>
              <a:rPr lang="en-US" sz="20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2000" b="1" i="0" dirty="0" err="1">
                <a:solidFill>
                  <a:srgbClr val="000000"/>
                </a:solidFill>
                <a:latin typeface="Courier New" pitchFamily="49" charset="0"/>
              </a:rPr>
              <a:t> malloc, free 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>
                <a:solidFill>
                  <a:schemeClr val="accent2"/>
                </a:solidFill>
                <a:latin typeface="Courier New" pitchFamily="49" charset="0"/>
              </a:rPr>
              <a:t># ... more on cimport later ...</a:t>
            </a:r>
          </a:p>
        </p:txBody>
      </p:sp>
    </p:spTree>
    <p:extLst>
      <p:ext uri="{BB962C8B-B14F-4D97-AF65-F5344CB8AC3E}">
        <p14:creationId xmlns:p14="http://schemas.microsoft.com/office/powerpoint/2010/main" val="2009875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22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latin typeface="Arial" charset="0"/>
              </a:rPr>
              <a:t>Profiling with annotations</a:t>
            </a:r>
            <a:endParaRPr lang="en-US" dirty="0">
              <a:latin typeface="Arial" charset="0"/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2286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FIB_ORIG.PYX</a:t>
            </a:r>
            <a:r>
              <a:rPr lang="en-US" sz="1800" b="1" i="0" dirty="0" smtClean="0">
                <a:solidFill>
                  <a:srgbClr val="FFFFFF"/>
                </a:solidFill>
                <a:cs typeface="Courier New" pitchFamily="49" charset="0"/>
              </a:rPr>
              <a:t>: NO CDEFS</a:t>
            </a:r>
            <a:endParaRPr lang="en-US" sz="18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28600" y="1676400"/>
            <a:ext cx="3429000" cy="2780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  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    return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$ cython –a fib_orig.pyx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$ open fib_orig.html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</a:p>
        </p:txBody>
      </p:sp>
      <p:pic>
        <p:nvPicPr>
          <p:cNvPr id="2" name="Picture 1" descr="Screen Shot 2013-06-23 at 11.01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752600"/>
            <a:ext cx="4457700" cy="2483988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196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FIB_ORIG.HTML</a:t>
            </a:r>
            <a:endParaRPr lang="en-US" sz="18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" y="3200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CREATE ANNOTATED SOURCE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419600" y="4343400"/>
            <a:ext cx="4495800" cy="9397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The darker the highlighting, the more lines of C code are required for the given line of Cython code.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015405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23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latin typeface="Arial" charset="0"/>
              </a:rPr>
              <a:t>Profiling with annotations</a:t>
            </a:r>
            <a:endParaRPr lang="en-US" dirty="0">
              <a:latin typeface="Arial" charset="0"/>
            </a:endParaRPr>
          </a:p>
        </p:txBody>
      </p:sp>
      <p:pic>
        <p:nvPicPr>
          <p:cNvPr id="4" name="Picture 3" descr="Screen Shot 2013-06-23 at 11.0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52324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593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24</a:t>
            </a:fld>
            <a:endParaRPr lang="en-US"/>
          </a:p>
        </p:txBody>
      </p:sp>
      <p:sp>
        <p:nvSpPr>
          <p:cNvPr id="412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>
                <a:latin typeface="Arial" charset="0"/>
              </a:rPr>
              <a:t>Profiling with annotations</a:t>
            </a:r>
            <a:endParaRPr lang="en-US" dirty="0">
              <a:latin typeface="Arial" charset="0"/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2286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FIB.PYX</a:t>
            </a:r>
            <a:r>
              <a:rPr lang="en-US" sz="1800" b="1" i="0" dirty="0" smtClean="0">
                <a:solidFill>
                  <a:srgbClr val="FFFFFF"/>
                </a:solidFill>
                <a:cs typeface="Courier New" pitchFamily="49" charset="0"/>
              </a:rPr>
              <a:t>: WITH CDEFS</a:t>
            </a:r>
            <a:endParaRPr lang="en-US" sz="18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228600" y="1676400"/>
            <a:ext cx="3429000" cy="30285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cdef int i, a, b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$ cython –a fib.pyx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2"/>
                </a:solidFill>
                <a:latin typeface="Courier New" pitchFamily="49" charset="0"/>
              </a:rPr>
              <a:t>$ open fib.html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196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FIB.HTML</a:t>
            </a:r>
            <a:endParaRPr lang="en-US" sz="18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" y="35052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CREATE ANNOTATED SOURCE</a:t>
            </a:r>
          </a:p>
        </p:txBody>
      </p:sp>
      <p:pic>
        <p:nvPicPr>
          <p:cNvPr id="3" name="Picture 2" descr="Screen Shot 2013-06-23 at 11.09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28800"/>
            <a:ext cx="4365234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2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DBBE7D-079C-4F2D-A550-E27774B418B7}" type="slidenum">
              <a:rPr lang="en-US"/>
              <a:pPr/>
              <a:t>25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00400" y="3429000"/>
            <a:ext cx="2981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>
                <a:solidFill>
                  <a:schemeClr val="tx1"/>
                </a:solidFill>
              </a:rPr>
              <a:t>Sinc Exercise</a:t>
            </a:r>
          </a:p>
        </p:txBody>
      </p:sp>
    </p:spTree>
    <p:extLst>
      <p:ext uri="{BB962C8B-B14F-4D97-AF65-F5344CB8AC3E}">
        <p14:creationId xmlns:p14="http://schemas.microsoft.com/office/powerpoint/2010/main" val="9162671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26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Pure Python mode</a:t>
            </a:r>
            <a:endParaRPr lang="en-US">
              <a:latin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1676400"/>
            <a:ext cx="4191000" cy="17871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cdef int i, a, b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</a:p>
          <a:p>
            <a:pPr eaLnBrk="0" hangingPunct="0"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FIB.PYX</a:t>
            </a:r>
            <a:endParaRPr lang="en-US" sz="18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648200" y="1676400"/>
            <a:ext cx="4191000" cy="30285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import cython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# Can put all type dels here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@cython.locals(n=cython.int)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cython.declare(a=cython.int,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			      b=cython.int,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                 i=cython.int)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a, b = a+b, 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return 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48200" y="1295400"/>
            <a:ext cx="4038600" cy="369332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dirty="0">
                <a:solidFill>
                  <a:srgbClr val="FFFFFF"/>
                </a:solidFill>
                <a:cs typeface="Courier New" pitchFamily="49" charset="0"/>
              </a:rPr>
              <a:t>FIB.PY</a:t>
            </a:r>
            <a:endParaRPr lang="en-US" sz="18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26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6A49898-32C4-4E64-ACAE-F5C518DFFB8C}" type="slidenum">
              <a:rPr lang="en-US"/>
              <a:pPr/>
              <a:t>27</a:t>
            </a:fld>
            <a:endParaRPr lang="en-US"/>
          </a:p>
        </p:txBody>
      </p:sp>
      <p:sp>
        <p:nvSpPr>
          <p:cNvPr id="4136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8667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Wrapping external C functions</a:t>
            </a:r>
            <a:endParaRPr lang="en-US">
              <a:latin typeface="Arial" charset="0"/>
            </a:endParaRP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1739900"/>
            <a:ext cx="8426450" cy="26924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len_extern.pyx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# First, "include" the header file you need.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cdef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extern from "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string.h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":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# Describe the interface for the functions used.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 err="1">
                <a:latin typeface="Courier New" pitchFamily="49" charset="0"/>
              </a:rPr>
              <a:t>	 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r>
              <a:rPr lang="en-US" sz="1600" b="1" dirty="0">
                <a:latin typeface="Courier New" pitchFamily="49" charset="0"/>
              </a:rPr>
              <a:t>(char *c)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 err="1">
                <a:latin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get_len</a:t>
            </a:r>
            <a:r>
              <a:rPr lang="en-US" sz="1600" b="1" dirty="0">
                <a:latin typeface="Courier New" pitchFamily="49" charset="0"/>
              </a:rPr>
              <a:t>(char *message):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#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strlen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can now be used from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Cython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code (but not Python)…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b="1" dirty="0">
                <a:latin typeface="Courier New" pitchFamily="49" charset="0"/>
              </a:rPr>
              <a:t>    return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r>
              <a:rPr lang="en-US" sz="1600" b="1" dirty="0">
                <a:latin typeface="Courier New" pitchFamily="49" charset="0"/>
              </a:rPr>
              <a:t>(message)</a:t>
            </a: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301625" y="1338263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EXTERNAL C FUNCTIONS</a:t>
            </a:r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381000" y="4914900"/>
            <a:ext cx="8388350" cy="1087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import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len_extern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len_extern.strlen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Traceback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 (most recent call last):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AttributeError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: 'module' object has no attribute '</a:t>
            </a:r>
            <a:r>
              <a:rPr lang="en-US" sz="1600" i="0" dirty="0" err="1">
                <a:solidFill>
                  <a:srgbClr val="FF0000"/>
                </a:solidFill>
                <a:latin typeface="Courier New" pitchFamily="49" charset="0"/>
              </a:rPr>
              <a:t>strlen</a:t>
            </a:r>
            <a:r>
              <a:rPr lang="en-US" sz="1600" i="0" dirty="0">
                <a:solidFill>
                  <a:srgbClr val="FF0000"/>
                </a:solidFill>
                <a:latin typeface="Courier New" pitchFamily="49" charset="0"/>
              </a:rPr>
              <a:t>'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len_extern.get_len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woohoo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!")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>
                <a:solidFill>
                  <a:srgbClr val="0000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334963" y="451485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 FROM PYTHON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1B50E6E-094F-4452-9843-6DCFD5F946FF}" type="slidenum">
              <a:rPr lang="en-US"/>
              <a:pPr/>
              <a:t>28</a:t>
            </a:fld>
            <a:endParaRPr lang="en-US"/>
          </a:p>
        </p:txBody>
      </p:sp>
      <p:sp>
        <p:nvSpPr>
          <p:cNvPr id="4147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6225"/>
            <a:ext cx="7772400" cy="8667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Wrapping external C structures</a:t>
            </a: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603375"/>
            <a:ext cx="8426450" cy="4338637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 err="1">
                <a:latin typeface="Courier New" pitchFamily="49" charset="0"/>
              </a:rPr>
              <a:t>cdef</a:t>
            </a:r>
            <a:r>
              <a:rPr lang="en-US" sz="1400" b="1" dirty="0">
                <a:latin typeface="Courier New" pitchFamily="49" charset="0"/>
              </a:rPr>
              <a:t> extern from "</a:t>
            </a:r>
            <a:r>
              <a:rPr lang="en-US" sz="1400" b="1" dirty="0" err="1">
                <a:latin typeface="Courier New" pitchFamily="49" charset="0"/>
              </a:rPr>
              <a:t>time.h</a:t>
            </a:r>
            <a:r>
              <a:rPr lang="en-US" sz="1400" b="1" dirty="0">
                <a:latin typeface="Courier New" pitchFamily="49" charset="0"/>
              </a:rPr>
              <a:t>":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    # Declare only what is used from `tm` structure.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struct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tm: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tm_mday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# Day of the month: 1-31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tm_mon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# Months *since*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</a:rPr>
              <a:t>january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: 0-11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tm_year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# Years since 1900</a:t>
            </a: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   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ctypedef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long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time_t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tm* </a:t>
            </a:r>
            <a:r>
              <a:rPr lang="en-US" sz="1400" b="1" dirty="0" err="1">
                <a:latin typeface="Courier New" pitchFamily="49" charset="0"/>
              </a:rPr>
              <a:t>localtime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*timer)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time(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*</a:t>
            </a:r>
            <a:r>
              <a:rPr lang="en-US" sz="1400" b="1" dirty="0" err="1">
                <a:latin typeface="Courier New" pitchFamily="49" charset="0"/>
              </a:rPr>
              <a:t>tloc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 err="1">
                <a:latin typeface="Courier New" pitchFamily="49" charset="0"/>
              </a:rPr>
              <a:t>def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get_date</a:t>
            </a:r>
            <a:r>
              <a:rPr lang="en-US" sz="1400" b="1" dirty="0">
                <a:latin typeface="Courier New" pitchFamily="49" charset="0"/>
              </a:rPr>
              <a:t>():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008A"/>
                </a:solidFill>
                <a:latin typeface="Courier New" pitchFamily="49" charset="0"/>
              </a:rPr>
              <a:t>""" </a:t>
            </a:r>
            <a:r>
              <a:rPr lang="en-US" sz="1400" b="1" dirty="0">
                <a:solidFill>
                  <a:srgbClr val="00008A"/>
                </a:solidFill>
                <a:latin typeface="Courier New" pitchFamily="49" charset="0"/>
              </a:rPr>
              <a:t>Return a tuple with the current day, month, and year</a:t>
            </a:r>
            <a:r>
              <a:rPr lang="en-US" sz="1400" b="1" dirty="0" smtClean="0">
                <a:solidFill>
                  <a:srgbClr val="00008A"/>
                </a:solidFill>
                <a:latin typeface="Courier New" pitchFamily="49" charset="0"/>
              </a:rPr>
              <a:t>."""</a:t>
            </a:r>
            <a:endParaRPr lang="en-US" sz="1400" b="1" dirty="0">
              <a:solidFill>
                <a:srgbClr val="00008A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cdef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time_t</a:t>
            </a:r>
            <a:r>
              <a:rPr lang="en-US" sz="1400" b="1" dirty="0">
                <a:latin typeface="Courier New" pitchFamily="49" charset="0"/>
              </a:rPr>
              <a:t> t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cdef</a:t>
            </a:r>
            <a:r>
              <a:rPr lang="en-US" sz="1400" b="1" dirty="0">
                <a:latin typeface="Courier New" pitchFamily="49" charset="0"/>
              </a:rPr>
              <a:t> tm* </a:t>
            </a:r>
            <a:r>
              <a:rPr lang="en-US" sz="1400" b="1" dirty="0" err="1">
                <a:latin typeface="Courier New" pitchFamily="49" charset="0"/>
              </a:rPr>
              <a:t>ts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t = time(NULL)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ts</a:t>
            </a:r>
            <a:r>
              <a:rPr lang="en-US" sz="1400" b="1" dirty="0">
                <a:latin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</a:rPr>
              <a:t>localtime</a:t>
            </a:r>
            <a:r>
              <a:rPr lang="en-US" sz="1400" b="1" dirty="0">
                <a:latin typeface="Courier New" pitchFamily="49" charset="0"/>
              </a:rPr>
              <a:t>(&amp;t)    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latin typeface="Courier New" pitchFamily="49" charset="0"/>
              </a:rPr>
              <a:t>    return </a:t>
            </a:r>
            <a:r>
              <a:rPr lang="en-US" sz="1400" b="1" dirty="0" err="1">
                <a:latin typeface="Courier New" pitchFamily="49" charset="0"/>
              </a:rPr>
              <a:t>ts.tm_mday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ts.tm_mon</a:t>
            </a:r>
            <a:r>
              <a:rPr lang="en-US" sz="1400" b="1" dirty="0" smtClean="0">
                <a:latin typeface="Courier New" pitchFamily="49" charset="0"/>
              </a:rPr>
              <a:t> + 1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ts.tm_year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314325" y="11938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TIME_EXTERN.PYX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284163" y="6281738"/>
            <a:ext cx="8426450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&gt;&gt;&gt; </a:t>
            </a:r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extern_time.get_date</a:t>
            </a: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i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400" i="0" dirty="0">
                <a:solidFill>
                  <a:srgbClr val="000000"/>
                </a:solidFill>
                <a:latin typeface="Courier New" pitchFamily="49" charset="0"/>
              </a:rPr>
              <a:t>8</a:t>
            </a:r>
            <a:r>
              <a:rPr lang="en-US" sz="1400" i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400" i="0" dirty="0">
                <a:solidFill>
                  <a:srgbClr val="000000"/>
                </a:solidFill>
                <a:latin typeface="Courier New" pitchFamily="49" charset="0"/>
              </a:rPr>
              <a:t>4</a:t>
            </a:r>
            <a:r>
              <a:rPr lang="en-US" sz="1400" i="0" dirty="0" smtClean="0">
                <a:solidFill>
                  <a:srgbClr val="000000"/>
                </a:solidFill>
                <a:latin typeface="Courier New" pitchFamily="49" charset="0"/>
              </a:rPr>
              <a:t>, 2011)</a:t>
            </a:r>
            <a:endParaRPr lang="en-US" sz="1400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258763" y="5862409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CALLING FROM PYTHON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29</a:t>
            </a:fld>
            <a:endParaRPr lang="en-US"/>
          </a:p>
        </p:txBody>
      </p:sp>
      <p:sp>
        <p:nvSpPr>
          <p:cNvPr id="415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Python classes, extension types</a:t>
            </a:r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146703" y="1638766"/>
            <a:ext cx="8997298" cy="51430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Particle(object): 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  <a:sym typeface="Wingdings"/>
              </a:rPr>
              <a:t>Inherits from object; can use multiple inh.</a:t>
            </a:r>
            <a:endParaRPr lang="en-US" sz="1600" b="1" i="0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def __init__(self, m, p, v):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attributes stored in instance __dict__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self.m = float(m)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creating / updating attribute allowed anywhere.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	self.vel = np.asarray(v)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All attributes are Python objects.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	self.pos = np.asarray(p)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def apply_impulse(self, f, t):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can be defined in or out of class.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newv = self.vel + t / self.m * f</a:t>
            </a: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self.pos = (newv + self.vel) * t / 2.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self.vel = newv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def speed(self):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...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37130"/>
            <a:ext cx="8740123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CLASS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3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by example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                                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tx1"/>
                </a:solidFill>
                <a:latin typeface="Courier New" pitchFamily="49" charset="0"/>
              </a:rPr>
              <a:t>    return a</a:t>
            </a:r>
            <a:endParaRPr lang="en-US" sz="1600" b="1" i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244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/ C++                           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749800" y="1801811"/>
            <a:ext cx="4318000" cy="23129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int fib(int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int tmp, i, a, b;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a = b = 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tmp = a; a += b; b =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" y="4267200"/>
            <a:ext cx="87630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CYTHON                      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04800" y="4724400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cdef int i, a, b</a:t>
            </a:r>
            <a:endParaRPr lang="en-US" sz="1600" b="1" i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  <a:endParaRPr lang="en-US" sz="1600" b="1" i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190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30</a:t>
            </a:fld>
            <a:endParaRPr lang="en-US"/>
          </a:p>
        </p:txBody>
      </p:sp>
      <p:sp>
        <p:nvSpPr>
          <p:cNvPr id="415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Python classes, extension types</a:t>
            </a:r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146703" y="1638766"/>
            <a:ext cx="8997298" cy="51430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cdef class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Particle:       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Creates a new type, like list, int, dict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cdef float *vel, *pos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     # attributes stored in instance’s struct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  cdef public m             # expose variable to Python.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def __cinit__(self, float m, p, v):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allocate C-level data,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self.m = m                        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called before __init__()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self.vel = malloc(3*sizeof(float))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self.pos = malloc(3*sizeof(float))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check if vel or pos are NULL...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for i in range(3):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		self.vel[i] = v[i]; self.pos[i] = p[i]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cpdef apply_impulse(self, f, t):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methods can be def, cdef, or cpdef.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...</a:t>
            </a: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def __dealloc__(self): # deallocate C arrays, called when gc’d.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if self.vel: free(self.vel)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if self.pos: free(self.pos)</a:t>
            </a: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37130"/>
            <a:ext cx="8740123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EXTENSION TYPE</a:t>
            </a:r>
          </a:p>
        </p:txBody>
      </p:sp>
    </p:spTree>
    <p:extLst>
      <p:ext uri="{BB962C8B-B14F-4D97-AF65-F5344CB8AC3E}">
        <p14:creationId xmlns:p14="http://schemas.microsoft.com/office/powerpoint/2010/main" val="6942141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31</a:t>
            </a:fld>
            <a:endParaRPr lang="en-US"/>
          </a:p>
        </p:txBody>
      </p:sp>
      <p:sp>
        <p:nvSpPr>
          <p:cNvPr id="415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Python classes, extension types</a:t>
            </a:r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146702" y="1600201"/>
            <a:ext cx="8997298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vec = arange(3.)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 = Particle(1.0, vec, vec)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print p.vel 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access attributes (and modify them)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array([0., 1., 2.]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p.apply_impulse(vec, 1.0)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p.vel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array([0., 2., 4.])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p.charge = 4.0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set new attribute outside of class.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37130"/>
            <a:ext cx="8816323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CLASS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974" y="4442601"/>
            <a:ext cx="8997298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vec = arange(3.)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 = Particle(1.0, vec, vec)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print p.vel 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attributes are private by default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AttributeError: ...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print p.m   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...but can access readonly and public attributes.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1.0</a:t>
            </a:r>
            <a:endParaRPr lang="en-US" sz="1600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p.apply_impulse(vec, 1.0)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call def or cpdef methods.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p.charge = 4.0 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AttributeError: attributes fixed at compile time.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4114800"/>
            <a:ext cx="8816323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EXTENSION TYPE</a:t>
            </a:r>
          </a:p>
        </p:txBody>
      </p:sp>
    </p:spTree>
    <p:extLst>
      <p:ext uri="{BB962C8B-B14F-4D97-AF65-F5344CB8AC3E}">
        <p14:creationId xmlns:p14="http://schemas.microsoft.com/office/powerpoint/2010/main" val="27096865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33DA43-F1E7-4CDD-90B0-B24D18D3910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752600"/>
            <a:ext cx="8763000" cy="495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class Particle {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public: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float mass, charge;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float vel[3], pos[3];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Particle(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float m, float c, float *p, float *v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~Particle();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float getMass();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void setMass(float m);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float getCharge();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const float *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getVel();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        const float *getPos();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void applyImpulse(float *f, float t);</a:t>
            </a:r>
            <a:endParaRPr lang="en-US" sz="1600" b="1" i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2087" y="13716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 smtClean="0">
                <a:solidFill>
                  <a:srgbClr val="FFFFFF"/>
                </a:solidFill>
                <a:cs typeface="Courier New" pitchFamily="49" charset="0"/>
              </a:rPr>
              <a:t>RECTANGLE_EXTERN.H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Wrap </a:t>
            </a:r>
            <a:r>
              <a:rPr lang="en-US" dirty="0" smtClean="0">
                <a:latin typeface="+mn-lt"/>
                <a:cs typeface="Courier"/>
              </a:rPr>
              <a:t>C++ </a:t>
            </a:r>
            <a:r>
              <a:rPr lang="en-US" dirty="0" smtClean="0">
                <a:latin typeface="Arial" charset="0"/>
              </a:rPr>
              <a:t>class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00837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33</a:t>
            </a:fld>
            <a:endParaRPr lang="en-US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954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 smtClean="0">
                <a:solidFill>
                  <a:srgbClr val="FFFFFF"/>
                </a:solidFill>
                <a:cs typeface="Courier New" pitchFamily="49" charset="0"/>
              </a:rPr>
              <a:t>PARTICLE.PYX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703" y="1752600"/>
            <a:ext cx="8997298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extern from ”</a:t>
            </a:r>
            <a:r>
              <a:rPr lang="en-US" sz="1600" b="1" i="0" dirty="0" err="1" smtClean="0">
                <a:solidFill>
                  <a:srgbClr val="000000"/>
                </a:solidFill>
                <a:latin typeface="Courier New" pitchFamily="49" charset="0"/>
              </a:rPr>
              <a:t>particle_extern.h</a:t>
            </a:r>
            <a:r>
              <a:rPr lang="en-US" sz="1600" b="1" i="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cppclass _Particle “Particle”: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float mass, charge, vel[3], pos[3]</a:t>
            </a: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Particle(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float m, float c, float *p, float *v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float getMass()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void setMass()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float getCharge()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const float *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getVel()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const float *getPos()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void applyImpulse(float *f, float t)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99"/>
                </a:solidFill>
                <a:latin typeface="Courier New" pitchFamily="49" charset="0"/>
              </a:rPr>
              <a:t># continued on next slide...</a:t>
            </a:r>
            <a:endParaRPr lang="en-US" sz="1600" b="1" i="0" dirty="0">
              <a:solidFill>
                <a:srgbClr val="000099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Wrap C++ class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69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34</a:t>
            </a:fld>
            <a:endParaRPr lang="en-US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954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 smtClean="0">
                <a:solidFill>
                  <a:srgbClr val="FFFFFF"/>
                </a:solidFill>
                <a:cs typeface="Courier New" pitchFamily="49" charset="0"/>
              </a:rPr>
              <a:t>PARTICLE.PYX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703" y="1752600"/>
            <a:ext cx="8997298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class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Particle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cdef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_Particle *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thisptr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# ptr to </a:t>
            </a:r>
            <a:r>
              <a:rPr lang="en-US" sz="1600" b="1" i="0" dirty="0">
                <a:solidFill>
                  <a:schemeClr val="accent2"/>
                </a:solidFill>
                <a:latin typeface="Courier New" pitchFamily="49" charset="0"/>
              </a:rPr>
              <a:t>C++ instance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__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cinit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__(self, m, c, float[::1] p, float[::1] v):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if p.shape[0] != 3 or v.shape[0] != 3: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    raise ValueError(“...”)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self.thisptr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= new Particle(m, c, &amp;p[0], &amp;v[0])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__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dealloc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__(self):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 del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self.thisptr</a:t>
            </a:r>
            <a:endParaRPr lang="en-US" sz="1600" b="1" i="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n-US" sz="1600" b="1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applyImpulse(self, float[::1] v, float t):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self.thisptr.applyImpulse(&amp;v[0], t)</a:t>
            </a:r>
          </a:p>
        </p:txBody>
      </p:sp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Wrap C++ class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9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28502" y="6328242"/>
            <a:ext cx="1897063" cy="449263"/>
          </a:xfrm>
        </p:spPr>
        <p:txBody>
          <a:bodyPr/>
          <a:lstStyle/>
          <a:p>
            <a:fld id="{0E07DB6C-CF63-4AF3-B2FC-D3596D9500DA}" type="slidenum">
              <a:rPr lang="en-US"/>
              <a:pPr/>
              <a:t>35</a:t>
            </a:fld>
            <a:endParaRPr lang="en-US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75277" y="12954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 smtClean="0">
                <a:solidFill>
                  <a:srgbClr val="FFFFFF"/>
                </a:solidFill>
                <a:cs typeface="Courier New" pitchFamily="49" charset="0"/>
              </a:rPr>
              <a:t>PARTICLE.PYX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703" y="1752600"/>
            <a:ext cx="8997298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...continued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property mass: 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Cython-style properties.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def __get__(self):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return self.thisptr.getMass()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def __set__(self, m):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self.thisptr.setMass(m)</a:t>
            </a:r>
          </a:p>
        </p:txBody>
      </p:sp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Wrap C++ class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902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33DA43-F1E7-4CDD-90B0-B24D18D3910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6540" y="4419600"/>
            <a:ext cx="9332260" cy="2060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5" y="1676400"/>
            <a:ext cx="8763000" cy="331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from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distutils.core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import setup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from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Cython.Distutils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import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build_ext</a:t>
            </a:r>
            <a:endParaRPr lang="en-US" sz="1600" b="1" i="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from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distutils.extension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import </a:t>
            </a: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Extension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sources = [‘particle.pyx’, particle_extern.cpp’]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(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ext_modules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=[Extension(”particle", 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sources=sources, 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language="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c++</a:t>
            </a:r>
            <a:r>
              <a:rPr lang="en-US" sz="1600" b="1" i="0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)],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cmdclass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 = {'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build_ext</a:t>
            </a:r>
            <a:r>
              <a:rPr lang="en-US" sz="1600" b="1" i="0" dirty="0">
                <a:solidFill>
                  <a:schemeClr val="tx1"/>
                </a:solidFill>
                <a:latin typeface="Courier New" pitchFamily="49" charset="0"/>
              </a:rPr>
              <a:t>': </a:t>
            </a: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build_ext</a:t>
            </a: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600" b="1" i="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" y="12192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smtClean="0">
                <a:solidFill>
                  <a:srgbClr val="FFFFFF"/>
                </a:solidFill>
                <a:cs typeface="Courier New" pitchFamily="49" charset="0"/>
              </a:rPr>
              <a:t>SETUP.PY</a:t>
            </a:r>
            <a:endParaRPr lang="en-US" sz="2000" b="1" i="0" dirty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3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Classes from C++ libraries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06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33DA43-F1E7-4CDD-90B0-B24D18D3910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6540" y="4419600"/>
            <a:ext cx="9332260" cy="2060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3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Classes from C++ libraries</a:t>
            </a:r>
            <a:endParaRPr lang="en-US" dirty="0"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5529" y="1219200"/>
            <a:ext cx="8856071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CALLING FROM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702" y="1600200"/>
            <a:ext cx="899160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 = Particle(1.0, 2.0, arange(3.), arange(1., 4.))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print p.mass 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access a __get__-able property.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i="0" dirty="0" err="1">
                <a:solidFill>
                  <a:srgbClr val="000000"/>
                </a:solidFill>
                <a:latin typeface="Courier New" pitchFamily="49" charset="0"/>
              </a:rPr>
              <a:t>1.0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p.mass = 5.0 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assign to a __set__-able property.</a:t>
            </a:r>
            <a:endParaRPr lang="en-US" sz="1600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p.apply_impulse(arange(3.), 1.0)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&gt;&gt;&gt; del p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calls __dealloc__(), which calls C++ delete.</a:t>
            </a:r>
          </a:p>
        </p:txBody>
      </p:sp>
    </p:spTree>
    <p:extLst>
      <p:ext uri="{BB962C8B-B14F-4D97-AF65-F5344CB8AC3E}">
        <p14:creationId xmlns:p14="http://schemas.microsoft.com/office/powerpoint/2010/main" val="3025279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33DA43-F1E7-4CDD-90B0-B24D18D3910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6540" y="4419600"/>
            <a:ext cx="9332260" cy="2060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3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latin typeface="Arial" charset="0"/>
              </a:rPr>
              <a:t>Templated classes</a:t>
            </a:r>
            <a:endParaRPr lang="en-US" dirty="0"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5529" y="1219200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PARTICLE_TMPL.H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702" y="1600200"/>
            <a:ext cx="899160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template&lt;class T&gt; class Particle {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  public: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    Particle(T m, T c, T *pos, T *vel);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    ~Particle();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    T getMass(); void setMass(T m);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2264" y="3448557"/>
            <a:ext cx="8524875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PARTICLE_TMPL.PYX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437" y="3829557"/>
            <a:ext cx="89916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extern from “particle_tmpl.h”: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cppclass _Particle “Particle”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[T]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_Particle(T m, T c, T *pos, T *vel)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T getMass()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void setMass(T m)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class Particle: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cdef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_Particle[float]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*thisptr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def __cinit__(self, ...):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...</a:t>
            </a:r>
            <a:endParaRPr lang="en-US" sz="1600" b="1" i="0" dirty="0" err="1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77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D74C1-4F30-436E-8B6B-607D61933DF7}" type="slidenum">
              <a:rPr lang="en-US"/>
              <a:pPr/>
              <a:t>39</a:t>
            </a:fld>
            <a:endParaRPr lang="en-US"/>
          </a:p>
        </p:txBody>
      </p:sp>
      <p:sp>
        <p:nvSpPr>
          <p:cNvPr id="416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latin typeface="Courier"/>
                <a:cs typeface="Courier"/>
              </a:rPr>
              <a:t>cimport</a:t>
            </a:r>
            <a:r>
              <a:rPr lang="en-US">
                <a:latin typeface="Arial" charset="0"/>
              </a:rPr>
              <a:t> and </a:t>
            </a:r>
            <a:r>
              <a:rPr lang="en-US" b="1">
                <a:latin typeface="Courier"/>
                <a:cs typeface="Courier"/>
              </a:rPr>
              <a:t>pyd</a:t>
            </a:r>
            <a:r>
              <a:rPr lang="en-US">
                <a:latin typeface="Arial" charset="0"/>
              </a:rPr>
              <a:t> files</a:t>
            </a:r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207963" y="1255712"/>
            <a:ext cx="8229600" cy="384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95400"/>
            <a:ext cx="843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>
                <a:solidFill>
                  <a:schemeClr val="tx1"/>
                </a:solidFill>
              </a:rPr>
              <a:t>To use Cython code in multiple files, create a </a:t>
            </a:r>
            <a:r>
              <a:rPr lang="en-US" sz="2000" b="1" i="0">
                <a:solidFill>
                  <a:schemeClr val="tx1"/>
                </a:solidFill>
                <a:latin typeface="Courier"/>
                <a:cs typeface="Courier"/>
              </a:rPr>
              <a:t>pyd</a:t>
            </a:r>
            <a:r>
              <a:rPr lang="en-US" sz="2000" i="0">
                <a:solidFill>
                  <a:schemeClr val="tx1"/>
                </a:solidFill>
              </a:rPr>
              <a:t> file of declarations for a corresponding </a:t>
            </a:r>
            <a:r>
              <a:rPr lang="en-US" sz="2000" b="1" i="0">
                <a:solidFill>
                  <a:schemeClr val="tx1"/>
                </a:solidFill>
                <a:latin typeface="Courier"/>
                <a:cs typeface="Courier"/>
              </a:rPr>
              <a:t>pyx</a:t>
            </a:r>
            <a:r>
              <a:rPr lang="en-US" sz="2000" i="0">
                <a:solidFill>
                  <a:schemeClr val="tx1"/>
                </a:solidFill>
              </a:rPr>
              <a:t> file and </a:t>
            </a:r>
            <a:r>
              <a:rPr lang="en-US" sz="2000" b="1" i="0">
                <a:solidFill>
                  <a:schemeClr val="tx1"/>
                </a:solidFill>
                <a:latin typeface="Courier"/>
                <a:cs typeface="Courier"/>
              </a:rPr>
              <a:t>cimport</a:t>
            </a:r>
            <a:r>
              <a:rPr lang="en-US" sz="2000" i="0">
                <a:solidFill>
                  <a:schemeClr val="tx1"/>
                </a:solidFill>
              </a:rPr>
              <a:t> it elsewhere.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" y="2057400"/>
            <a:ext cx="41910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PARTICLE.PYD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2514600"/>
            <a:ext cx="441960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extern from “particle.h”: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cppclass _Particle “Particle”: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class Particle: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cdef _Particle *thisptr</a:t>
            </a:r>
            <a:endParaRPr lang="en-US" sz="1600" b="1" i="0" dirty="0" err="1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24400" y="2057400"/>
            <a:ext cx="41910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COLLISIONS.PYX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2590800"/>
            <a:ext cx="434340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from particle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Particle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 detect_collision(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Particle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p0,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					 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Particle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p1):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200" y="46482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PYD FILES PROVIDED WITH CYTHON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" y="5056538"/>
            <a:ext cx="8382000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from libc.stdlib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malloc, free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 std library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numpy as cnp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numpy C-API</a:t>
            </a: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from libcpp.vector 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cimport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vector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C++ std::vector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4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by example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                                     1x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  <a:endParaRPr lang="en-US" sz="16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24400" y="1295400"/>
            <a:ext cx="4230687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 / C++                            70x faster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749800" y="1801811"/>
            <a:ext cx="4318000" cy="23129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int fib(int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int tmp, i, a, b;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a = b = 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tmp = a; a += b; b =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" y="4267200"/>
            <a:ext cx="87630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CYTHON                                                                                         70x faster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04800" y="4724400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def fib(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i="0">
                <a:solidFill>
                  <a:srgbClr val="FF0000"/>
                </a:solidFill>
                <a:latin typeface="Courier New" pitchFamily="49" charset="0"/>
              </a:rPr>
              <a:t>cdef int i, a, b</a:t>
            </a:r>
            <a:endParaRPr lang="en-US" sz="1600" b="1" i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>
                <a:solidFill>
                  <a:srgbClr val="000000"/>
                </a:solidFill>
                <a:latin typeface="Courier New" pitchFamily="49" charset="0"/>
              </a:rPr>
              <a:t>    return a</a:t>
            </a:r>
            <a:endParaRPr lang="en-US" sz="1600" b="1" i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599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D74C1-4F30-436E-8B6B-607D61933DF7}" type="slidenum">
              <a:rPr lang="en-US"/>
              <a:pPr/>
              <a:t>40</a:t>
            </a:fld>
            <a:endParaRPr lang="en-US"/>
          </a:p>
        </p:txBody>
      </p:sp>
      <p:sp>
        <p:nvSpPr>
          <p:cNvPr id="416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Cython, NumPy, memoryviews</a:t>
            </a:r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207963" y="1255712"/>
            <a:ext cx="8229600" cy="384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8" y="2743200"/>
            <a:ext cx="891540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def sum(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double[::1] a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): 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a: contiguous 1D buffer of doubles.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cdef double s = 0.0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cdef int i, n = a.shape[0]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for i in range(n):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    s += a[i]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   return s</a:t>
            </a:r>
            <a:endParaRPr lang="en-US" sz="1600" b="1" i="0" dirty="0" err="1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670" y="45720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USE JUST LIKE NUMPY ARRAYS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70" y="4980338"/>
            <a:ext cx="838200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In[1]: from mysum import sum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In[2]: a = arange(1e6)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In[3]: %timeit sum(a)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1000 loops, best of 3: 998 us per loop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In[4]: %timeit a.sum()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1000 loops, best of 3: 991 us per loop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1219200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 dirty="0" err="1">
                <a:solidFill>
                  <a:schemeClr val="tx1"/>
                </a:solidFill>
                <a:latin typeface="+mn-lt"/>
              </a:rPr>
              <a:t>Typed memoryviews </a:t>
            </a:r>
            <a:r>
              <a:rPr lang="en-US" sz="2000" i="0" dirty="0" err="1">
                <a:solidFill>
                  <a:schemeClr val="tx1"/>
                </a:solidFill>
                <a:latin typeface="+mn-lt"/>
              </a:rPr>
              <a:t>allow efficient access to memory buffers (such as NumPy arrays) without any Python overhead.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" y="23622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TYPED MEMORYVIEWS</a:t>
            </a:r>
          </a:p>
        </p:txBody>
      </p:sp>
    </p:spTree>
    <p:extLst>
      <p:ext uri="{BB962C8B-B14F-4D97-AF65-F5344CB8AC3E}">
        <p14:creationId xmlns:p14="http://schemas.microsoft.com/office/powerpoint/2010/main" val="37064089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D74C1-4F30-436E-8B6B-607D61933DF7}" type="slidenum">
              <a:rPr lang="en-US"/>
              <a:pPr/>
              <a:t>41</a:t>
            </a:fld>
            <a:endParaRPr lang="en-US"/>
          </a:p>
        </p:txBody>
      </p:sp>
      <p:sp>
        <p:nvSpPr>
          <p:cNvPr id="416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Cython, NumPy, memoryviews</a:t>
            </a:r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207963" y="1255712"/>
            <a:ext cx="8229600" cy="384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92" y="1676400"/>
            <a:ext cx="89154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int[:, :, :] mv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a 3D typed memoryview, can be assigned to...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1: a C-array: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 a[3][3][3]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2: a NumPy-array: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a = np.zeros((10,20,30), dtype=np.int32)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3: another memoryview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int[:, :, :] a = b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9054" y="12954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ACQUIRING BUFFERS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254" y="47244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USING MEMORYVIEWS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" y="5181600"/>
            <a:ext cx="891540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indexing like NumPy, but faster, at C-level.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mv[1,2,0]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</a:rPr>
              <a:t># </a:t>
            </a:r>
            <a:r>
              <a:rPr lang="en-US" sz="1600" b="1" i="0" dirty="0" err="1">
                <a:solidFill>
                  <a:schemeClr val="accent2"/>
                </a:solidFill>
                <a:latin typeface="Courier New" pitchFamily="49" charset="0"/>
                <a:sym typeface="Wingdings"/>
              </a:rPr>
              <a:t> integer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  <a:sym typeface="Wingdings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  <a:sym typeface="Wingdings"/>
              </a:rPr>
              <a:t># Slicing like NumPy, but faster.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  <a:sym typeface="Wingdings"/>
              </a:rPr>
              <a:t>mv[10] == mv[10, :, :] == mv[10,...]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  <a:sym typeface="Wingdings"/>
              </a:rPr>
              <a:t>#  a new memoryview.</a:t>
            </a:r>
            <a:endParaRPr lang="en-US" sz="1600" b="1" i="0" dirty="0" err="1">
              <a:solidFill>
                <a:srgbClr val="000099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632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D74C1-4F30-436E-8B6B-607D61933DF7}" type="slidenum">
              <a:rPr lang="en-US"/>
              <a:pPr/>
              <a:t>42</a:t>
            </a:fld>
            <a:endParaRPr lang="en-US"/>
          </a:p>
        </p:txBody>
      </p:sp>
      <p:sp>
        <p:nvSpPr>
          <p:cNvPr id="416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Cython, NumPy, memoryviews</a:t>
            </a:r>
          </a:p>
        </p:txBody>
      </p:sp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207963" y="1255712"/>
            <a:ext cx="8229600" cy="384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3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92" y="1676400"/>
            <a:ext cx="8915400" cy="509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uses strided lookup when indexing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[:, :, :] 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strided_mv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can acquire buffer from a non-contiguous np array.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strided_mv = arr[::2, 5:, ::-1]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faster than strided, but only works with C-contiguous buffers.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[:, :, ::1]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c_contig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c_contig = np.zeros((10, 20, 30), dtype=np.int)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c_contig = arr[:, :, :5] </a:t>
            </a: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non-contiguous, so ValueError at runtime.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99"/>
                </a:solidFill>
                <a:latin typeface="Courier New" pitchFamily="49" charset="0"/>
              </a:rPr>
              <a:t># faster than strided, only works with Fortran-contiguous.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cdef int</a:t>
            </a:r>
            <a:r>
              <a:rPr lang="en-US" sz="1600" b="1" i="0" dirty="0" err="1">
                <a:solidFill>
                  <a:srgbClr val="FF0000"/>
                </a:solidFill>
                <a:latin typeface="Courier New" pitchFamily="49" charset="0"/>
              </a:rPr>
              <a:t>[::1, :, :]</a:t>
            </a: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 f_contig</a:t>
            </a: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i="0" dirty="0" err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dirty="0" err="1">
                <a:solidFill>
                  <a:srgbClr val="000000"/>
                </a:solidFill>
                <a:latin typeface="Courier New" pitchFamily="49" charset="0"/>
              </a:rPr>
              <a:t>f_contig = np.asfortranarray(arr)</a:t>
            </a:r>
            <a:endParaRPr lang="en-US" sz="1600" b="1" i="0" dirty="0" err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9054" y="12954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STRIDED AND CONTIGUOUS MEMORYVIEWS</a:t>
            </a:r>
          </a:p>
        </p:txBody>
      </p:sp>
    </p:spTree>
    <p:extLst>
      <p:ext uri="{BB962C8B-B14F-4D97-AF65-F5344CB8AC3E}">
        <p14:creationId xmlns:p14="http://schemas.microsoft.com/office/powerpoint/2010/main" val="23699247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B1BA50-9126-4A69-8513-3B2BF85469A2}" type="slidenum">
              <a:rPr lang="en-US"/>
              <a:pPr/>
              <a:t>43</a:t>
            </a:fld>
            <a:endParaRPr lang="en-US"/>
          </a:p>
        </p:txBody>
      </p:sp>
      <p:sp>
        <p:nvSpPr>
          <p:cNvPr id="117760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915400" cy="1135063"/>
          </a:xfrm>
        </p:spPr>
        <p:txBody>
          <a:bodyPr lIns="50800" tIns="50800" rIns="132080" bIns="50800"/>
          <a:lstStyle/>
          <a:p>
            <a:pPr marL="39688" defTabSz="914400"/>
            <a:r>
              <a:rPr lang="en-US"/>
              <a:t>Capstone exercise: compute Julia set</a:t>
            </a:r>
          </a:p>
        </p:txBody>
      </p:sp>
      <p:sp>
        <p:nvSpPr>
          <p:cNvPr id="117760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752600"/>
            <a:ext cx="8991600" cy="4953000"/>
          </a:xfrm>
        </p:spPr>
        <p:txBody>
          <a:bodyPr lIns="50800" tIns="50800" rIns="132080" bIns="50800"/>
          <a:lstStyle/>
          <a:p>
            <a:pPr marL="382588" defTabSz="914400">
              <a:lnSpc>
                <a:spcPct val="80000"/>
              </a:lnSpc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# julia_pure_python.py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def kernel(z, c, lim):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count = 0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while abs(z) &lt; lim: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z = z * z + c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count += 1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return count</a:t>
            </a:r>
          </a:p>
          <a:p>
            <a:pPr marL="382588" defTabSz="914400">
              <a:lnSpc>
                <a:spcPct val="80000"/>
              </a:lnSpc>
            </a:pPr>
            <a:endParaRPr lang="en-US" sz="1600" b="1"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def compute_julia(cr, ci, N, bound, lim):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julia = np.empty((N, N), dtype=np.uint32)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grid_x = np.linspace(-bound, bound, N)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grid_y = grid_x * 1j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c = cr + 1j * ci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for i, x in enumerate(grid_x):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for j, y in enumerate(grid_y):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    julia[i,j] = kernel(x+y, c, lim)</a:t>
            </a:r>
          </a:p>
          <a:p>
            <a:pPr marL="382588" defTabSz="914400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  return julia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54" y="1295400"/>
            <a:ext cx="89154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PURE-PYTHON VERSION</a:t>
            </a:r>
          </a:p>
        </p:txBody>
      </p:sp>
      <p:pic>
        <p:nvPicPr>
          <p:cNvPr id="2" name="Picture 1" descr="Screen Shot 2013-06-23 at 8.39.4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8" t="15345" r="10088" b="15776"/>
          <a:stretch/>
        </p:blipFill>
        <p:spPr>
          <a:xfrm>
            <a:off x="5486400" y="1752600"/>
            <a:ext cx="3657600" cy="310525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B1BA50-9126-4A69-8513-3B2BF85469A2}" type="slidenum">
              <a:rPr lang="en-US"/>
              <a:pPr/>
              <a:t>44</a:t>
            </a:fld>
            <a:endParaRPr lang="en-US"/>
          </a:p>
        </p:txBody>
      </p:sp>
      <p:sp>
        <p:nvSpPr>
          <p:cNvPr id="117760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915400" cy="1135063"/>
          </a:xfrm>
        </p:spPr>
        <p:txBody>
          <a:bodyPr lIns="50800" tIns="50800" rIns="132080" bIns="50800"/>
          <a:lstStyle/>
          <a:p>
            <a:pPr marL="39688" defTabSz="914400"/>
            <a:r>
              <a:rPr lang="en-US"/>
              <a:t>Capstone exercise: compute Julia set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0" y="1828800"/>
            <a:ext cx="50292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800" tIns="50800" rIns="132080" bIns="50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# To run and visualize the python version: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latin typeface="Courier New" pitchFamily="49" charset="0"/>
              </a:rPr>
              <a:t>$ python julia_ui.py julia_pure_python.py</a:t>
            </a:r>
          </a:p>
          <a:p>
            <a:pPr marL="382588" defTabSz="914400">
              <a:lnSpc>
                <a:spcPct val="80000"/>
              </a:lnSpc>
            </a:pPr>
            <a:endParaRPr lang="en-US" sz="1400" b="1" i="0">
              <a:solidFill>
                <a:schemeClr val="accent2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# If using Anaconda: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$ python.app julia_ui.py julia_pure_python.py</a:t>
            </a:r>
          </a:p>
          <a:p>
            <a:pPr marL="382588" defTabSz="914400">
              <a:lnSpc>
                <a:spcPct val="80000"/>
              </a:lnSpc>
            </a:pP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rgbClr val="000099"/>
                </a:solidFill>
                <a:latin typeface="Courier New" pitchFamily="49" charset="0"/>
              </a:rPr>
              <a:t># To run the cython version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$ python julia_ui.py julia_cython.pyx</a:t>
            </a:r>
          </a:p>
          <a:p>
            <a:pPr marL="382588" defTabSz="914400">
              <a:lnSpc>
                <a:spcPct val="80000"/>
              </a:lnSpc>
            </a:pP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rgbClr val="000099"/>
                </a:solidFill>
                <a:latin typeface="Courier New" pitchFamily="49" charset="0"/>
              </a:rPr>
              <a:t># Anaconda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$ python.app julia_ui.py julia_cython.pyx</a:t>
            </a:r>
          </a:p>
          <a:p>
            <a:pPr marL="382588" defTabSz="914400">
              <a:lnSpc>
                <a:spcPct val="80000"/>
              </a:lnSpc>
            </a:pPr>
            <a:endParaRPr lang="en-US" sz="1400" b="1" i="0">
              <a:solidFill>
                <a:schemeClr val="tx1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# To get an annotated file:</a:t>
            </a:r>
          </a:p>
          <a:p>
            <a:pPr marL="382588" defTabSz="914400">
              <a:lnSpc>
                <a:spcPct val="80000"/>
              </a:lnSpc>
            </a:pPr>
            <a:r>
              <a:rPr lang="en-US" sz="1400" b="1" i="0">
                <a:solidFill>
                  <a:schemeClr val="tx1"/>
                </a:solidFill>
                <a:latin typeface="Courier New" pitchFamily="49" charset="0"/>
              </a:rPr>
              <a:t>$ cython –a julia_cython.pyx</a:t>
            </a:r>
          </a:p>
        </p:txBody>
      </p:sp>
      <p:pic>
        <p:nvPicPr>
          <p:cNvPr id="2" name="Picture 1" descr="Screen Shot 2013-06-23 at 3.05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12108"/>
            <a:ext cx="4038600" cy="562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6357"/>
      </p:ext>
    </p:extLst>
  </p:cSld>
  <p:clrMapOvr>
    <a:masterClrMapping/>
  </p:clrMapOvr>
  <p:transition xmlns:p14="http://schemas.microsoft.com/office/powerpoint/2010/main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2A3250-F466-4072-BB7C-C265CDBFE437}" type="slidenum">
              <a:rPr lang="en-US"/>
              <a:pPr/>
              <a:t>45</a:t>
            </a:fld>
            <a:endParaRPr lang="en-US"/>
          </a:p>
        </p:txBody>
      </p:sp>
      <p:sp>
        <p:nvSpPr>
          <p:cNvPr id="118169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Add Type Information</a:t>
            </a:r>
          </a:p>
        </p:txBody>
      </p:sp>
      <p:sp>
        <p:nvSpPr>
          <p:cNvPr id="118169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8915400" cy="4724400"/>
          </a:xfrm>
        </p:spPr>
        <p:txBody>
          <a:bodyPr lIns="50800" tIns="50800" rIns="132080" bIns="50800"/>
          <a:lstStyle/>
          <a:p>
            <a:pPr marL="731838" lvl="1" defTabSz="914400"/>
            <a:endParaRPr lang="en-US" sz="2000" b="1">
              <a:latin typeface="Courier New" pitchFamily="49" charset="0"/>
            </a:endParaRP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def abs_sq(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zr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zi):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...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def kernel(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zr,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zi,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 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cr,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ci, 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 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lim,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</a:rPr>
              <a:t> cutoff):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cdef int count</a:t>
            </a:r>
          </a:p>
          <a:p>
            <a:pPr marL="731838" lvl="1" defTabSz="914400"/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    ...</a:t>
            </a:r>
            <a:endParaRPr lang="en-US" sz="2000" b="1">
              <a:solidFill>
                <a:srgbClr val="FF0000"/>
              </a:solidFill>
              <a:latin typeface="Courier New" pitchFamily="49" charset="0"/>
            </a:endParaRP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def compute_julia(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cr,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ci,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</a:rPr>
              <a:t> N, 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        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bound,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float</a:t>
            </a:r>
            <a:r>
              <a:rPr lang="en-US" sz="2000" b="1">
                <a:latin typeface="Courier New" pitchFamily="49" charset="0"/>
              </a:rPr>
              <a:t> lim,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</a:rPr>
              <a:t> cutoff):</a:t>
            </a:r>
          </a:p>
          <a:p>
            <a:pPr marL="731838" lvl="1" defTabSz="914400"/>
            <a:r>
              <a:rPr lang="en-US" sz="2000" b="1">
                <a:latin typeface="Courier New" pitchFamily="49" charset="0"/>
              </a:rPr>
              <a:t>    ...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B8C8B0F-7918-465C-B571-68CCD5C8B460}" type="slidenum">
              <a:rPr lang="en-US"/>
              <a:pPr/>
              <a:t>46</a:t>
            </a:fld>
            <a:endParaRPr lang="en-US"/>
          </a:p>
        </p:txBody>
      </p:sp>
      <p:sp>
        <p:nvSpPr>
          <p:cNvPr id="118374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Use Cython C Functions</a:t>
            </a:r>
          </a:p>
        </p:txBody>
      </p:sp>
      <p:sp>
        <p:nvSpPr>
          <p:cNvPr id="118374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7764463" cy="4106863"/>
          </a:xfrm>
        </p:spPr>
        <p:txBody>
          <a:bodyPr lIns="50800" tIns="50800" rIns="132080" bIns="50800"/>
          <a:lstStyle/>
          <a:p>
            <a:pPr marL="731838" lvl="1" defTabSz="914400"/>
            <a:endParaRPr lang="en-US" sz="2400" b="1">
              <a:solidFill>
                <a:srgbClr val="FF0000"/>
              </a:solidFill>
              <a:latin typeface="Courier New" pitchFamily="49" charset="0"/>
            </a:endParaRPr>
          </a:p>
          <a:p>
            <a:pPr marL="731838" lvl="1" defTabSz="914400"/>
            <a:endParaRPr lang="en-US" sz="2400" b="1">
              <a:solidFill>
                <a:srgbClr val="FF0000"/>
              </a:solidFill>
              <a:latin typeface="Courier New" pitchFamily="49" charset="0"/>
            </a:endParaRPr>
          </a:p>
          <a:p>
            <a:pPr marL="731838" lvl="1" defTabSz="914400"/>
            <a:endParaRPr lang="en-US" sz="2400" b="1">
              <a:solidFill>
                <a:srgbClr val="FF0000"/>
              </a:solidFill>
              <a:latin typeface="Courier New" pitchFamily="49" charset="0"/>
            </a:endParaRPr>
          </a:p>
          <a:p>
            <a:pPr marL="731838" lvl="1" defTabSz="914400"/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cdef float </a:t>
            </a:r>
            <a:r>
              <a:rPr lang="en-US" sz="2400" b="1">
                <a:latin typeface="Courier New" pitchFamily="49" charset="0"/>
              </a:rPr>
              <a:t>abs_sq(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...</a:t>
            </a:r>
            <a:r>
              <a:rPr lang="en-US" sz="2400" b="1">
                <a:latin typeface="Courier New" pitchFamily="49" charset="0"/>
              </a:rPr>
              <a:t>):</a:t>
            </a:r>
          </a:p>
          <a:p>
            <a:pPr marL="731838" lvl="1" defTabSz="914400"/>
            <a:r>
              <a:rPr lang="en-US" sz="2400" b="1">
                <a:latin typeface="Courier New" pitchFamily="49" charset="0"/>
              </a:rPr>
              <a:t>    ...</a:t>
            </a:r>
          </a:p>
          <a:p>
            <a:pPr marL="731838" lvl="1" defTabSz="914400"/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cdef int</a:t>
            </a:r>
            <a:r>
              <a:rPr lang="en-US" sz="2400" b="1">
                <a:latin typeface="Courier New" pitchFamily="49" charset="0"/>
              </a:rPr>
              <a:t> kernel(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...</a:t>
            </a:r>
            <a:r>
              <a:rPr lang="en-US" sz="2400" b="1">
                <a:latin typeface="Courier New" pitchFamily="49" charset="0"/>
              </a:rPr>
              <a:t>):</a:t>
            </a:r>
          </a:p>
          <a:p>
            <a:pPr marL="731838" lvl="1" defTabSz="914400"/>
            <a:r>
              <a:rPr lang="en-US" sz="2400" b="1">
                <a:latin typeface="Courier New" pitchFamily="49" charset="0"/>
              </a:rPr>
              <a:t>    ...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122B6A5-88E7-42DE-A958-7FAF7C6BB0BD}" type="slidenum">
              <a:rPr lang="en-US"/>
              <a:pPr/>
              <a:t>47</a:t>
            </a:fld>
            <a:endParaRPr lang="en-US"/>
          </a:p>
        </p:txBody>
      </p:sp>
      <p:sp>
        <p:nvSpPr>
          <p:cNvPr id="119398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Use typed memoryviews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52400" y="1447800"/>
            <a:ext cx="8991600" cy="410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800" tIns="50800" rIns="132080" bIns="50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defTabSz="914400"/>
            <a:r>
              <a:rPr lang="en-US" sz="2400" b="1" i="0">
                <a:latin typeface="Courier"/>
                <a:cs typeface="Courier"/>
              </a:rPr>
              <a:t>def compute_julia(...):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</a:t>
            </a:r>
            <a:r>
              <a:rPr lang="en-US" sz="2400" b="1" i="0">
                <a:solidFill>
                  <a:srgbClr val="FF0000"/>
                </a:solidFill>
                <a:latin typeface="Courier"/>
                <a:cs typeface="Courier"/>
              </a:rPr>
              <a:t>cdef int[:,::1] julia </a:t>
            </a:r>
            <a:r>
              <a:rPr lang="en-US" sz="2400" b="1" i="0">
                <a:solidFill>
                  <a:srgbClr val="000099"/>
                </a:solidFill>
                <a:latin typeface="Courier"/>
                <a:cs typeface="Courier"/>
              </a:rPr>
              <a:t># 2D, C-contiguous.</a:t>
            </a:r>
          </a:p>
          <a:p>
            <a:pPr marL="382588" defTabSz="914400"/>
            <a:r>
              <a:rPr lang="en-US" sz="2400" b="1" i="0">
                <a:solidFill>
                  <a:srgbClr val="FF0000"/>
                </a:solidFill>
                <a:latin typeface="Courier"/>
                <a:cs typeface="Courier"/>
              </a:rPr>
              <a:t>  cdef float[::1] grid  </a:t>
            </a:r>
            <a:r>
              <a:rPr lang="en-US" sz="2400" b="1" i="0">
                <a:solidFill>
                  <a:schemeClr val="accent2"/>
                </a:solidFill>
                <a:latin typeface="Courier"/>
                <a:cs typeface="Courier"/>
              </a:rPr>
              <a:t># 1D, C-contiguous.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...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julia = empty((N,N), dtype=int32)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grid = array(linspace(...), dtype=float32)</a:t>
            </a:r>
          </a:p>
          <a:p>
            <a:pPr marL="382588" defTabSz="914400"/>
            <a:r>
              <a:rPr lang="en-US" sz="2400" b="1" i="0">
                <a:latin typeface="Courier"/>
                <a:cs typeface="Courier"/>
              </a:rPr>
              <a:t>  </a:t>
            </a:r>
            <a:r>
              <a:rPr lang="en-US" sz="2400" b="1" i="0">
                <a:solidFill>
                  <a:srgbClr val="000099"/>
                </a:solidFill>
                <a:latin typeface="Courier"/>
                <a:cs typeface="Courier"/>
              </a:rPr>
              <a:t># all array accesses and assignments faster.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527FE0B-AA36-4C6E-89CF-CD6636EE82E2}" type="slidenum">
              <a:rPr lang="en-US"/>
              <a:pPr/>
              <a:t>48</a:t>
            </a:fld>
            <a:endParaRPr lang="en-US"/>
          </a:p>
        </p:txBody>
      </p:sp>
      <p:sp>
        <p:nvSpPr>
          <p:cNvPr id="119603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 dirty="0" smtClean="0"/>
              <a:t>Add Cython directives</a:t>
            </a:r>
            <a:endParaRPr lang="en-US" dirty="0"/>
          </a:p>
        </p:txBody>
      </p:sp>
      <p:sp>
        <p:nvSpPr>
          <p:cNvPr id="11960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29600" cy="5257800"/>
          </a:xfrm>
        </p:spPr>
        <p:txBody>
          <a:bodyPr lIns="50800" tIns="50800" rIns="132080" bIns="50800"/>
          <a:lstStyle/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cimport cython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latin typeface="Courier New" pitchFamily="49" charset="0"/>
              </a:rPr>
              <a:t>...</a:t>
            </a:r>
          </a:p>
          <a:p>
            <a:pPr marL="382588" defTabSz="914400">
              <a:lnSpc>
                <a:spcPct val="80000"/>
              </a:lnSpc>
            </a:pPr>
            <a:endParaRPr lang="en-US" sz="2400" b="1"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# don’t check for out-of-bounds indexing.</a:t>
            </a:r>
            <a:endParaRPr lang="en-US" sz="2400" b="1"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@cython.boundscheck(False)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</a:rPr>
              <a:t># assume no negative indexing.</a:t>
            </a: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@cython.wraparound(False)</a:t>
            </a:r>
            <a:endParaRPr lang="en-US" sz="2400" b="1">
              <a:solidFill>
                <a:srgbClr val="000099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latin typeface="Courier New" pitchFamily="49" charset="0"/>
              </a:rPr>
              <a:t>def compute_julia(...):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>
                <a:latin typeface="Courier New" pitchFamily="49" charset="0"/>
              </a:rPr>
              <a:t>    ...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122B6A5-88E7-42DE-A958-7FAF7C6BB0BD}" type="slidenum">
              <a:rPr lang="en-US"/>
              <a:pPr/>
              <a:t>49</a:t>
            </a:fld>
            <a:endParaRPr lang="en-US"/>
          </a:p>
        </p:txBody>
      </p:sp>
      <p:sp>
        <p:nvSpPr>
          <p:cNvPr id="119398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915400" cy="1135063"/>
          </a:xfrm>
        </p:spPr>
        <p:txBody>
          <a:bodyPr lIns="50800" tIns="50800" rIns="132080" bIns="50800"/>
          <a:lstStyle/>
          <a:p>
            <a:pPr marL="39688" defTabSz="914400"/>
            <a:r>
              <a:rPr lang="en-US" dirty="0" smtClean="0"/>
              <a:t>Parallelization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50800" tIns="50800" rIns="132080" bIns="50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from cython.parallel cimport prange</a:t>
            </a:r>
          </a:p>
          <a:p>
            <a:pPr marL="382588" defTabSz="914400">
              <a:lnSpc>
                <a:spcPct val="80000"/>
              </a:lnSpc>
            </a:pPr>
            <a:endParaRPr lang="en-US" sz="2400" b="1" i="0">
              <a:solidFill>
                <a:srgbClr val="FF0000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cdef float abs_sq(...) </a:t>
            </a: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nogil</a:t>
            </a: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marL="382588" defTabSz="914400">
              <a:lnSpc>
                <a:spcPct val="80000"/>
              </a:lnSpc>
            </a:pPr>
            <a:endParaRPr lang="en-US" sz="2400" b="1" i="0">
              <a:solidFill>
                <a:schemeClr val="tx1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cdef int kernel(...) </a:t>
            </a: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nogil</a:t>
            </a: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marL="382588" defTabSz="914400">
              <a:lnSpc>
                <a:spcPct val="80000"/>
              </a:lnSpc>
            </a:pPr>
            <a:endParaRPr lang="en-US" sz="2400" b="1" i="0">
              <a:solidFill>
                <a:schemeClr val="tx1"/>
              </a:solidFill>
              <a:latin typeface="Courier New" pitchFamily="49" charset="0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def compute_julia_parallel(...):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2400" b="1" i="0">
                <a:solidFill>
                  <a:schemeClr val="accent2"/>
                </a:solidFill>
                <a:latin typeface="Courier New" pitchFamily="49" charset="0"/>
              </a:rPr>
              <a:t># release the GIL and run in parallel.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for i in </a:t>
            </a: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prange</a:t>
            </a: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(N, </a:t>
            </a:r>
            <a:r>
              <a:rPr lang="en-US" sz="2400" b="1" i="0">
                <a:solidFill>
                  <a:srgbClr val="FF0000"/>
                </a:solidFill>
                <a:latin typeface="Courier New" pitchFamily="49" charset="0"/>
              </a:rPr>
              <a:t>nogil=True</a:t>
            </a: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marL="382588" defTabSz="914400">
              <a:lnSpc>
                <a:spcPct val="80000"/>
              </a:lnSpc>
            </a:pPr>
            <a:r>
              <a:rPr lang="en-US" sz="2400" b="1" i="0">
                <a:solidFill>
                  <a:schemeClr val="tx1"/>
                </a:solidFill>
                <a:latin typeface="Courier New" pitchFamily="49" charset="0"/>
              </a:rPr>
              <a:t>        ...</a:t>
            </a:r>
          </a:p>
        </p:txBody>
      </p:sp>
    </p:spTree>
    <p:extLst>
      <p:ext uri="{BB962C8B-B14F-4D97-AF65-F5344CB8AC3E}">
        <p14:creationId xmlns:p14="http://schemas.microsoft.com/office/powerpoint/2010/main" val="4083954667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5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For the record...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86106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HAND-WRITTEN EXTENSION MODULE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8509000" cy="4903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#include "Python.h"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static PyObject* fib(PyObject *self, PyObject *args) 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int n, a, b, i,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if (!PyArg_ParseTuple(args, "i", &amp;n))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    return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a = b = 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for 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    tmp=a; a+=b; b=tmp;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return Py_BuildValue("i", a);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static PyMethodDef ExampleMethods[] =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{"fib", fib, METH_VARARGS, ""},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{NULL, NULL, 0, NULL}        /* Sentinel */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PyMODINIT_FUNC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initfib(void)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(void) Py_InitModule(“fib", ExampleMethods);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031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527FE0B-AA36-4C6E-89CF-CD6636EE82E2}" type="slidenum">
              <a:rPr lang="en-US"/>
              <a:pPr/>
              <a:t>50</a:t>
            </a:fld>
            <a:endParaRPr lang="en-US"/>
          </a:p>
        </p:txBody>
      </p:sp>
      <p:sp>
        <p:nvSpPr>
          <p:cNvPr id="119603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Parallelization using OpenMP</a:t>
            </a:r>
            <a:endParaRPr lang="en-US" dirty="0"/>
          </a:p>
        </p:txBody>
      </p:sp>
      <p:sp>
        <p:nvSpPr>
          <p:cNvPr id="11960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229600" cy="5257800"/>
          </a:xfrm>
        </p:spPr>
        <p:txBody>
          <a:bodyPr lIns="50800" tIns="50800" rIns="132080" bIns="50800"/>
          <a:lstStyle/>
          <a:p>
            <a:pPr marL="382588" defTabSz="914400">
              <a:lnSpc>
                <a:spcPct val="80000"/>
              </a:lnSpc>
            </a:pPr>
            <a:endParaRPr lang="en-US" sz="2000" b="1" dirty="0">
              <a:latin typeface="Courier"/>
              <a:cs typeface="Courier"/>
            </a:endParaRPr>
          </a:p>
          <a:p>
            <a:pPr marL="382588" defTabSz="914400">
              <a:lnSpc>
                <a:spcPct val="80000"/>
              </a:lnSpc>
            </a:pPr>
            <a:endParaRPr lang="en-US" sz="2000" b="1" dirty="0">
              <a:latin typeface="Courier"/>
              <a:cs typeface="Courier"/>
            </a:endParaRPr>
          </a:p>
          <a:p>
            <a:pPr marL="382588" defTabSz="914400">
              <a:lnSpc>
                <a:spcPct val="80000"/>
              </a:lnSpc>
            </a:pPr>
            <a:endParaRPr lang="en-US" sz="2000" b="1" dirty="0">
              <a:latin typeface="Courier"/>
              <a:cs typeface="Courier"/>
            </a:endParaRPr>
          </a:p>
          <a:p>
            <a:pPr marL="382588" defTabSz="914400">
              <a:lnSpc>
                <a:spcPct val="80000"/>
              </a:lnSpc>
            </a:pPr>
            <a:endParaRPr lang="en-US" sz="2000" b="1" dirty="0">
              <a:latin typeface="Courier"/>
              <a:cs typeface="Courier"/>
            </a:endParaRPr>
          </a:p>
          <a:p>
            <a:pPr marL="382588" defTabSz="914400">
              <a:lnSpc>
                <a:spcPct val="80000"/>
              </a:lnSpc>
            </a:pPr>
            <a:r>
              <a:rPr lang="en-US" sz="2000" b="1" dirty="0">
                <a:latin typeface="Courier"/>
                <a:cs typeface="Courier"/>
              </a:rPr>
              <a:t>Extension("julia_cython", ["julia_cython.pyx"],</a:t>
            </a:r>
          </a:p>
          <a:p>
            <a:pPr marL="382588" defTabSz="914400">
              <a:lnSpc>
                <a:spcPct val="80000"/>
              </a:lnSpc>
            </a:pPr>
            <a:r>
              <a:rPr lang="en-US" sz="2000" b="1" dirty="0">
                <a:latin typeface="Courier"/>
                <a:cs typeface="Courier"/>
              </a:rPr>
              <a:t>         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extra_compile_args=[“-fopenmp”],</a:t>
            </a:r>
          </a:p>
          <a:p>
            <a:pPr marL="382588" defTabSz="914400">
              <a:lnSpc>
                <a:spcPct val="80000"/>
              </a:lnSpc>
            </a:pPr>
            <a:r>
              <a:rPr lang="en-US" sz="2000" b="1" dirty="0">
                <a:latin typeface="Courier"/>
                <a:cs typeface="Courier"/>
              </a:rPr>
              <a:t>         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extra_link_args=[“-fopenmp”]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02656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4C63844-751A-4AD6-B267-C810DD8734DB}" type="slidenum">
              <a:rPr lang="en-US"/>
              <a:pPr/>
              <a:t>51</a:t>
            </a:fld>
            <a:endParaRPr lang="en-US"/>
          </a:p>
        </p:txBody>
      </p:sp>
      <p:pic>
        <p:nvPicPr>
          <p:cNvPr id="1200130" name="Picture 72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0" y="34290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013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Conclusion</a:t>
            </a:r>
          </a:p>
        </p:txBody>
      </p:sp>
      <p:graphicFrame>
        <p:nvGraphicFramePr>
          <p:cNvPr id="21591" name="Group 8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1380617"/>
              </p:ext>
            </p:extLst>
          </p:nvPr>
        </p:nvGraphicFramePr>
        <p:xfrm>
          <a:off x="457200" y="1143000"/>
          <a:ext cx="8229600" cy="2463800"/>
        </p:xfrm>
        <a:graphic>
          <a:graphicData uri="http://schemas.openxmlformats.org/drawingml/2006/table">
            <a:tbl>
              <a:tblPr/>
              <a:tblGrid>
                <a:gridCol w="3962400"/>
                <a:gridCol w="2057400"/>
                <a:gridCol w="2209800"/>
              </a:tblGrid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Solution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Time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Speed-up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Pure Python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630.72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1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1)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2.7776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227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2)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1.9608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322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Cython+Numpy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3)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0.4012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1572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Cython+Numpy+prange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 (Step 4)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0.2449 s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Lucida Sans Unicode" pitchFamily="34" charset="0"/>
                        </a:rPr>
                        <a:t>x 2575</a:t>
                      </a:r>
                    </a:p>
                  </a:txBody>
                  <a:tcPr marL="50800" marR="13208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0151" name="Text Box 73"/>
          <p:cNvSpPr txBox="1">
            <a:spLocks noChangeArrowheads="1"/>
          </p:cNvSpPr>
          <p:nvPr/>
        </p:nvSpPr>
        <p:spPr bwMode="auto">
          <a:xfrm>
            <a:off x="4191000" y="3810000"/>
            <a:ext cx="4435475" cy="14260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0800" tIns="50800" rIns="132080" bIns="50800">
            <a:spAutoFit/>
          </a:bodyPr>
          <a:lstStyle/>
          <a:p>
            <a:pPr defTabSz="914400">
              <a:spcBef>
                <a:spcPct val="0"/>
              </a:spcBef>
              <a:buClrTx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sym typeface="Arial" charset="0"/>
              </a:rPr>
              <a:t>Timing performed on a </a:t>
            </a:r>
            <a:r>
              <a:rPr lang="en-US" sz="1800" dirty="0">
                <a:solidFill>
                  <a:schemeClr val="tx1"/>
                </a:solidFill>
              </a:rPr>
              <a:t>2.3 GHz Intel Core </a:t>
            </a:r>
            <a:r>
              <a:rPr lang="en-US" sz="1800" dirty="0" smtClean="0">
                <a:solidFill>
                  <a:schemeClr val="tx1"/>
                </a:solidFill>
              </a:rPr>
              <a:t>i7 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MacBook </a:t>
            </a:r>
            <a:r>
              <a:rPr lang="en-US" sz="1800" dirty="0">
                <a:solidFill>
                  <a:srgbClr val="000000"/>
                </a:solidFill>
                <a:sym typeface="Arial" charset="0"/>
              </a:rPr>
              <a:t>Pro with 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8GB </a:t>
            </a:r>
            <a:r>
              <a:rPr lang="en-US" sz="1800" dirty="0">
                <a:solidFill>
                  <a:srgbClr val="000000"/>
                </a:solidFill>
                <a:sym typeface="Arial" charset="0"/>
              </a:rPr>
              <a:t>RAM using a 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2000x2000 </a:t>
            </a:r>
            <a:r>
              <a:rPr lang="en-US" sz="1800" dirty="0">
                <a:solidFill>
                  <a:srgbClr val="000000"/>
                </a:solidFill>
                <a:sym typeface="Arial" charset="0"/>
              </a:rPr>
              <a:t>array and an escape time of n=100</a:t>
            </a:r>
            <a:r>
              <a:rPr lang="en-US" sz="1800" dirty="0" smtClean="0">
                <a:solidFill>
                  <a:srgbClr val="000000"/>
                </a:solidFill>
                <a:sym typeface="Arial" charset="0"/>
              </a:rPr>
              <a:t>.</a:t>
            </a:r>
            <a:br>
              <a:rPr lang="en-US" sz="1800" dirty="0" smtClean="0">
                <a:solidFill>
                  <a:srgbClr val="000000"/>
                </a:solidFill>
                <a:sym typeface="Arial" charset="0"/>
              </a:rPr>
            </a:b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sym typeface="Arial" charset="0"/>
              </a:rPr>
              <a:t>[July 20, 2012]</a:t>
            </a:r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29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4C63844-751A-4AD6-B267-C810DD8734DB}" type="slidenum">
              <a:rPr lang="en-US"/>
              <a:pPr/>
              <a:t>52</a:t>
            </a:fld>
            <a:endParaRPr lang="en-US"/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50800" tIns="50800" rIns="132080" bIns="50800"/>
          <a:lstStyle/>
          <a:p>
            <a:pPr marL="39688" defTabSz="914400"/>
            <a:r>
              <a:rPr lang="en-US"/>
              <a:t>Cython in the age of Python JITs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0428" y="1515750"/>
            <a:ext cx="8551172" cy="502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>
                <a:solidFill>
                  <a:schemeClr val="tx1"/>
                </a:solidFill>
              </a:rPr>
              <a:t>PyPy (for general Python code) and Numba (for numerical programming) are emerging ways to improve Python’s performance.  These just-in-time compilers dynamically infer the types of python variables and generate fast code on the fly.  For loop-heavy numerical programming, Numba is able to generate code as fast as Cython – faster with GPUs enabled.</a:t>
            </a:r>
          </a:p>
          <a:p>
            <a:endParaRPr lang="en-US" sz="2000" i="0">
              <a:solidFill>
                <a:schemeClr val="tx1"/>
              </a:solidFill>
            </a:endParaRPr>
          </a:p>
          <a:p>
            <a:r>
              <a:rPr lang="en-US" sz="2000" b="1" i="0">
                <a:solidFill>
                  <a:schemeClr val="tx1"/>
                </a:solidFill>
              </a:rPr>
              <a:t>Cython’s merits:</a:t>
            </a: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chemeClr val="tx1"/>
                </a:solidFill>
              </a:rPr>
              <a:t>Generates standalone C extension module – users do not need to have Cython installed.</a:t>
            </a: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chemeClr val="tx1"/>
                </a:solidFill>
              </a:rPr>
              <a:t>Has </a:t>
            </a:r>
            <a:r>
              <a:rPr lang="en-US" sz="2000" b="1" i="0">
                <a:solidFill>
                  <a:schemeClr val="tx1"/>
                </a:solidFill>
              </a:rPr>
              <a:t>mature wrapping and diagnosis capabilities </a:t>
            </a:r>
            <a:r>
              <a:rPr lang="en-US" sz="2000" i="0">
                <a:solidFill>
                  <a:schemeClr val="tx1"/>
                </a:solidFill>
              </a:rPr>
              <a:t>(</a:t>
            </a:r>
            <a:r>
              <a:rPr lang="en-US" sz="2000" b="1" i="0">
                <a:solidFill>
                  <a:schemeClr val="tx1"/>
                </a:solidFill>
                <a:latin typeface="Courier"/>
                <a:cs typeface="Courier"/>
              </a:rPr>
              <a:t>cython –a</a:t>
            </a:r>
            <a:r>
              <a:rPr lang="en-US" sz="2000" i="0">
                <a:solidFill>
                  <a:schemeClr val="tx1"/>
                </a:solidFill>
              </a:rPr>
              <a:t>) that JITters lack.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0">
                <a:solidFill>
                  <a:schemeClr val="tx1"/>
                </a:solidFill>
              </a:rPr>
              <a:t>Greater control </a:t>
            </a:r>
            <a:r>
              <a:rPr lang="en-US" sz="2000" i="0">
                <a:solidFill>
                  <a:schemeClr val="tx1"/>
                </a:solidFill>
              </a:rPr>
              <a:t>over generated code.</a:t>
            </a: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chemeClr val="tx1"/>
                </a:solidFill>
              </a:rPr>
              <a:t>Can speed up both general Python and numerical code.</a:t>
            </a:r>
          </a:p>
          <a:p>
            <a:pPr marL="342900" indent="-342900">
              <a:buFont typeface="Arial"/>
              <a:buChar char="•"/>
            </a:pPr>
            <a:r>
              <a:rPr lang="en-US" sz="2000" i="0">
                <a:solidFill>
                  <a:schemeClr val="tx1"/>
                </a:solidFill>
              </a:rPr>
              <a:t>Parallelization support.</a:t>
            </a:r>
          </a:p>
        </p:txBody>
      </p:sp>
    </p:spTree>
    <p:extLst>
      <p:ext uri="{BB962C8B-B14F-4D97-AF65-F5344CB8AC3E}">
        <p14:creationId xmlns:p14="http://schemas.microsoft.com/office/powerpoint/2010/main" val="3161325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6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For the record...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04800" y="1295400"/>
            <a:ext cx="8610600" cy="396875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HAND-WRITTEN EXTENSION MODULE                                   40x faster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0200" y="1801811"/>
            <a:ext cx="8509000" cy="4903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#include "Python.h"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static PyObject* fib(PyObject *self, PyObject *args) 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int n, a, b, i, 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if (!PyArg_ParseTuple(args, "i", &amp;n))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    return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a = b = 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for (i=0; i&lt;n; i++)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    tmp=a; a+=b; b=tmp;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return Py_BuildValue("i", a);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static PyMethodDef ExampleMethods[] =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{"fib", fib, METH_VARARGS, ""},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{NULL, NULL, 0, NULL}        /* Sentinel */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1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PyMODINIT_FUNC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initfib(void)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    (void) Py_InitModule(“fib", ExampleMethods);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28105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E18A91-4EAF-428A-AF0B-776E918CBB8C}" type="slidenum">
              <a:rPr lang="en-US"/>
              <a:pPr/>
              <a:t>7</a:t>
            </a:fld>
            <a:endParaRPr lang="en-US"/>
          </a:p>
        </p:txBody>
      </p:sp>
      <p:sp>
        <p:nvSpPr>
          <p:cNvPr id="408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What is Cython?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08" y="1382286"/>
            <a:ext cx="88569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 smtClean="0">
                <a:solidFill>
                  <a:srgbClr val="000000"/>
                </a:solidFill>
              </a:rPr>
              <a:t>Cython</a:t>
            </a:r>
            <a:r>
              <a:rPr lang="en-US" sz="2000" b="1" i="0" dirty="0">
                <a:solidFill>
                  <a:srgbClr val="000000"/>
                </a:solidFill>
              </a:rPr>
              <a:t> </a:t>
            </a:r>
            <a:r>
              <a:rPr lang="en-US" sz="2000" b="1" i="0" dirty="0" smtClean="0">
                <a:solidFill>
                  <a:srgbClr val="000000"/>
                </a:solidFill>
              </a:rPr>
              <a:t>is a Python-like language </a:t>
            </a:r>
            <a:r>
              <a:rPr lang="en-US" sz="2000" i="0" dirty="0" smtClean="0">
                <a:solidFill>
                  <a:srgbClr val="000000"/>
                </a:solidFill>
              </a:rPr>
              <a:t>that: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0" dirty="0">
                <a:solidFill>
                  <a:srgbClr val="000000"/>
                </a:solidFill>
              </a:rPr>
              <a:t>Improves Python’s performance </a:t>
            </a:r>
            <a:r>
              <a:rPr lang="en-US" sz="2000" i="0" dirty="0">
                <a:solidFill>
                  <a:srgbClr val="000000"/>
                </a:solidFill>
              </a:rPr>
              <a:t>– 1000x speedups not uncommon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0" dirty="0">
                <a:solidFill>
                  <a:srgbClr val="000000"/>
                </a:solidFill>
              </a:rPr>
              <a:t>wraps external code:</a:t>
            </a:r>
            <a:r>
              <a:rPr lang="en-US" sz="2000" i="0" dirty="0">
                <a:solidFill>
                  <a:srgbClr val="000000"/>
                </a:solidFill>
              </a:rPr>
              <a:t> C, C++, Fortran, others...</a:t>
            </a:r>
          </a:p>
          <a:p>
            <a:r>
              <a:rPr lang="en-US" sz="2000" i="0" dirty="0" smtClean="0">
                <a:solidFill>
                  <a:srgbClr val="000000"/>
                </a:solidFill>
              </a:rPr>
              <a:t> </a:t>
            </a:r>
            <a:endParaRPr lang="en-US" sz="2000" i="0" dirty="0">
              <a:solidFill>
                <a:srgbClr val="000000"/>
              </a:solidFill>
            </a:endParaRPr>
          </a:p>
          <a:p>
            <a:r>
              <a:rPr lang="en-US" sz="2000" b="1" i="0" dirty="0" smtClean="0">
                <a:solidFill>
                  <a:srgbClr val="000000"/>
                </a:solidFill>
              </a:rPr>
              <a:t>The </a:t>
            </a:r>
            <a:r>
              <a:rPr lang="en-US" sz="2000" b="1" i="0" dirty="0" err="1" smtClean="0">
                <a:solidFill>
                  <a:srgbClr val="000000"/>
                </a:solidFill>
                <a:latin typeface="Courier"/>
                <a:cs typeface="Courier"/>
              </a:rPr>
              <a:t>cython</a:t>
            </a:r>
            <a:r>
              <a:rPr lang="en-US" sz="2000" b="1" i="0" dirty="0" smtClean="0">
                <a:solidFill>
                  <a:srgbClr val="000000"/>
                </a:solidFill>
              </a:rPr>
              <a:t> command:</a:t>
            </a:r>
          </a:p>
          <a:p>
            <a:pPr marL="342900" indent="-342900">
              <a:buFont typeface="Arial"/>
              <a:buChar char="•"/>
            </a:pPr>
            <a:r>
              <a:rPr lang="en-US" sz="2000" i="0" dirty="0" smtClean="0">
                <a:solidFill>
                  <a:srgbClr val="000000"/>
                </a:solidFill>
              </a:rPr>
              <a:t> generates an optimized C or C++ source file from a </a:t>
            </a:r>
            <a:r>
              <a:rPr lang="en-US" sz="2000" i="0" dirty="0" err="1" smtClean="0">
                <a:solidFill>
                  <a:srgbClr val="000000"/>
                </a:solidFill>
              </a:rPr>
              <a:t>Cython</a:t>
            </a:r>
            <a:r>
              <a:rPr lang="en-US" sz="2000" i="0" dirty="0" smtClean="0">
                <a:solidFill>
                  <a:srgbClr val="000000"/>
                </a:solidFill>
              </a:rPr>
              <a:t> source file,</a:t>
            </a:r>
          </a:p>
          <a:p>
            <a:pPr marL="342900" indent="-342900">
              <a:buFont typeface="Arial"/>
              <a:buChar char="•"/>
            </a:pPr>
            <a:r>
              <a:rPr lang="en-US" sz="2000" i="0" dirty="0" smtClean="0">
                <a:solidFill>
                  <a:srgbClr val="000000"/>
                </a:solidFill>
              </a:rPr>
              <a:t> the C/C++ source is then compiled into a Python extension module.</a:t>
            </a:r>
          </a:p>
          <a:p>
            <a:endParaRPr lang="en-US" sz="2000" i="0" dirty="0">
              <a:solidFill>
                <a:srgbClr val="000000"/>
              </a:solidFill>
            </a:endParaRPr>
          </a:p>
          <a:p>
            <a:r>
              <a:rPr lang="en-US" sz="2000" b="1" i="0" dirty="0" err="1" smtClean="0">
                <a:solidFill>
                  <a:srgbClr val="000000"/>
                </a:solidFill>
              </a:rPr>
              <a:t>Other features:</a:t>
            </a:r>
            <a:endParaRPr lang="en-US" sz="2000" b="1" i="0" dirty="0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0" dirty="0" smtClean="0">
                <a:solidFill>
                  <a:srgbClr val="000000"/>
                </a:solidFill>
              </a:rPr>
              <a:t>built-in support for </a:t>
            </a:r>
            <a:r>
              <a:rPr lang="en-US" sz="2000" i="0" dirty="0" err="1" smtClean="0">
                <a:solidFill>
                  <a:srgbClr val="000000"/>
                </a:solidFill>
              </a:rPr>
              <a:t>NumPy,</a:t>
            </a:r>
          </a:p>
          <a:p>
            <a:pPr marL="342900" indent="-342900">
              <a:buFont typeface="Arial"/>
              <a:buChar char="•"/>
            </a:pPr>
            <a:r>
              <a:rPr lang="en-US" sz="2000" i="0" dirty="0" err="1">
                <a:solidFill>
                  <a:srgbClr val="000000"/>
                </a:solidFill>
              </a:rPr>
              <a:t>integrates with IPython,</a:t>
            </a:r>
            <a:endParaRPr lang="en-US" sz="2000" i="0" dirty="0" err="1" smtClean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0" dirty="0" err="1">
                <a:solidFill>
                  <a:srgbClr val="000000"/>
                </a:solidFill>
              </a:rPr>
              <a:t>Combine C’s performance with Python’s ease of use.</a:t>
            </a:r>
            <a:endParaRPr lang="en-US" sz="2000" b="1" i="0" dirty="0">
              <a:solidFill>
                <a:srgbClr val="000000"/>
              </a:solidFill>
              <a:latin typeface="Courier"/>
              <a:cs typeface="Courier"/>
            </a:endParaRPr>
          </a:p>
          <a:p>
            <a:pPr algn="ctr"/>
            <a:r>
              <a:rPr lang="en-US" sz="2000" b="1" i="0" dirty="0" smtClean="0">
                <a:solidFill>
                  <a:srgbClr val="000000"/>
                </a:solidFill>
                <a:latin typeface="Courier"/>
                <a:cs typeface="Courier"/>
              </a:rPr>
              <a:t>http://</a:t>
            </a:r>
            <a:r>
              <a:rPr lang="en-US" sz="2000" b="1" i="0" dirty="0" err="1" smtClean="0">
                <a:solidFill>
                  <a:srgbClr val="000000"/>
                </a:solidFill>
                <a:latin typeface="Courier"/>
                <a:cs typeface="Courier"/>
              </a:rPr>
              <a:t>www.cython.org</a:t>
            </a:r>
            <a:r>
              <a:rPr lang="en-US" sz="2000" b="1" i="0" dirty="0" smtClean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endParaRPr lang="en-US" sz="2000" b="1" i="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0DDCC3-DEF2-45A7-B7A0-6DF8DF1ED7B6}" type="slidenum">
              <a:rPr lang="en-US"/>
              <a:pPr/>
              <a:t>8</a:t>
            </a:fld>
            <a:endParaRPr lang="en-US"/>
          </a:p>
        </p:txBody>
      </p:sp>
      <p:sp>
        <p:nvSpPr>
          <p:cNvPr id="399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Cython in the wild</a:t>
            </a:r>
            <a:endParaRPr lang="en-US">
              <a:latin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48948"/>
              </p:ext>
            </p:extLst>
          </p:nvPr>
        </p:nvGraphicFramePr>
        <p:xfrm>
          <a:off x="228600" y="1219200"/>
          <a:ext cx="8534400" cy="431073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44800"/>
                <a:gridCol w="2844800"/>
                <a:gridCol w="2844800"/>
              </a:tblGrid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Cython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KLOC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scipy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sympy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 (cythonized</a:t>
                      </a:r>
                      <a:r>
                        <a:rPr lang="en-US" baseline="0"/>
                        <a:t> python)</a:t>
                      </a:r>
                      <a:endParaRPr lang="en-US"/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scikits-learn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scikits-image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387</a:t>
                      </a:r>
                    </a:p>
                  </a:txBody>
                  <a:tcPr/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/>
                        <a:t>mpi4py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585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E2ADACE-2F87-49EC-8B78-0955AF242884}" type="slidenum">
              <a:rPr lang="en-US"/>
              <a:pPr/>
              <a:t>9</a:t>
            </a:fld>
            <a:endParaRPr lang="en-US"/>
          </a:p>
        </p:txBody>
      </p:sp>
      <p:sp>
        <p:nvSpPr>
          <p:cNvPr id="409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98438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Arial" charset="0"/>
              </a:rPr>
              <a:t>Speed up Python</a:t>
            </a:r>
            <a:endParaRPr lang="en-US">
              <a:latin typeface="Arial" charset="0"/>
            </a:endParaRP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152400" y="1447800"/>
            <a:ext cx="2590800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PYTHON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152399" y="1828800"/>
            <a:ext cx="2870200" cy="1246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def fib(n):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return a</a:t>
            </a:r>
            <a:endParaRPr lang="en-US" sz="14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43200" y="4191000"/>
            <a:ext cx="2666999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CYTHON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743199" y="4572000"/>
            <a:ext cx="3214687" cy="173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def fib(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400" b="1" i="0">
                <a:solidFill>
                  <a:srgbClr val="FF0000"/>
                </a:solidFill>
                <a:latin typeface="Courier New" pitchFamily="49" charset="0"/>
              </a:rPr>
              <a:t>cdef int i, a, b</a:t>
            </a:r>
            <a:endParaRPr lang="en-US" sz="1400" b="1" i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a,b = 1,1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for i in range(n):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    a, b = a+b,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>
                <a:solidFill>
                  <a:schemeClr val="accent2"/>
                </a:solidFill>
                <a:latin typeface="Courier New" pitchFamily="49" charset="0"/>
              </a:rPr>
              <a:t>    return a</a:t>
            </a:r>
            <a:endParaRPr lang="en-US" sz="14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172201" y="1295400"/>
            <a:ext cx="2465494" cy="400110"/>
          </a:xfrm>
          <a:prstGeom prst="rect">
            <a:avLst/>
          </a:prstGeom>
          <a:solidFill>
            <a:srgbClr val="073D61"/>
          </a:solidFill>
          <a:ln w="9525">
            <a:noFill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i="0">
                <a:solidFill>
                  <a:srgbClr val="FFFFFF"/>
                </a:solidFill>
                <a:cs typeface="Courier New" pitchFamily="49" charset="0"/>
              </a:rPr>
              <a:t>GENERATED C                                                                  </a:t>
            </a:r>
            <a:endParaRPr lang="en-US" sz="2000" b="1" i="0">
              <a:solidFill>
                <a:srgbClr val="FFFFFF"/>
              </a:solidFill>
              <a:cs typeface="Courier New" pitchFamily="49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172199" y="1676400"/>
            <a:ext cx="2971801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static PyObject *__pyx_pf_5cyfib_cyfib(PyObject *__pyx_self, int __pyx_v_n)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int __pyx_v_a; int __pyx_v_b;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PyObject *__pyx_r = NULL; PyObject *__pyx_t_5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const char *__pyx_filename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for (__pyx_t_1=0; __pyx_t_1&lt;__pyx_t_2; __pyx_t_1+=1) {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__pyx_v_i = __pyx_t_1;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__pyx_t_3 = (__pyx_v_a + __pyx_v_b);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__pyx_t_4 = __pyx_v_a;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__pyx_v_a = __pyx_t_3;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  __pyx_v_b = __pyx_t_4;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" b="1" i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 bwMode="auto">
          <a:xfrm rot="2286123">
            <a:off x="1819747" y="3425691"/>
            <a:ext cx="914400" cy="533400"/>
          </a:xfrm>
          <a:prstGeom prst="rightArrow">
            <a:avLst>
              <a:gd name="adj1" fmla="val 50000"/>
              <a:gd name="adj2" fmla="val 47711"/>
            </a:avLst>
          </a:prstGeom>
          <a:solidFill>
            <a:schemeClr val="accent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kumimoji="0" lang="en-US" sz="3200" b="0" i="1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9288519">
            <a:off x="5324400" y="3503317"/>
            <a:ext cx="914400" cy="533400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kumimoji="0" lang="en-US" sz="3200" b="0" i="1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228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008A"/>
      </a:accent6>
      <a:hlink>
        <a:srgbClr val="000099"/>
      </a:hlink>
      <a:folHlink>
        <a:srgbClr val="000099"/>
      </a:folHlink>
    </a:clrScheme>
    <a:fontScheme name="Default Design">
      <a:majorFont>
        <a:latin typeface="Arial Unicode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457200" rtl="0" eaLnBrk="1" fontAlgn="base" latinLnBrk="0" hangingPunct="1">
          <a:lnSpc>
            <a:spcPct val="100000"/>
          </a:lnSpc>
          <a:spcBef>
            <a:spcPts val="7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>
            <a:tab pos="342900" algn="l"/>
            <a:tab pos="455613" algn="l"/>
            <a:tab pos="912813" algn="l"/>
            <a:tab pos="1370013" algn="l"/>
            <a:tab pos="1827213" algn="l"/>
            <a:tab pos="2284413" algn="l"/>
            <a:tab pos="2741613" algn="l"/>
            <a:tab pos="3198813" algn="l"/>
            <a:tab pos="3656013" algn="l"/>
            <a:tab pos="4113213" algn="l"/>
            <a:tab pos="4570413" algn="l"/>
            <a:tab pos="5027613" algn="l"/>
            <a:tab pos="5484813" algn="l"/>
            <a:tab pos="5942013" algn="l"/>
            <a:tab pos="6399213" algn="l"/>
            <a:tab pos="6856413" algn="l"/>
            <a:tab pos="7313613" algn="l"/>
            <a:tab pos="7770813" algn="l"/>
            <a:tab pos="8228013" algn="l"/>
            <a:tab pos="8685213" algn="l"/>
            <a:tab pos="9142413" algn="l"/>
          </a:tabLst>
          <a:defRPr kumimoji="0" lang="en-GB" sz="3200" b="0" i="1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457200" rtl="0" eaLnBrk="1" fontAlgn="base" latinLnBrk="0" hangingPunct="1">
          <a:lnSpc>
            <a:spcPct val="100000"/>
          </a:lnSpc>
          <a:spcBef>
            <a:spcPts val="7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>
            <a:tab pos="342900" algn="l"/>
            <a:tab pos="455613" algn="l"/>
            <a:tab pos="912813" algn="l"/>
            <a:tab pos="1370013" algn="l"/>
            <a:tab pos="1827213" algn="l"/>
            <a:tab pos="2284413" algn="l"/>
            <a:tab pos="2741613" algn="l"/>
            <a:tab pos="3198813" algn="l"/>
            <a:tab pos="3656013" algn="l"/>
            <a:tab pos="4113213" algn="l"/>
            <a:tab pos="4570413" algn="l"/>
            <a:tab pos="5027613" algn="l"/>
            <a:tab pos="5484813" algn="l"/>
            <a:tab pos="5942013" algn="l"/>
            <a:tab pos="6399213" algn="l"/>
            <a:tab pos="6856413" algn="l"/>
            <a:tab pos="7313613" algn="l"/>
            <a:tab pos="7770813" algn="l"/>
            <a:tab pos="8228013" algn="l"/>
            <a:tab pos="8685213" algn="l"/>
            <a:tab pos="9142413" algn="l"/>
          </a:tabLst>
          <a:defRPr kumimoji="0" lang="en-GB" sz="3200" b="0" i="1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i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008A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13514</TotalTime>
  <Words>5461</Words>
  <Application>Microsoft Macintosh PowerPoint</Application>
  <PresentationFormat>Letter Paper (8.5x11 in)</PresentationFormat>
  <Paragraphs>1080</Paragraphs>
  <Slides>52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Default Design</vt:lpstr>
      <vt:lpstr>PowerPoint Presentation</vt:lpstr>
      <vt:lpstr>Cython by example</vt:lpstr>
      <vt:lpstr>Cython by example</vt:lpstr>
      <vt:lpstr>Cython by example</vt:lpstr>
      <vt:lpstr>For the record...</vt:lpstr>
      <vt:lpstr>For the record...</vt:lpstr>
      <vt:lpstr>What is Cython?</vt:lpstr>
      <vt:lpstr>Cython in the wild</vt:lpstr>
      <vt:lpstr>Speed up Python</vt:lpstr>
      <vt:lpstr>Wrap C / C++</vt:lpstr>
      <vt:lpstr>Cython + IPython</vt:lpstr>
      <vt:lpstr>Cython pyx files</vt:lpstr>
      <vt:lpstr>Compiling with distutils</vt:lpstr>
      <vt:lpstr>Compiling an extension module</vt:lpstr>
      <vt:lpstr>pyximport</vt:lpstr>
      <vt:lpstr>PowerPoint Presentation</vt:lpstr>
      <vt:lpstr>cdef: declare C-level object</vt:lpstr>
      <vt:lpstr>def, cdef, cpdef</vt:lpstr>
      <vt:lpstr>def, cdef examples</vt:lpstr>
      <vt:lpstr>CPdef: combines def + cdef</vt:lpstr>
      <vt:lpstr>cimport: access C stdlib functions</vt:lpstr>
      <vt:lpstr>Profiling with annotations</vt:lpstr>
      <vt:lpstr>Profiling with annotations</vt:lpstr>
      <vt:lpstr>Profiling with annotations</vt:lpstr>
      <vt:lpstr>PowerPoint Presentation</vt:lpstr>
      <vt:lpstr>Pure Python mode</vt:lpstr>
      <vt:lpstr>Wrapping external C functions</vt:lpstr>
      <vt:lpstr>Wrapping external C structures</vt:lpstr>
      <vt:lpstr>Python classes, extension types</vt:lpstr>
      <vt:lpstr>Python classes, extension types</vt:lpstr>
      <vt:lpstr>Python classes, extension types</vt:lpstr>
      <vt:lpstr>Wrap C++ class</vt:lpstr>
      <vt:lpstr>Wrap C++ class</vt:lpstr>
      <vt:lpstr>Wrap C++ class</vt:lpstr>
      <vt:lpstr>Wrap C++ class</vt:lpstr>
      <vt:lpstr>Classes from C++ libraries</vt:lpstr>
      <vt:lpstr>Classes from C++ libraries</vt:lpstr>
      <vt:lpstr>Templated classes</vt:lpstr>
      <vt:lpstr>cimport and pyd files</vt:lpstr>
      <vt:lpstr>Cython, NumPy, memoryviews</vt:lpstr>
      <vt:lpstr>Cython, NumPy, memoryviews</vt:lpstr>
      <vt:lpstr>Cython, NumPy, memoryviews</vt:lpstr>
      <vt:lpstr>Capstone exercise: compute Julia set</vt:lpstr>
      <vt:lpstr>Capstone exercise: compute Julia set</vt:lpstr>
      <vt:lpstr>Add Type Information</vt:lpstr>
      <vt:lpstr>Use Cython C Functions</vt:lpstr>
      <vt:lpstr>Use typed memoryviews</vt:lpstr>
      <vt:lpstr>Add Cython directives</vt:lpstr>
      <vt:lpstr>Parallelization using OpenMP</vt:lpstr>
      <vt:lpstr>Parallelization using OpenMP</vt:lpstr>
      <vt:lpstr>Conclusion</vt:lpstr>
      <vt:lpstr>Cython in the age of Python JITs</vt:lpstr>
    </vt:vector>
  </TitlesOfParts>
  <Company>Amenity/Applewhite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Amenity/Applewhite</dc:creator>
  <cp:lastModifiedBy>Kurt Smith</cp:lastModifiedBy>
  <cp:revision>276</cp:revision>
  <cp:lastPrinted>2009-06-09T18:57:23Z</cp:lastPrinted>
  <dcterms:created xsi:type="dcterms:W3CDTF">2009-06-10T17:36:19Z</dcterms:created>
  <dcterms:modified xsi:type="dcterms:W3CDTF">2013-06-24T17:39:44Z</dcterms:modified>
</cp:coreProperties>
</file>