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aleway"/>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bold.fntdata"/><Relationship Id="rId10" Type="http://schemas.openxmlformats.org/officeDocument/2006/relationships/slide" Target="slides/slide5.xml"/><Relationship Id="rId32" Type="http://schemas.openxmlformats.org/officeDocument/2006/relationships/font" Target="fonts/Raleway-regular.fntdata"/><Relationship Id="rId13" Type="http://schemas.openxmlformats.org/officeDocument/2006/relationships/slide" Target="slides/slide8.xml"/><Relationship Id="rId35" Type="http://schemas.openxmlformats.org/officeDocument/2006/relationships/font" Target="fonts/Raleway-boldItalic.fntdata"/><Relationship Id="rId12" Type="http://schemas.openxmlformats.org/officeDocument/2006/relationships/slide" Target="slides/slide7.xml"/><Relationship Id="rId34" Type="http://schemas.openxmlformats.org/officeDocument/2006/relationships/font" Target="fonts/Raleway-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318676ae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318676ae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318676ae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318676ae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318676ae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318676ae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ce4ca01d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ce4ca01d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professor, i’m brian, now i’m going to talk about the methodology of content-based model, the idea basically is what you see in the right figure, the model recommends movies that have similar content to the content of previous movie that the user liked before to the user, the content can be the genres, tags, actors or director of a movie. In the figure on the left for example, because both movies are hero movies starring tony stark so the model considers them similar, if you like iron man, the model recommend the avengers to you. To recommend using this method, we have to create user profile for each user and item profile for each movie and at the recommend movies that have </a:t>
            </a:r>
            <a:r>
              <a:rPr lang="en" sz="1200">
                <a:solidFill>
                  <a:srgbClr val="595959"/>
                </a:solidFill>
                <a:latin typeface="Lato"/>
                <a:ea typeface="Lato"/>
                <a:cs typeface="Lato"/>
                <a:sym typeface="Lato"/>
              </a:rPr>
              <a:t>the most similar profiles to the user’s profile to the user.</a:t>
            </a:r>
            <a:endParaRPr sz="1200">
              <a:solidFill>
                <a:srgbClr val="595959"/>
              </a:solidFill>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30aa1b8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30aa1b8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That was just a brief introduction for content-based model because what we implemented is a modified version of content-based model .</a:t>
            </a:r>
            <a:endParaRPr/>
          </a:p>
          <a:p>
            <a:pPr indent="0" lvl="0" marL="0" rtl="0" algn="l">
              <a:lnSpc>
                <a:spcPct val="115000"/>
              </a:lnSpc>
              <a:spcBef>
                <a:spcPts val="1600"/>
              </a:spcBef>
              <a:spcAft>
                <a:spcPts val="1600"/>
              </a:spcAft>
              <a:buClr>
                <a:schemeClr val="dk1"/>
              </a:buClr>
              <a:buSzPts val="1100"/>
              <a:buFont typeface="Arial"/>
              <a:buNone/>
            </a:pPr>
            <a:r>
              <a:rPr lang="en"/>
              <a:t>What i didnt mentioned in the previous slide is that how do we get user profiles? To get user profile, we need to go through every single movie the user watched to see what content the user like and what content the user doesn’t like based on the rating the user gave on that movie, which seems to be a very complicated process so we decided to build a model that is more intuitive, in this model we don’t need to create user profile and instead of calculating similarity between user and item, we calculate similarity between item and item and then recommend movies with the highest total weight to the user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30aa1b88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30aa1b88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How do we implement the model? For item profile creation, step 1 is to filter the tags that have high relevance to the movies, the threshold we set is 0.8. After filtering we add those tags to the corresponding movie. We can see from the second table that the movie with movieid 1 has tags 29, 63, 64 and more.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30aa1b88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30aa1b88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2 we combine genres information and tags information of each movie and perform </a:t>
            </a:r>
            <a:r>
              <a:rPr lang="en">
                <a:highlight>
                  <a:srgbClr val="FFFFFF"/>
                </a:highlight>
              </a:rPr>
              <a:t>TfidfVectorizer on the combined information to get item profiles.</a:t>
            </a:r>
            <a:endParaRPr>
              <a:highlight>
                <a:srgbClr val="FFFFFF"/>
              </a:highlight>
            </a:endParaRPr>
          </a:p>
          <a:p>
            <a:pPr indent="0" lvl="0" marL="0" rtl="0" algn="l">
              <a:spcBef>
                <a:spcPts val="0"/>
              </a:spcBef>
              <a:spcAft>
                <a:spcPts val="0"/>
              </a:spcAft>
              <a:buNone/>
            </a:pPr>
            <a:r>
              <a:t/>
            </a:r>
            <a:endParaRPr>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30aa1b88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30aa1b88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user part, step 3 instead of checking every movies the user watched to get user profile, we only extract movies that are rated the highest by the user.</a:t>
            </a:r>
            <a:endParaRPr/>
          </a:p>
          <a:p>
            <a:pPr indent="0" lvl="0" marL="0" rtl="0" algn="l">
              <a:spcBef>
                <a:spcPts val="0"/>
              </a:spcBef>
              <a:spcAft>
                <a:spcPts val="0"/>
              </a:spcAft>
              <a:buNone/>
            </a:pPr>
            <a:r>
              <a:rPr lang="en"/>
              <a:t>You can see that the first table shows all the movies user 1 watched and the second table shows only movies that were rated 5 by user 1.</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30aa1b88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30aa1b88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Step 4 </a:t>
            </a:r>
            <a:r>
              <a:rPr lang="en" sz="1200"/>
              <a:t>For each movie we extracted in previous step, we compute the similarity between itself and other movies and return top k similar movies with weights and add it to a list.  (k = 5 in this case, the most similar one has the highest weight = 5 and the least similar one has the lowest weight = 1), let’s take a look at the example, the 5 most similar movies to the first movie in the left table are the five movies on the top right corner, the movie Lord of the Rings: the two tower has a weight of 5, the second movie has a weight of 4 and so on, after going through all the movies in the left table,  at the end the list will have 4 multiply 5 = 20 similar movies.</a:t>
            </a:r>
            <a:endParaRPr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30aa1b88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a30aa1b88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step 5 we calculate the total weight of each movie in the list we got from step 4 and recommend the top 10 movies that have the highest total weight to the user. </a:t>
            </a:r>
            <a:r>
              <a:rPr lang="en" sz="1200">
                <a:solidFill>
                  <a:srgbClr val="595959"/>
                </a:solidFill>
                <a:latin typeface="Lato"/>
                <a:ea typeface="Lato"/>
                <a:cs typeface="Lato"/>
                <a:sym typeface="Lato"/>
              </a:rPr>
              <a:t>In the previous case, </a:t>
            </a:r>
            <a:r>
              <a:rPr lang="en" sz="1200">
                <a:solidFill>
                  <a:srgbClr val="595959"/>
                </a:solidFill>
              </a:rPr>
              <a:t>‘</a:t>
            </a:r>
            <a:r>
              <a:rPr lang="en" sz="1200">
                <a:solidFill>
                  <a:schemeClr val="dk1"/>
                </a:solidFill>
              </a:rPr>
              <a:t>Hobbit: The Desolation of Smaug, The (2013)’ </a:t>
            </a:r>
            <a:r>
              <a:rPr lang="en" sz="1300">
                <a:solidFill>
                  <a:srgbClr val="595959"/>
                </a:solidFill>
                <a:latin typeface="Lato"/>
                <a:ea typeface="Lato"/>
                <a:cs typeface="Lato"/>
                <a:sym typeface="Lato"/>
              </a:rPr>
              <a:t>has the highest total weight: 3+3+2 = 8, so it is recommended as the top 1 to the user. You can check the result on the right, obviously user 1 loves lord of the rings, not sure if you guys know the movie lord of the rings or not, hobbit is one of the main character in the movie and you can see that the first two recommended movies are Hobbit.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ce4ca01d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ce4ca01d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318676aef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a318676ae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metric to evaluate the performance of this model we used is precision at 10 since we are recommending 10 movies, precision at 10 basically means the percentage of good recommendation among the top 10 recommendation. For example, </a:t>
            </a:r>
            <a:r>
              <a:rPr lang="en" sz="1300">
                <a:solidFill>
                  <a:srgbClr val="595959"/>
                </a:solidFill>
                <a:latin typeface="Lato"/>
                <a:ea typeface="Lato"/>
                <a:cs typeface="Lato"/>
                <a:sym typeface="Lato"/>
              </a:rPr>
              <a:t>Out of the 10 movies, the number of movies a user has watched before is 6 and among the 6 movies, 4 movies have higher ratings than the threshold so the Precision = 4/6 = 0.66, the result is on the right, i will talk about it  using graphs in the next slide.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a318676aef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a318676aef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num_sum in x-axis stands for number of similar movies returned when we try to find similar movies for a movie, and y axis is precision. The two graphs in the first row are the results of first iteration of evaluation using two different threshold. The first threshold is 4, choosing 4 is because in a rating with scale 1 to 5, 4 is considered “good”, the second threshold is the mean rating of each user, choosing this threshold is because each user has their own rating criteria, maybe for a user the highest rating he gives is 3.9 then a metric with threshold = 4 will not be a good metric. For the two graphs in the second row, they are the second and third iteration of evaluation with threshold = mean rating of each user. Its obvious that no matter what threshold we use, </a:t>
            </a:r>
            <a:r>
              <a:rPr lang="en" sz="1300">
                <a:solidFill>
                  <a:srgbClr val="595959"/>
                </a:solidFill>
                <a:latin typeface="Lato"/>
                <a:ea typeface="Lato"/>
                <a:cs typeface="Lato"/>
                <a:sym typeface="Lato"/>
              </a:rPr>
              <a:t>The more we include movies that have smaller similarities, the less accurate the model becomes, the ideal value of the hyper parameter  number of similar movies for this model is around 3 to 5. overall , the precision looks fine, its about the same as the precision of the SVD model.</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ace4ca01d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ace4ca01d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a318676aef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a318676aef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ad3ef69fc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ad3ef69fc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try to create a hybrid model which combines the SVD model and the Content-based model. We considered to use two way to set up the recommendation model as following:</a:t>
            </a:r>
            <a:endParaRPr/>
          </a:p>
          <a:p>
            <a:pPr indent="0" lvl="0" marL="0" rtl="0" algn="l">
              <a:spcBef>
                <a:spcPts val="0"/>
              </a:spcBef>
              <a:spcAft>
                <a:spcPts val="0"/>
              </a:spcAft>
              <a:buNone/>
            </a:pPr>
            <a:r>
              <a:rPr lang="en"/>
              <a:t>Mixed: Recommendations from different recommenders are presented together to give the recommendation.</a:t>
            </a:r>
            <a:endParaRPr/>
          </a:p>
          <a:p>
            <a:pPr indent="0" lvl="0" marL="0" rtl="0" algn="l">
              <a:spcBef>
                <a:spcPts val="0"/>
              </a:spcBef>
              <a:spcAft>
                <a:spcPts val="0"/>
              </a:spcAft>
              <a:buNone/>
            </a:pPr>
            <a:r>
              <a:rPr lang="en"/>
              <a:t>Meta-level: One recommendation technique is applied and produces some sort of model, which is then the input used by the next technique.</a:t>
            </a:r>
            <a:endParaRPr/>
          </a:p>
          <a:p>
            <a:pPr indent="0" lvl="0" marL="0" rtl="0" algn="l">
              <a:spcBef>
                <a:spcPts val="0"/>
              </a:spcBef>
              <a:spcAft>
                <a:spcPts val="0"/>
              </a:spcAft>
              <a:buNone/>
            </a:pPr>
            <a:r>
              <a:rPr lang="en"/>
              <a:t>For the mixed hybrid model, we could simply present the results of the content-base model and SVD model at the same time. We also can use meta-level methodology to create a more accurate model. We first implement the SVD model and use the results of recommendation as input or selection set of content-base model. There is more to explore, but due to the limitation of our computer(RAM crushed after running only one model), we couldn’t successfully run it. But we can do more experiments in the future as long as we have the solution to the OOM problem.</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ace4ca01d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ace4ca01d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ace4ca01d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ace4ca01d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ce4ca01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ce4ca01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ce4ca01d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ce4ca01d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ce4ca01d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ce4ca01d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d33f21a9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d33f21a9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d33f21a9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d33f21a9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d33f21a9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d33f21a9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ce4ca01d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ce4ca01d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6.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18.png"/><Relationship Id="rId5" Type="http://schemas.openxmlformats.org/officeDocument/2006/relationships/image" Target="../media/image21.png"/><Relationship Id="rId6" Type="http://schemas.openxmlformats.org/officeDocument/2006/relationships/image" Target="../media/image19.png"/><Relationship Id="rId7"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30.png"/><Relationship Id="rId5" Type="http://schemas.openxmlformats.org/officeDocument/2006/relationships/image" Target="../media/image27.png"/><Relationship Id="rId6"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34.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surprise.readthedocs.io/en/stable/matrix_factorization.html#surprise.prediction_algorithms.matrix_factorization.SV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Hybrid Movie Recommender System </a:t>
            </a:r>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Members : Brian Hsu</a:t>
            </a:r>
            <a:endParaRPr/>
          </a:p>
          <a:p>
            <a:pPr indent="0" lvl="0" marL="0" rtl="0" algn="l">
              <a:spcBef>
                <a:spcPts val="0"/>
              </a:spcBef>
              <a:spcAft>
                <a:spcPts val="0"/>
              </a:spcAft>
              <a:buNone/>
            </a:pPr>
            <a:r>
              <a:rPr lang="en"/>
              <a:t>		  Yanzhou Zhang</a:t>
            </a:r>
            <a:endParaRPr/>
          </a:p>
          <a:p>
            <a:pPr indent="0" lvl="0" marL="914400" rtl="0" algn="l">
              <a:spcBef>
                <a:spcPts val="0"/>
              </a:spcBef>
              <a:spcAft>
                <a:spcPts val="0"/>
              </a:spcAft>
              <a:buNone/>
            </a:pPr>
            <a:r>
              <a:rPr lang="en"/>
              <a:t>  Xiaohan Jiang</a:t>
            </a:r>
            <a:endParaRPr/>
          </a:p>
          <a:p>
            <a:pPr indent="0" lvl="0" marL="91440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r>
              <a:rPr lang="en"/>
              <a:t> of Item-item based Model</a:t>
            </a:r>
            <a:endParaRPr/>
          </a:p>
          <a:p>
            <a:pPr indent="0" lvl="0" marL="0" rtl="0" algn="l">
              <a:spcBef>
                <a:spcPts val="0"/>
              </a:spcBef>
              <a:spcAft>
                <a:spcPts val="0"/>
              </a:spcAft>
              <a:buNone/>
            </a:pPr>
            <a:r>
              <a:t/>
            </a:r>
            <a:endParaRPr/>
          </a:p>
        </p:txBody>
      </p:sp>
      <p:sp>
        <p:nvSpPr>
          <p:cNvPr id="151" name="Google Shape;151;p22"/>
          <p:cNvSpPr txBox="1"/>
          <p:nvPr>
            <p:ph idx="1" type="body"/>
          </p:nvPr>
        </p:nvSpPr>
        <p:spPr>
          <a:xfrm>
            <a:off x="729450" y="2078875"/>
            <a:ext cx="8414400" cy="2983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AutoNum type="arabicPeriod"/>
            </a:pPr>
            <a:r>
              <a:rPr lang="en" sz="1700">
                <a:latin typeface="Times New Roman"/>
                <a:ea typeface="Times New Roman"/>
                <a:cs typeface="Times New Roman"/>
                <a:sym typeface="Times New Roman"/>
              </a:rPr>
              <a:t>Combine the information of users, their ratings, and their rated movies into one dataframe</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AutoNum type="arabicPeriod"/>
            </a:pPr>
            <a:r>
              <a:rPr lang="en" sz="1700">
                <a:latin typeface="Times New Roman"/>
                <a:ea typeface="Times New Roman"/>
                <a:cs typeface="Times New Roman"/>
                <a:sym typeface="Times New Roman"/>
              </a:rPr>
              <a:t>Pivot table: columns - user id, index - movie id, values - ratings  (missing value filled with 0)</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AutoNum type="arabicPeriod"/>
            </a:pPr>
            <a:r>
              <a:rPr lang="en" sz="1700">
                <a:latin typeface="Times New Roman"/>
                <a:ea typeface="Times New Roman"/>
                <a:cs typeface="Times New Roman"/>
                <a:sym typeface="Times New Roman"/>
              </a:rPr>
              <a:t>Pairwise </a:t>
            </a:r>
            <a:r>
              <a:rPr lang="en" sz="1700">
                <a:latin typeface="Times New Roman"/>
                <a:ea typeface="Times New Roman"/>
                <a:cs typeface="Times New Roman"/>
                <a:sym typeface="Times New Roman"/>
              </a:rPr>
              <a:t>cosine</a:t>
            </a:r>
            <a:r>
              <a:rPr lang="en" sz="1700">
                <a:latin typeface="Times New Roman"/>
                <a:ea typeface="Times New Roman"/>
                <a:cs typeface="Times New Roman"/>
                <a:sym typeface="Times New Roman"/>
              </a:rPr>
              <a:t> similarity of all movies</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AutoNum type="arabicPeriod"/>
            </a:pPr>
            <a:r>
              <a:rPr lang="en" sz="1700">
                <a:latin typeface="Times New Roman"/>
                <a:ea typeface="Times New Roman"/>
                <a:cs typeface="Times New Roman"/>
                <a:sym typeface="Times New Roman"/>
              </a:rPr>
              <a:t>Given a user id, find the user’s view history</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AutoNum type="arabicPeriod"/>
            </a:pPr>
            <a:r>
              <a:rPr lang="en" sz="1700">
                <a:latin typeface="Times New Roman"/>
                <a:ea typeface="Times New Roman"/>
                <a:cs typeface="Times New Roman"/>
                <a:sym typeface="Times New Roman"/>
              </a:rPr>
              <a:t>Find similar movies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AutoNum type="arabicPeriod"/>
            </a:pPr>
            <a:r>
              <a:rPr lang="en" sz="1700">
                <a:latin typeface="Times New Roman"/>
                <a:ea typeface="Times New Roman"/>
                <a:cs typeface="Times New Roman"/>
                <a:sym typeface="Times New Roman"/>
              </a:rPr>
              <a:t>Prediction calculated using weighted average equation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AutoNum type="arabicPeriod"/>
            </a:pPr>
            <a:r>
              <a:rPr lang="en" sz="1700">
                <a:latin typeface="Times New Roman"/>
                <a:ea typeface="Times New Roman"/>
                <a:cs typeface="Times New Roman"/>
                <a:sym typeface="Times New Roman"/>
              </a:rPr>
              <a:t>Predict movies with best results</a:t>
            </a:r>
            <a:endParaRPr sz="1700">
              <a:latin typeface="Times New Roman"/>
              <a:ea typeface="Times New Roman"/>
              <a:cs typeface="Times New Roman"/>
              <a:sym typeface="Times New Roman"/>
            </a:endParaRPr>
          </a:p>
        </p:txBody>
      </p:sp>
      <p:pic>
        <p:nvPicPr>
          <p:cNvPr id="152" name="Google Shape;152;p22"/>
          <p:cNvPicPr preferRelativeResize="0"/>
          <p:nvPr/>
        </p:nvPicPr>
        <p:blipFill>
          <a:blip r:embed="rId3">
            <a:alphaModFix/>
          </a:blip>
          <a:stretch>
            <a:fillRect/>
          </a:stretch>
        </p:blipFill>
        <p:spPr>
          <a:xfrm>
            <a:off x="6286650" y="3642625"/>
            <a:ext cx="2359125" cy="806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0" y="4716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Results</a:t>
            </a:r>
            <a:endParaRPr/>
          </a:p>
        </p:txBody>
      </p:sp>
      <p:sp>
        <p:nvSpPr>
          <p:cNvPr id="158" name="Google Shape;158;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9" name="Google Shape;159;p23"/>
          <p:cNvPicPr preferRelativeResize="0"/>
          <p:nvPr/>
        </p:nvPicPr>
        <p:blipFill>
          <a:blip r:embed="rId3">
            <a:alphaModFix/>
          </a:blip>
          <a:stretch>
            <a:fillRect/>
          </a:stretch>
        </p:blipFill>
        <p:spPr>
          <a:xfrm>
            <a:off x="0" y="2954225"/>
            <a:ext cx="9144001" cy="2189275"/>
          </a:xfrm>
          <a:prstGeom prst="rect">
            <a:avLst/>
          </a:prstGeom>
          <a:noFill/>
          <a:ln cap="flat" cmpd="sng" w="9525">
            <a:solidFill>
              <a:srgbClr val="000000"/>
            </a:solidFill>
            <a:prstDash val="solid"/>
            <a:round/>
            <a:headEnd len="sm" w="sm" type="none"/>
            <a:tailEnd len="sm" w="sm" type="none"/>
          </a:ln>
        </p:spPr>
      </p:pic>
      <p:pic>
        <p:nvPicPr>
          <p:cNvPr id="160" name="Google Shape;160;p23"/>
          <p:cNvPicPr preferRelativeResize="0"/>
          <p:nvPr/>
        </p:nvPicPr>
        <p:blipFill>
          <a:blip r:embed="rId4">
            <a:alphaModFix/>
          </a:blip>
          <a:stretch>
            <a:fillRect/>
          </a:stretch>
        </p:blipFill>
        <p:spPr>
          <a:xfrm>
            <a:off x="0" y="915701"/>
            <a:ext cx="9144000" cy="20385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a:t>
            </a:r>
            <a:endParaRPr/>
          </a:p>
        </p:txBody>
      </p:sp>
      <p:sp>
        <p:nvSpPr>
          <p:cNvPr id="166" name="Google Shape;166;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RMSE of Item-Item Based CF: 0.9188 (Vary from 0.85 - 1.15)</a:t>
            </a:r>
            <a:endParaRPr sz="1700">
              <a:latin typeface="Times New Roman"/>
              <a:ea typeface="Times New Roman"/>
              <a:cs typeface="Times New Roman"/>
              <a:sym typeface="Times New Roman"/>
            </a:endParaRPr>
          </a:p>
          <a:p>
            <a:pPr indent="-336550" lvl="1" marL="9144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Limitation: Small portion of data used in evaluation</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RMSE of </a:t>
            </a:r>
            <a:r>
              <a:rPr lang="en" sz="1700">
                <a:latin typeface="Times New Roman"/>
                <a:ea typeface="Times New Roman"/>
                <a:cs typeface="Times New Roman"/>
                <a:sym typeface="Times New Roman"/>
              </a:rPr>
              <a:t>Surprise</a:t>
            </a:r>
            <a:r>
              <a:rPr lang="en" sz="1700">
                <a:latin typeface="Times New Roman"/>
                <a:ea typeface="Times New Roman"/>
                <a:cs typeface="Times New Roman"/>
                <a:sym typeface="Times New Roman"/>
              </a:rPr>
              <a:t> Library’s Item-Based CF: 0.7318</a:t>
            </a:r>
            <a:endParaRPr sz="17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of Content-based Model</a:t>
            </a:r>
            <a:endParaRPr/>
          </a:p>
        </p:txBody>
      </p:sp>
      <p:sp>
        <p:nvSpPr>
          <p:cNvPr id="172" name="Google Shape;172;p25"/>
          <p:cNvSpPr txBox="1"/>
          <p:nvPr>
            <p:ph idx="2" type="body"/>
          </p:nvPr>
        </p:nvSpPr>
        <p:spPr>
          <a:xfrm>
            <a:off x="585550" y="2132275"/>
            <a:ext cx="3774300" cy="2261100"/>
          </a:xfrm>
          <a:prstGeom prst="rect">
            <a:avLst/>
          </a:prstGeom>
        </p:spPr>
        <p:txBody>
          <a:bodyPr anchorCtr="0" anchor="t" bIns="91425" lIns="91425" spcFirstLastPara="1" rIns="91425" wrap="square" tIns="91425">
            <a:noAutofit/>
          </a:bodyPr>
          <a:lstStyle/>
          <a:p>
            <a:pPr indent="0" lvl="0" marL="0" marR="0" rtl="0" algn="l">
              <a:spcBef>
                <a:spcPts val="0"/>
              </a:spcBef>
              <a:spcAft>
                <a:spcPts val="0"/>
              </a:spcAft>
              <a:buNone/>
            </a:pPr>
            <a:r>
              <a:rPr b="1" lang="en" sz="1200">
                <a:latin typeface="Arial"/>
                <a:ea typeface="Arial"/>
                <a:cs typeface="Arial"/>
                <a:sym typeface="Arial"/>
              </a:rPr>
              <a:t>- </a:t>
            </a:r>
            <a:r>
              <a:rPr b="1" lang="en" sz="1200">
                <a:latin typeface="Arial"/>
                <a:ea typeface="Arial"/>
                <a:cs typeface="Arial"/>
                <a:sym typeface="Arial"/>
              </a:rPr>
              <a:t>Main idea</a:t>
            </a:r>
            <a:endParaRPr b="1" sz="1200">
              <a:latin typeface="Arial"/>
              <a:ea typeface="Arial"/>
              <a:cs typeface="Arial"/>
              <a:sym typeface="Arial"/>
            </a:endParaRPr>
          </a:p>
          <a:p>
            <a:pPr indent="0" lvl="0" marL="0" marR="0" rtl="0" algn="l">
              <a:spcBef>
                <a:spcPts val="0"/>
              </a:spcBef>
              <a:spcAft>
                <a:spcPts val="0"/>
              </a:spcAft>
              <a:buNone/>
            </a:pPr>
            <a:r>
              <a:rPr lang="en" sz="1200">
                <a:latin typeface="Arial"/>
                <a:ea typeface="Arial"/>
                <a:cs typeface="Arial"/>
                <a:sym typeface="Arial"/>
              </a:rPr>
              <a:t> recommend items to user which have similar content to </a:t>
            </a:r>
            <a:endParaRPr sz="1200">
              <a:latin typeface="Arial"/>
              <a:ea typeface="Arial"/>
              <a:cs typeface="Arial"/>
              <a:sym typeface="Arial"/>
            </a:endParaRPr>
          </a:p>
          <a:p>
            <a:pPr indent="0" lvl="0" marL="0" marR="0" rtl="0" algn="l">
              <a:spcBef>
                <a:spcPts val="0"/>
              </a:spcBef>
              <a:spcAft>
                <a:spcPts val="0"/>
              </a:spcAft>
              <a:buNone/>
            </a:pPr>
            <a:r>
              <a:rPr lang="en" sz="1200">
                <a:latin typeface="Arial"/>
                <a:ea typeface="Arial"/>
                <a:cs typeface="Arial"/>
                <a:sym typeface="Arial"/>
              </a:rPr>
              <a:t>content of previous Items rated highly by the user.</a:t>
            </a:r>
            <a:endParaRPr sz="1200"/>
          </a:p>
          <a:p>
            <a:pPr indent="0" lvl="0" marL="0" marR="0" rtl="0" algn="l">
              <a:spcBef>
                <a:spcPts val="0"/>
              </a:spcBef>
              <a:spcAft>
                <a:spcPts val="0"/>
              </a:spcAft>
              <a:buNone/>
            </a:pPr>
            <a:r>
              <a:t/>
            </a:r>
            <a:endParaRPr sz="1200">
              <a:latin typeface="Arial"/>
              <a:ea typeface="Arial"/>
              <a:cs typeface="Arial"/>
              <a:sym typeface="Arial"/>
            </a:endParaRPr>
          </a:p>
          <a:p>
            <a:pPr indent="0" lvl="0" marL="0" rtl="0" algn="l">
              <a:spcBef>
                <a:spcPts val="0"/>
              </a:spcBef>
              <a:spcAft>
                <a:spcPts val="0"/>
              </a:spcAft>
              <a:buNone/>
            </a:pPr>
            <a:r>
              <a:rPr b="1" lang="en" sz="1200"/>
              <a:t>- </a:t>
            </a:r>
            <a:r>
              <a:rPr b="1" lang="en" sz="1200"/>
              <a:t>What is content?</a:t>
            </a:r>
            <a:endParaRPr b="1" sz="1200"/>
          </a:p>
          <a:p>
            <a:pPr indent="0" lvl="0" marL="0" rtl="0" algn="l">
              <a:spcBef>
                <a:spcPts val="1600"/>
              </a:spcBef>
              <a:spcAft>
                <a:spcPts val="0"/>
              </a:spcAft>
              <a:buNone/>
            </a:pPr>
            <a:r>
              <a:rPr lang="en" sz="1200"/>
              <a:t>→ genres, tags, actor(s), director….</a:t>
            </a:r>
            <a:endParaRPr sz="1200"/>
          </a:p>
          <a:p>
            <a:pPr indent="0" lvl="0" marL="0" rtl="0" algn="l">
              <a:spcBef>
                <a:spcPts val="1600"/>
              </a:spcBef>
              <a:spcAft>
                <a:spcPts val="0"/>
              </a:spcAft>
              <a:buNone/>
            </a:pPr>
            <a:r>
              <a:rPr b="1" lang="en" sz="1200"/>
              <a:t>- How to recommend?</a:t>
            </a:r>
            <a:endParaRPr b="1" sz="1200"/>
          </a:p>
          <a:p>
            <a:pPr indent="0" lvl="0" marL="0" rtl="0" algn="l">
              <a:spcBef>
                <a:spcPts val="1600"/>
              </a:spcBef>
              <a:spcAft>
                <a:spcPts val="0"/>
              </a:spcAft>
              <a:buNone/>
            </a:pPr>
            <a:r>
              <a:rPr lang="en" sz="1200"/>
              <a:t>→ Create user profile and item profile and recommend items which have the most similar profiles to the user’s profile to the user.</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a:p>
        </p:txBody>
      </p:sp>
      <p:pic>
        <p:nvPicPr>
          <p:cNvPr id="173" name="Google Shape;173;p25"/>
          <p:cNvPicPr preferRelativeResize="0"/>
          <p:nvPr/>
        </p:nvPicPr>
        <p:blipFill>
          <a:blip r:embed="rId3">
            <a:alphaModFix/>
          </a:blip>
          <a:stretch>
            <a:fillRect/>
          </a:stretch>
        </p:blipFill>
        <p:spPr>
          <a:xfrm>
            <a:off x="4999371" y="2132263"/>
            <a:ext cx="3418474" cy="2795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 of Modified content-based model</a:t>
            </a:r>
            <a:endParaRPr/>
          </a:p>
        </p:txBody>
      </p:sp>
      <p:sp>
        <p:nvSpPr>
          <p:cNvPr id="179" name="Google Shape;179;p26"/>
          <p:cNvSpPr txBox="1"/>
          <p:nvPr>
            <p:ph idx="1" type="body"/>
          </p:nvPr>
        </p:nvSpPr>
        <p:spPr>
          <a:xfrm>
            <a:off x="729450" y="2043275"/>
            <a:ext cx="7386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different way to implement recommend based on items’ content. </a:t>
            </a:r>
            <a:endParaRPr/>
          </a:p>
          <a:p>
            <a:pPr indent="-311150" lvl="0" marL="457200" rtl="0" algn="l">
              <a:spcBef>
                <a:spcPts val="1600"/>
              </a:spcBef>
              <a:spcAft>
                <a:spcPts val="0"/>
              </a:spcAft>
              <a:buSzPts val="1300"/>
              <a:buChar char="-"/>
            </a:pPr>
            <a:r>
              <a:rPr lang="en"/>
              <a:t>No need to create user profile by checking every movie the user watched.</a:t>
            </a:r>
            <a:endParaRPr/>
          </a:p>
          <a:p>
            <a:pPr indent="-311150" lvl="0" marL="457200" rtl="0" algn="l">
              <a:spcBef>
                <a:spcPts val="0"/>
              </a:spcBef>
              <a:spcAft>
                <a:spcPts val="0"/>
              </a:spcAft>
              <a:buSzPts val="1300"/>
              <a:buChar char="-"/>
            </a:pPr>
            <a:r>
              <a:rPr lang="en"/>
              <a:t>Instead of calculating similarities between user-item, calculate item-item similarities.</a:t>
            </a:r>
            <a:endParaRPr/>
          </a:p>
          <a:p>
            <a:pPr indent="-311150" lvl="0" marL="457200" rtl="0" algn="l">
              <a:spcBef>
                <a:spcPts val="0"/>
              </a:spcBef>
              <a:spcAft>
                <a:spcPts val="0"/>
              </a:spcAft>
              <a:buSzPts val="1300"/>
              <a:buChar char="-"/>
            </a:pPr>
            <a:r>
              <a:rPr lang="en"/>
              <a:t>recommend movies that have the highest total weight (degree of similarity) to the user.</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a:t>
            </a:r>
            <a:endParaRPr/>
          </a:p>
        </p:txBody>
      </p:sp>
      <p:sp>
        <p:nvSpPr>
          <p:cNvPr id="185" name="Google Shape;185;p2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Item profiles creation:</a:t>
            </a:r>
            <a:endParaRPr b="1"/>
          </a:p>
          <a:p>
            <a:pPr indent="0" lvl="0" marL="0" rtl="0" algn="l">
              <a:spcBef>
                <a:spcPts val="1600"/>
              </a:spcBef>
              <a:spcAft>
                <a:spcPts val="0"/>
              </a:spcAft>
              <a:buNone/>
            </a:pPr>
            <a:r>
              <a:rPr lang="en"/>
              <a:t>Step 1: </a:t>
            </a:r>
            <a:endParaRPr/>
          </a:p>
          <a:p>
            <a:pPr indent="0" lvl="0" marL="0" rtl="0" algn="l">
              <a:spcBef>
                <a:spcPts val="1600"/>
              </a:spcBef>
              <a:spcAft>
                <a:spcPts val="1600"/>
              </a:spcAft>
              <a:buNone/>
            </a:pPr>
            <a:r>
              <a:rPr lang="en"/>
              <a:t>Extract tags that have relevance higher than 0.8 for each movie and add the tags information to each movie.</a:t>
            </a:r>
            <a:endParaRPr/>
          </a:p>
        </p:txBody>
      </p:sp>
      <p:sp>
        <p:nvSpPr>
          <p:cNvPr id="186" name="Google Shape;186;p2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7" name="Google Shape;187;p27"/>
          <p:cNvPicPr preferRelativeResize="0"/>
          <p:nvPr/>
        </p:nvPicPr>
        <p:blipFill>
          <a:blip r:embed="rId3">
            <a:alphaModFix/>
          </a:blip>
          <a:stretch>
            <a:fillRect/>
          </a:stretch>
        </p:blipFill>
        <p:spPr>
          <a:xfrm>
            <a:off x="4191330" y="1966625"/>
            <a:ext cx="2382650" cy="3176875"/>
          </a:xfrm>
          <a:prstGeom prst="rect">
            <a:avLst/>
          </a:prstGeom>
          <a:noFill/>
          <a:ln>
            <a:noFill/>
          </a:ln>
        </p:spPr>
      </p:pic>
      <p:pic>
        <p:nvPicPr>
          <p:cNvPr id="188" name="Google Shape;188;p27"/>
          <p:cNvPicPr preferRelativeResize="0"/>
          <p:nvPr/>
        </p:nvPicPr>
        <p:blipFill>
          <a:blip r:embed="rId4">
            <a:alphaModFix/>
          </a:blip>
          <a:stretch>
            <a:fillRect/>
          </a:stretch>
        </p:blipFill>
        <p:spPr>
          <a:xfrm>
            <a:off x="6681880" y="2062638"/>
            <a:ext cx="2277196" cy="29848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a:t>
            </a:r>
            <a:endParaRPr/>
          </a:p>
        </p:txBody>
      </p:sp>
      <p:sp>
        <p:nvSpPr>
          <p:cNvPr id="194" name="Google Shape;194;p28"/>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2:</a:t>
            </a:r>
            <a:endParaRPr/>
          </a:p>
          <a:p>
            <a:pPr indent="0" lvl="0" marL="0" rtl="0" algn="l">
              <a:spcBef>
                <a:spcPts val="1600"/>
              </a:spcBef>
              <a:spcAft>
                <a:spcPts val="0"/>
              </a:spcAft>
              <a:buNone/>
            </a:pPr>
            <a:r>
              <a:rPr lang="en"/>
              <a:t> combine genres information with tags information of each movie and perform TfidfVectorizer on the combined information to get item profiles.</a:t>
            </a:r>
            <a:endParaRPr/>
          </a:p>
          <a:p>
            <a:pPr indent="0" lvl="0" marL="0" rtl="0" algn="l">
              <a:spcBef>
                <a:spcPts val="1600"/>
              </a:spcBef>
              <a:spcAft>
                <a:spcPts val="1600"/>
              </a:spcAft>
              <a:buNone/>
            </a:pPr>
            <a:r>
              <a:t/>
            </a:r>
            <a:endParaRPr/>
          </a:p>
        </p:txBody>
      </p:sp>
      <p:pic>
        <p:nvPicPr>
          <p:cNvPr id="195" name="Google Shape;195;p28"/>
          <p:cNvPicPr preferRelativeResize="0"/>
          <p:nvPr/>
        </p:nvPicPr>
        <p:blipFill>
          <a:blip r:embed="rId3">
            <a:alphaModFix/>
          </a:blip>
          <a:stretch>
            <a:fillRect/>
          </a:stretch>
        </p:blipFill>
        <p:spPr>
          <a:xfrm>
            <a:off x="1" y="3345950"/>
            <a:ext cx="4597399" cy="1797550"/>
          </a:xfrm>
          <a:prstGeom prst="rect">
            <a:avLst/>
          </a:prstGeom>
          <a:noFill/>
          <a:ln>
            <a:noFill/>
          </a:ln>
        </p:spPr>
      </p:pic>
      <p:pic>
        <p:nvPicPr>
          <p:cNvPr id="196" name="Google Shape;196;p28"/>
          <p:cNvPicPr preferRelativeResize="0"/>
          <p:nvPr/>
        </p:nvPicPr>
        <p:blipFill>
          <a:blip r:embed="rId4">
            <a:alphaModFix/>
          </a:blip>
          <a:stretch>
            <a:fillRect/>
          </a:stretch>
        </p:blipFill>
        <p:spPr>
          <a:xfrm>
            <a:off x="4714200" y="3341063"/>
            <a:ext cx="4241799" cy="180733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a:t>
            </a:r>
            <a:endParaRPr/>
          </a:p>
        </p:txBody>
      </p:sp>
      <p:sp>
        <p:nvSpPr>
          <p:cNvPr id="202" name="Google Shape;202;p29"/>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Step3:</a:t>
            </a:r>
            <a:endParaRPr/>
          </a:p>
          <a:p>
            <a:pPr indent="0" lvl="0" marL="0" rtl="0" algn="l">
              <a:spcBef>
                <a:spcPts val="1600"/>
              </a:spcBef>
              <a:spcAft>
                <a:spcPts val="0"/>
              </a:spcAft>
              <a:buNone/>
            </a:pPr>
            <a:r>
              <a:rPr lang="en"/>
              <a:t>Instead of creating user profile for a user</a:t>
            </a:r>
            <a:endParaRPr/>
          </a:p>
          <a:p>
            <a:pPr indent="0" lvl="0" marL="0" rtl="0" algn="l">
              <a:spcBef>
                <a:spcPts val="1600"/>
              </a:spcBef>
              <a:spcAft>
                <a:spcPts val="0"/>
              </a:spcAft>
              <a:buNone/>
            </a:pPr>
            <a:r>
              <a:rPr lang="en"/>
              <a:t>checking all the movies he/she watched.</a:t>
            </a:r>
            <a:endParaRPr/>
          </a:p>
          <a:p>
            <a:pPr indent="0" lvl="0" marL="0" rtl="0" algn="l">
              <a:spcBef>
                <a:spcPts val="1600"/>
              </a:spcBef>
              <a:spcAft>
                <a:spcPts val="1600"/>
              </a:spcAft>
              <a:buNone/>
            </a:pPr>
            <a:r>
              <a:rPr lang="en"/>
              <a:t>We select only movies he/she rated the highest.</a:t>
            </a:r>
            <a:endParaRPr/>
          </a:p>
        </p:txBody>
      </p:sp>
      <p:pic>
        <p:nvPicPr>
          <p:cNvPr id="203" name="Google Shape;203;p29"/>
          <p:cNvPicPr preferRelativeResize="0"/>
          <p:nvPr/>
        </p:nvPicPr>
        <p:blipFill>
          <a:blip r:embed="rId3">
            <a:alphaModFix/>
          </a:blip>
          <a:stretch>
            <a:fillRect/>
          </a:stretch>
        </p:blipFill>
        <p:spPr>
          <a:xfrm>
            <a:off x="4030076" y="3666280"/>
            <a:ext cx="5018024" cy="1201250"/>
          </a:xfrm>
          <a:prstGeom prst="rect">
            <a:avLst/>
          </a:prstGeom>
          <a:noFill/>
          <a:ln>
            <a:noFill/>
          </a:ln>
        </p:spPr>
      </p:pic>
      <p:pic>
        <p:nvPicPr>
          <p:cNvPr id="204" name="Google Shape;204;p29"/>
          <p:cNvPicPr preferRelativeResize="0"/>
          <p:nvPr/>
        </p:nvPicPr>
        <p:blipFill>
          <a:blip r:embed="rId4">
            <a:alphaModFix/>
          </a:blip>
          <a:stretch>
            <a:fillRect/>
          </a:stretch>
        </p:blipFill>
        <p:spPr>
          <a:xfrm>
            <a:off x="4275187" y="718799"/>
            <a:ext cx="4527801" cy="2530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a:t>
            </a:r>
            <a:endParaRPr/>
          </a:p>
        </p:txBody>
      </p:sp>
      <p:sp>
        <p:nvSpPr>
          <p:cNvPr id="210" name="Google Shape;210;p30"/>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Step4:</a:t>
            </a:r>
            <a:endParaRPr/>
          </a:p>
          <a:p>
            <a:pPr indent="0" lvl="0" marL="0" rtl="0" algn="l">
              <a:spcBef>
                <a:spcPts val="1600"/>
              </a:spcBef>
              <a:spcAft>
                <a:spcPts val="1600"/>
              </a:spcAft>
              <a:buNone/>
            </a:pPr>
            <a:r>
              <a:rPr lang="en"/>
              <a:t>For each movie we extracted in previous step, </a:t>
            </a:r>
            <a:r>
              <a:rPr lang="en">
                <a:latin typeface="Arial"/>
                <a:ea typeface="Arial"/>
                <a:cs typeface="Arial"/>
                <a:sym typeface="Arial"/>
              </a:rPr>
              <a:t>compute the similarity between itself and other movies and return top k similar movies with weights and add it to a list. </a:t>
            </a:r>
            <a:r>
              <a:rPr lang="en">
                <a:latin typeface="Arial"/>
                <a:ea typeface="Arial"/>
                <a:cs typeface="Arial"/>
                <a:sym typeface="Arial"/>
              </a:rPr>
              <a:t>(k = 5 in this case, </a:t>
            </a:r>
            <a:r>
              <a:rPr lang="en">
                <a:latin typeface="Arial"/>
                <a:ea typeface="Arial"/>
                <a:cs typeface="Arial"/>
                <a:sym typeface="Arial"/>
              </a:rPr>
              <a:t>the most similar one has the highest weight = 5 and the least similar one has the lowest weight = 1)</a:t>
            </a:r>
            <a:endParaRPr/>
          </a:p>
        </p:txBody>
      </p:sp>
      <p:pic>
        <p:nvPicPr>
          <p:cNvPr id="211" name="Google Shape;211;p30"/>
          <p:cNvPicPr preferRelativeResize="0"/>
          <p:nvPr/>
        </p:nvPicPr>
        <p:blipFill>
          <a:blip r:embed="rId3">
            <a:alphaModFix/>
          </a:blip>
          <a:stretch>
            <a:fillRect/>
          </a:stretch>
        </p:blipFill>
        <p:spPr>
          <a:xfrm>
            <a:off x="4743050" y="1288685"/>
            <a:ext cx="3237174" cy="595125"/>
          </a:xfrm>
          <a:prstGeom prst="rect">
            <a:avLst/>
          </a:prstGeom>
          <a:noFill/>
          <a:ln>
            <a:noFill/>
          </a:ln>
        </p:spPr>
      </p:pic>
      <p:pic>
        <p:nvPicPr>
          <p:cNvPr id="212" name="Google Shape;212;p30"/>
          <p:cNvPicPr preferRelativeResize="0"/>
          <p:nvPr/>
        </p:nvPicPr>
        <p:blipFill>
          <a:blip r:embed="rId4">
            <a:alphaModFix/>
          </a:blip>
          <a:stretch>
            <a:fillRect/>
          </a:stretch>
        </p:blipFill>
        <p:spPr>
          <a:xfrm>
            <a:off x="849414" y="4123055"/>
            <a:ext cx="3722587" cy="870700"/>
          </a:xfrm>
          <a:prstGeom prst="rect">
            <a:avLst/>
          </a:prstGeom>
          <a:noFill/>
          <a:ln>
            <a:noFill/>
          </a:ln>
        </p:spPr>
      </p:pic>
      <p:pic>
        <p:nvPicPr>
          <p:cNvPr id="213" name="Google Shape;213;p30"/>
          <p:cNvPicPr preferRelativeResize="0"/>
          <p:nvPr/>
        </p:nvPicPr>
        <p:blipFill>
          <a:blip r:embed="rId5">
            <a:alphaModFix/>
          </a:blip>
          <a:stretch>
            <a:fillRect/>
          </a:stretch>
        </p:blipFill>
        <p:spPr>
          <a:xfrm>
            <a:off x="4743050" y="2271401"/>
            <a:ext cx="3237175" cy="579000"/>
          </a:xfrm>
          <a:prstGeom prst="rect">
            <a:avLst/>
          </a:prstGeom>
          <a:noFill/>
          <a:ln>
            <a:noFill/>
          </a:ln>
        </p:spPr>
      </p:pic>
      <p:pic>
        <p:nvPicPr>
          <p:cNvPr id="214" name="Google Shape;214;p30"/>
          <p:cNvPicPr preferRelativeResize="0"/>
          <p:nvPr/>
        </p:nvPicPr>
        <p:blipFill>
          <a:blip r:embed="rId6">
            <a:alphaModFix/>
          </a:blip>
          <a:stretch>
            <a:fillRect/>
          </a:stretch>
        </p:blipFill>
        <p:spPr>
          <a:xfrm>
            <a:off x="4743050" y="3267948"/>
            <a:ext cx="3237176" cy="585580"/>
          </a:xfrm>
          <a:prstGeom prst="rect">
            <a:avLst/>
          </a:prstGeom>
          <a:noFill/>
          <a:ln>
            <a:noFill/>
          </a:ln>
        </p:spPr>
      </p:pic>
      <p:pic>
        <p:nvPicPr>
          <p:cNvPr id="215" name="Google Shape;215;p30"/>
          <p:cNvPicPr preferRelativeResize="0"/>
          <p:nvPr/>
        </p:nvPicPr>
        <p:blipFill>
          <a:blip r:embed="rId7">
            <a:alphaModFix/>
          </a:blip>
          <a:stretch>
            <a:fillRect/>
          </a:stretch>
        </p:blipFill>
        <p:spPr>
          <a:xfrm>
            <a:off x="4861750" y="4262500"/>
            <a:ext cx="2999776" cy="731250"/>
          </a:xfrm>
          <a:prstGeom prst="rect">
            <a:avLst/>
          </a:prstGeom>
          <a:noFill/>
          <a:ln>
            <a:noFill/>
          </a:ln>
        </p:spPr>
      </p:pic>
      <p:sp>
        <p:nvSpPr>
          <p:cNvPr id="216" name="Google Shape;216;p30"/>
          <p:cNvSpPr txBox="1"/>
          <p:nvPr/>
        </p:nvSpPr>
        <p:spPr>
          <a:xfrm>
            <a:off x="7980225" y="1246225"/>
            <a:ext cx="863100" cy="8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w</a:t>
            </a:r>
            <a:r>
              <a:rPr lang="en" sz="700">
                <a:latin typeface="Lato"/>
                <a:ea typeface="Lato"/>
                <a:cs typeface="Lato"/>
                <a:sym typeface="Lato"/>
              </a:rPr>
              <a:t>=5</a:t>
            </a:r>
            <a:endParaRPr sz="700">
              <a:latin typeface="Lato"/>
              <a:ea typeface="Lato"/>
              <a:cs typeface="Lato"/>
              <a:sym typeface="Lato"/>
            </a:endParaRPr>
          </a:p>
          <a:p>
            <a:pPr indent="0" lvl="0" marL="0" rtl="0" algn="l">
              <a:spcBef>
                <a:spcPts val="0"/>
              </a:spcBef>
              <a:spcAft>
                <a:spcPts val="0"/>
              </a:spcAft>
              <a:buNone/>
            </a:pPr>
            <a:r>
              <a:rPr lang="en" sz="700">
                <a:latin typeface="Lato"/>
                <a:ea typeface="Lato"/>
                <a:cs typeface="Lato"/>
                <a:sym typeface="Lato"/>
              </a:rPr>
              <a:t>w=4</a:t>
            </a:r>
            <a:endParaRPr sz="700">
              <a:latin typeface="Lato"/>
              <a:ea typeface="Lato"/>
              <a:cs typeface="Lato"/>
              <a:sym typeface="Lato"/>
            </a:endParaRPr>
          </a:p>
          <a:p>
            <a:pPr indent="0" lvl="0" marL="0" rtl="0" algn="l">
              <a:spcBef>
                <a:spcPts val="0"/>
              </a:spcBef>
              <a:spcAft>
                <a:spcPts val="0"/>
              </a:spcAft>
              <a:buNone/>
            </a:pPr>
            <a:r>
              <a:rPr lang="en" sz="700">
                <a:latin typeface="Lato"/>
                <a:ea typeface="Lato"/>
                <a:cs typeface="Lato"/>
                <a:sym typeface="Lato"/>
              </a:rPr>
              <a:t>w=3</a:t>
            </a:r>
            <a:endParaRPr sz="700">
              <a:latin typeface="Lato"/>
              <a:ea typeface="Lato"/>
              <a:cs typeface="Lato"/>
              <a:sym typeface="Lato"/>
            </a:endParaRPr>
          </a:p>
          <a:p>
            <a:pPr indent="0" lvl="0" marL="0" rtl="0" algn="l">
              <a:spcBef>
                <a:spcPts val="0"/>
              </a:spcBef>
              <a:spcAft>
                <a:spcPts val="0"/>
              </a:spcAft>
              <a:buNone/>
            </a:pPr>
            <a:r>
              <a:rPr lang="en" sz="700">
                <a:latin typeface="Lato"/>
                <a:ea typeface="Lato"/>
                <a:cs typeface="Lato"/>
                <a:sym typeface="Lato"/>
              </a:rPr>
              <a:t>w=2</a:t>
            </a:r>
            <a:endParaRPr sz="700">
              <a:latin typeface="Lato"/>
              <a:ea typeface="Lato"/>
              <a:cs typeface="Lato"/>
              <a:sym typeface="Lato"/>
            </a:endParaRPr>
          </a:p>
          <a:p>
            <a:pPr indent="0" lvl="0" marL="0" rtl="0" algn="l">
              <a:spcBef>
                <a:spcPts val="0"/>
              </a:spcBef>
              <a:spcAft>
                <a:spcPts val="0"/>
              </a:spcAft>
              <a:buNone/>
            </a:pPr>
            <a:r>
              <a:rPr lang="en" sz="700">
                <a:latin typeface="Lato"/>
                <a:ea typeface="Lato"/>
                <a:cs typeface="Lato"/>
                <a:sym typeface="Lato"/>
              </a:rPr>
              <a:t>w=1 </a:t>
            </a:r>
            <a:endParaRPr sz="700">
              <a:latin typeface="Lato"/>
              <a:ea typeface="Lato"/>
              <a:cs typeface="Lato"/>
              <a:sym typeface="Lato"/>
            </a:endParaRPr>
          </a:p>
        </p:txBody>
      </p:sp>
      <p:sp>
        <p:nvSpPr>
          <p:cNvPr id="217" name="Google Shape;217;p30"/>
          <p:cNvSpPr txBox="1"/>
          <p:nvPr/>
        </p:nvSpPr>
        <p:spPr>
          <a:xfrm>
            <a:off x="4751950" y="1014450"/>
            <a:ext cx="3237300" cy="1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666666"/>
                </a:solidFill>
                <a:latin typeface="Lato"/>
                <a:ea typeface="Lato"/>
                <a:cs typeface="Lato"/>
                <a:sym typeface="Lato"/>
              </a:rPr>
              <a:t>Similar movies to movie with movie Id 4993</a:t>
            </a:r>
            <a:endParaRPr sz="1100">
              <a:solidFill>
                <a:srgbClr val="666666"/>
              </a:solidFill>
              <a:latin typeface="Lato"/>
              <a:ea typeface="Lato"/>
              <a:cs typeface="Lato"/>
              <a:sym typeface="Lato"/>
            </a:endParaRPr>
          </a:p>
        </p:txBody>
      </p:sp>
      <p:sp>
        <p:nvSpPr>
          <p:cNvPr id="218" name="Google Shape;218;p30"/>
          <p:cNvSpPr txBox="1"/>
          <p:nvPr/>
        </p:nvSpPr>
        <p:spPr>
          <a:xfrm>
            <a:off x="4776100" y="192267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666666"/>
                </a:solidFill>
                <a:latin typeface="Lato"/>
                <a:ea typeface="Lato"/>
                <a:cs typeface="Lato"/>
                <a:sym typeface="Lato"/>
              </a:rPr>
              <a:t>Similar movies to movie with movieId 5952</a:t>
            </a:r>
            <a:endParaRPr sz="1100">
              <a:solidFill>
                <a:srgbClr val="666666"/>
              </a:solidFill>
              <a:latin typeface="Lato"/>
              <a:ea typeface="Lato"/>
              <a:cs typeface="Lato"/>
              <a:sym typeface="Lato"/>
            </a:endParaRPr>
          </a:p>
        </p:txBody>
      </p:sp>
      <p:sp>
        <p:nvSpPr>
          <p:cNvPr id="219" name="Google Shape;219;p30"/>
          <p:cNvSpPr txBox="1"/>
          <p:nvPr/>
        </p:nvSpPr>
        <p:spPr>
          <a:xfrm>
            <a:off x="4776100" y="28504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666666"/>
                </a:solidFill>
                <a:latin typeface="Lato"/>
                <a:ea typeface="Lato"/>
                <a:cs typeface="Lato"/>
                <a:sym typeface="Lato"/>
              </a:rPr>
              <a:t>Similar movies to movie with movieId 7153</a:t>
            </a:r>
            <a:endParaRPr sz="1100">
              <a:solidFill>
                <a:srgbClr val="666666"/>
              </a:solidFill>
              <a:latin typeface="Lato"/>
              <a:ea typeface="Lato"/>
              <a:cs typeface="Lato"/>
              <a:sym typeface="Lato"/>
            </a:endParaRPr>
          </a:p>
        </p:txBody>
      </p:sp>
      <p:sp>
        <p:nvSpPr>
          <p:cNvPr id="220" name="Google Shape;220;p30"/>
          <p:cNvSpPr txBox="1"/>
          <p:nvPr/>
        </p:nvSpPr>
        <p:spPr>
          <a:xfrm>
            <a:off x="4776100" y="39978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666666"/>
                </a:solidFill>
                <a:latin typeface="Lato"/>
                <a:ea typeface="Lato"/>
                <a:cs typeface="Lato"/>
                <a:sym typeface="Lato"/>
              </a:rPr>
              <a:t>Similar movies to movie with movieId 8507</a:t>
            </a:r>
            <a:endParaRPr sz="1100">
              <a:solidFill>
                <a:srgbClr val="666666"/>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1"/>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a:t>
            </a:r>
            <a:endParaRPr/>
          </a:p>
        </p:txBody>
      </p:sp>
      <p:sp>
        <p:nvSpPr>
          <p:cNvPr id="226" name="Google Shape;226;p31"/>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5: </a:t>
            </a:r>
            <a:endParaRPr/>
          </a:p>
          <a:p>
            <a:pPr indent="0" lvl="0" marL="0" rtl="0" algn="l">
              <a:spcBef>
                <a:spcPts val="1600"/>
              </a:spcBef>
              <a:spcAft>
                <a:spcPts val="0"/>
              </a:spcAft>
              <a:buNone/>
            </a:pPr>
            <a:r>
              <a:rPr lang="en"/>
              <a:t>Calculate the total weight of each movie and recommend the top 10 movies to the user. </a:t>
            </a:r>
            <a:endParaRPr/>
          </a:p>
          <a:p>
            <a:pPr indent="0" lvl="0" marL="0" rtl="0" algn="l">
              <a:spcBef>
                <a:spcPts val="1600"/>
              </a:spcBef>
              <a:spcAft>
                <a:spcPts val="0"/>
              </a:spcAft>
              <a:buNone/>
            </a:pPr>
            <a:r>
              <a:rPr lang="en" sz="1200"/>
              <a:t>In the previous case, </a:t>
            </a:r>
            <a:r>
              <a:rPr lang="en" sz="1200">
                <a:latin typeface="Arial"/>
                <a:ea typeface="Arial"/>
                <a:cs typeface="Arial"/>
                <a:sym typeface="Arial"/>
              </a:rPr>
              <a:t>‘</a:t>
            </a:r>
            <a:r>
              <a:rPr lang="en" sz="1200">
                <a:solidFill>
                  <a:srgbClr val="000000"/>
                </a:solidFill>
                <a:latin typeface="Arial"/>
                <a:ea typeface="Arial"/>
                <a:cs typeface="Arial"/>
                <a:sym typeface="Arial"/>
              </a:rPr>
              <a:t>Hobbit: The Desolation of Smaug, The (2013)’ </a:t>
            </a:r>
            <a:r>
              <a:rPr lang="en"/>
              <a:t>has the highest weight: 3+3+2 = 8, so it is recommend as the top 1 to the user.</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sz="1200">
              <a:solidFill>
                <a:srgbClr val="000000"/>
              </a:solidFill>
              <a:latin typeface="Arial"/>
              <a:ea typeface="Arial"/>
              <a:cs typeface="Arial"/>
              <a:sym typeface="Arial"/>
            </a:endParaRPr>
          </a:p>
        </p:txBody>
      </p:sp>
      <p:sp>
        <p:nvSpPr>
          <p:cNvPr id="227" name="Google Shape;227;p31"/>
          <p:cNvSpPr txBox="1"/>
          <p:nvPr>
            <p:ph idx="2" type="body"/>
          </p:nvPr>
        </p:nvSpPr>
        <p:spPr>
          <a:xfrm>
            <a:off x="4643600" y="1318650"/>
            <a:ext cx="3774300" cy="30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 rated movies of user 1:</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Top 10 recommended movies to user 1:</a:t>
            </a:r>
            <a:endParaRPr/>
          </a:p>
        </p:txBody>
      </p:sp>
      <p:pic>
        <p:nvPicPr>
          <p:cNvPr id="228" name="Google Shape;228;p31"/>
          <p:cNvPicPr preferRelativeResize="0"/>
          <p:nvPr/>
        </p:nvPicPr>
        <p:blipFill>
          <a:blip r:embed="rId3">
            <a:alphaModFix/>
          </a:blip>
          <a:stretch>
            <a:fillRect/>
          </a:stretch>
        </p:blipFill>
        <p:spPr>
          <a:xfrm>
            <a:off x="4669451" y="1701055"/>
            <a:ext cx="3722587" cy="870700"/>
          </a:xfrm>
          <a:prstGeom prst="rect">
            <a:avLst/>
          </a:prstGeom>
          <a:noFill/>
          <a:ln>
            <a:noFill/>
          </a:ln>
        </p:spPr>
      </p:pic>
      <p:pic>
        <p:nvPicPr>
          <p:cNvPr id="229" name="Google Shape;229;p31"/>
          <p:cNvPicPr preferRelativeResize="0"/>
          <p:nvPr/>
        </p:nvPicPr>
        <p:blipFill>
          <a:blip r:embed="rId4">
            <a:alphaModFix/>
          </a:blip>
          <a:stretch>
            <a:fillRect/>
          </a:stretch>
        </p:blipFill>
        <p:spPr>
          <a:xfrm>
            <a:off x="4738362" y="3028600"/>
            <a:ext cx="3584776" cy="120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3" name="Google Shape;93;p14"/>
          <p:cNvSpPr txBox="1"/>
          <p:nvPr/>
        </p:nvSpPr>
        <p:spPr>
          <a:xfrm>
            <a:off x="898050" y="1971650"/>
            <a:ext cx="7519800" cy="30894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F3F3F3"/>
              </a:buClr>
              <a:buSzPts val="1700"/>
              <a:buFont typeface="Lato"/>
              <a:buChar char="●"/>
            </a:pPr>
            <a:r>
              <a:rPr b="1" lang="en" sz="1700">
                <a:solidFill>
                  <a:srgbClr val="F3F3F3"/>
                </a:solidFill>
                <a:latin typeface="Lato"/>
                <a:ea typeface="Lato"/>
                <a:cs typeface="Lato"/>
                <a:sym typeface="Lato"/>
              </a:rPr>
              <a:t>Evaluating and comparing the accuracy of different models, find out the best combination of these models to create a high-precision hybrid movie recommendation system.</a:t>
            </a:r>
            <a:endParaRPr b="1" sz="1700">
              <a:solidFill>
                <a:srgbClr val="F3F3F3"/>
              </a:solidFill>
              <a:latin typeface="Lato"/>
              <a:ea typeface="Lato"/>
              <a:cs typeface="Lato"/>
              <a:sym typeface="Lato"/>
            </a:endParaRPr>
          </a:p>
          <a:p>
            <a:pPr indent="0" lvl="0" marL="457200" rtl="0" algn="l">
              <a:lnSpc>
                <a:spcPct val="115000"/>
              </a:lnSpc>
              <a:spcBef>
                <a:spcPts val="0"/>
              </a:spcBef>
              <a:spcAft>
                <a:spcPts val="0"/>
              </a:spcAft>
              <a:buNone/>
            </a:pPr>
            <a:r>
              <a:t/>
            </a:r>
            <a:endParaRPr b="1" sz="1700">
              <a:solidFill>
                <a:srgbClr val="F3F3F3"/>
              </a:solidFill>
              <a:latin typeface="Lato"/>
              <a:ea typeface="Lato"/>
              <a:cs typeface="Lato"/>
              <a:sym typeface="Lato"/>
            </a:endParaRPr>
          </a:p>
          <a:p>
            <a:pPr indent="-336550" lvl="0" marL="457200" rtl="0" algn="l">
              <a:lnSpc>
                <a:spcPct val="115000"/>
              </a:lnSpc>
              <a:spcBef>
                <a:spcPts val="0"/>
              </a:spcBef>
              <a:spcAft>
                <a:spcPts val="0"/>
              </a:spcAft>
              <a:buClr>
                <a:srgbClr val="F3F3F3"/>
              </a:buClr>
              <a:buSzPts val="1700"/>
              <a:buFont typeface="Lato"/>
              <a:buChar char="●"/>
            </a:pPr>
            <a:r>
              <a:rPr b="1" lang="en" sz="1700">
                <a:solidFill>
                  <a:srgbClr val="F3F3F3"/>
                </a:solidFill>
                <a:latin typeface="Lato"/>
                <a:ea typeface="Lato"/>
                <a:cs typeface="Lato"/>
                <a:sym typeface="Lato"/>
              </a:rPr>
              <a:t>Algorithms implemented in the projects:  </a:t>
            </a:r>
            <a:endParaRPr b="1" sz="1700">
              <a:solidFill>
                <a:srgbClr val="F3F3F3"/>
              </a:solidFill>
              <a:latin typeface="Lato"/>
              <a:ea typeface="Lato"/>
              <a:cs typeface="Lato"/>
              <a:sym typeface="Lato"/>
            </a:endParaRPr>
          </a:p>
          <a:p>
            <a:pPr indent="-336550" lvl="0" marL="914400" rtl="0" algn="l">
              <a:lnSpc>
                <a:spcPct val="115000"/>
              </a:lnSpc>
              <a:spcBef>
                <a:spcPts val="0"/>
              </a:spcBef>
              <a:spcAft>
                <a:spcPts val="0"/>
              </a:spcAft>
              <a:buClr>
                <a:srgbClr val="F3F3F3"/>
              </a:buClr>
              <a:buSzPts val="1700"/>
              <a:buFont typeface="Lato"/>
              <a:buAutoNum type="arabicPeriod"/>
            </a:pPr>
            <a:r>
              <a:rPr b="1" lang="en" sz="1700">
                <a:solidFill>
                  <a:srgbClr val="F3F3F3"/>
                </a:solidFill>
                <a:latin typeface="Lato"/>
                <a:ea typeface="Lato"/>
                <a:cs typeface="Lato"/>
                <a:sym typeface="Lato"/>
              </a:rPr>
              <a:t>Collaborative Filtering Methods - Item-item based, KNNBasic Item-based, SVD</a:t>
            </a:r>
            <a:endParaRPr b="1" sz="1700">
              <a:solidFill>
                <a:srgbClr val="F3F3F3"/>
              </a:solidFill>
              <a:latin typeface="Lato"/>
              <a:ea typeface="Lato"/>
              <a:cs typeface="Lato"/>
              <a:sym typeface="Lato"/>
            </a:endParaRPr>
          </a:p>
          <a:p>
            <a:pPr indent="-336550" lvl="0" marL="914400" rtl="0" algn="l">
              <a:lnSpc>
                <a:spcPct val="115000"/>
              </a:lnSpc>
              <a:spcBef>
                <a:spcPts val="0"/>
              </a:spcBef>
              <a:spcAft>
                <a:spcPts val="0"/>
              </a:spcAft>
              <a:buClr>
                <a:srgbClr val="F3F3F3"/>
              </a:buClr>
              <a:buSzPts val="1700"/>
              <a:buFont typeface="Lato"/>
              <a:buAutoNum type="arabicPeriod"/>
            </a:pPr>
            <a:r>
              <a:rPr b="1" lang="en" sz="1700">
                <a:solidFill>
                  <a:srgbClr val="F3F3F3"/>
                </a:solidFill>
                <a:latin typeface="Lato"/>
                <a:ea typeface="Lato"/>
                <a:cs typeface="Lato"/>
                <a:sym typeface="Lato"/>
              </a:rPr>
              <a:t>Content-based Method</a:t>
            </a:r>
            <a:endParaRPr b="1" sz="1700">
              <a:solidFill>
                <a:srgbClr val="F3F3F3"/>
              </a:solidFill>
              <a:latin typeface="Lato"/>
              <a:ea typeface="Lato"/>
              <a:cs typeface="Lato"/>
              <a:sym typeface="Lato"/>
            </a:endParaRPr>
          </a:p>
          <a:p>
            <a:pPr indent="0" lvl="0" marL="457200" rtl="0" algn="l">
              <a:lnSpc>
                <a:spcPct val="115000"/>
              </a:lnSpc>
              <a:spcBef>
                <a:spcPts val="0"/>
              </a:spcBef>
              <a:spcAft>
                <a:spcPts val="0"/>
              </a:spcAft>
              <a:buNone/>
            </a:pPr>
            <a:r>
              <a:t/>
            </a:r>
            <a:endParaRPr b="1" sz="1700">
              <a:solidFill>
                <a:srgbClr val="F3F3F3"/>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2"/>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a:t>
            </a:r>
            <a:endParaRPr/>
          </a:p>
        </p:txBody>
      </p:sp>
      <p:sp>
        <p:nvSpPr>
          <p:cNvPr id="235" name="Google Shape;235;p32"/>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Evaluation metric: Precision at 10</a:t>
            </a:r>
            <a:endParaRPr b="1"/>
          </a:p>
          <a:p>
            <a:pPr indent="0" lvl="0" marL="0" rtl="0" algn="l">
              <a:spcBef>
                <a:spcPts val="1600"/>
              </a:spcBef>
              <a:spcAft>
                <a:spcPts val="0"/>
              </a:spcAft>
              <a:buNone/>
            </a:pPr>
            <a:r>
              <a:rPr lang="en"/>
              <a:t>Precision at 10: the percentage of good recommendation among the top 10 recommendation.</a:t>
            </a:r>
            <a:endParaRPr/>
          </a:p>
          <a:p>
            <a:pPr indent="0" lvl="0" marL="0" rtl="0" algn="l">
              <a:spcBef>
                <a:spcPts val="1600"/>
              </a:spcBef>
              <a:spcAft>
                <a:spcPts val="1600"/>
              </a:spcAft>
              <a:buNone/>
            </a:pPr>
            <a:r>
              <a:rPr lang="en"/>
              <a:t>e</a:t>
            </a:r>
            <a:r>
              <a:rPr lang="en"/>
              <a:t>x : Out of the 10 movies, the number of movies the user has watched before is 6 and among the 6 movies, 4 movies have higher ratings than the threshold ⇒ Precision = 4/6 = 0.66</a:t>
            </a:r>
            <a:endParaRPr/>
          </a:p>
        </p:txBody>
      </p:sp>
      <p:sp>
        <p:nvSpPr>
          <p:cNvPr id="236" name="Google Shape;236;p32"/>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7" name="Google Shape;237;p32"/>
          <p:cNvPicPr preferRelativeResize="0"/>
          <p:nvPr/>
        </p:nvPicPr>
        <p:blipFill>
          <a:blip r:embed="rId3">
            <a:alphaModFix/>
          </a:blip>
          <a:stretch>
            <a:fillRect/>
          </a:stretch>
        </p:blipFill>
        <p:spPr>
          <a:xfrm>
            <a:off x="4643600" y="2119300"/>
            <a:ext cx="3543300" cy="904875"/>
          </a:xfrm>
          <a:prstGeom prst="rect">
            <a:avLst/>
          </a:prstGeom>
          <a:noFill/>
          <a:ln>
            <a:noFill/>
          </a:ln>
        </p:spPr>
      </p:pic>
      <p:pic>
        <p:nvPicPr>
          <p:cNvPr id="238" name="Google Shape;238;p32"/>
          <p:cNvPicPr preferRelativeResize="0"/>
          <p:nvPr/>
        </p:nvPicPr>
        <p:blipFill>
          <a:blip r:embed="rId4">
            <a:alphaModFix/>
          </a:blip>
          <a:stretch>
            <a:fillRect/>
          </a:stretch>
        </p:blipFill>
        <p:spPr>
          <a:xfrm>
            <a:off x="4672175" y="3071200"/>
            <a:ext cx="3486150" cy="857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3"/>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 analysis</a:t>
            </a:r>
            <a:endParaRPr/>
          </a:p>
        </p:txBody>
      </p:sp>
      <p:sp>
        <p:nvSpPr>
          <p:cNvPr id="244" name="Google Shape;244;p33"/>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Threshold: rating that is considered “good” rating </a:t>
            </a:r>
            <a:endParaRPr b="1"/>
          </a:p>
          <a:p>
            <a:pPr indent="-311150" lvl="0" marL="457200" rtl="0" algn="l">
              <a:spcBef>
                <a:spcPts val="1600"/>
              </a:spcBef>
              <a:spcAft>
                <a:spcPts val="0"/>
              </a:spcAft>
              <a:buSzPts val="1300"/>
              <a:buChar char="-"/>
            </a:pPr>
            <a:r>
              <a:rPr lang="en"/>
              <a:t>In a 1-5 rating, 4 is considered good</a:t>
            </a:r>
            <a:endParaRPr/>
          </a:p>
          <a:p>
            <a:pPr indent="-311150" lvl="0" marL="457200" rtl="0" algn="l">
              <a:spcBef>
                <a:spcPts val="0"/>
              </a:spcBef>
              <a:spcAft>
                <a:spcPts val="0"/>
              </a:spcAft>
              <a:buSzPts val="1300"/>
              <a:buChar char="-"/>
            </a:pPr>
            <a:r>
              <a:rPr lang="en"/>
              <a:t>Mean-centered rating, rating above mean rating of a user is considered “good”</a:t>
            </a:r>
            <a:endParaRPr/>
          </a:p>
          <a:p>
            <a:pPr indent="0" lvl="0" marL="0" rtl="0" algn="l">
              <a:spcBef>
                <a:spcPts val="1600"/>
              </a:spcBef>
              <a:spcAft>
                <a:spcPts val="0"/>
              </a:spcAft>
              <a:buNone/>
            </a:pPr>
            <a:r>
              <a:rPr b="1" lang="en"/>
              <a:t>Num_sim: number of similar movies returned when getting top k similar movies (step 5)</a:t>
            </a:r>
            <a:endParaRPr b="1"/>
          </a:p>
          <a:p>
            <a:pPr indent="0" lvl="0" marL="0" rtl="0" algn="l">
              <a:spcBef>
                <a:spcPts val="1600"/>
              </a:spcBef>
              <a:spcAft>
                <a:spcPts val="0"/>
              </a:spcAft>
              <a:buNone/>
            </a:pPr>
            <a:r>
              <a:rPr lang="en"/>
              <a:t>→ The more we include movies that have smaller similarities, the less accurate the model becomes.</a:t>
            </a:r>
            <a:endParaRPr/>
          </a:p>
          <a:p>
            <a:pPr indent="0" lvl="0" marL="0" rtl="0" algn="l">
              <a:spcBef>
                <a:spcPts val="1600"/>
              </a:spcBef>
              <a:spcAft>
                <a:spcPts val="1600"/>
              </a:spcAft>
              <a:buNone/>
            </a:pPr>
            <a:r>
              <a:t/>
            </a:r>
            <a:endParaRPr/>
          </a:p>
        </p:txBody>
      </p:sp>
      <p:pic>
        <p:nvPicPr>
          <p:cNvPr id="245" name="Google Shape;245;p33"/>
          <p:cNvPicPr preferRelativeResize="0"/>
          <p:nvPr/>
        </p:nvPicPr>
        <p:blipFill>
          <a:blip r:embed="rId3">
            <a:alphaModFix/>
          </a:blip>
          <a:stretch>
            <a:fillRect/>
          </a:stretch>
        </p:blipFill>
        <p:spPr>
          <a:xfrm>
            <a:off x="89500" y="1966363"/>
            <a:ext cx="2206753" cy="1488275"/>
          </a:xfrm>
          <a:prstGeom prst="rect">
            <a:avLst/>
          </a:prstGeom>
          <a:noFill/>
          <a:ln>
            <a:noFill/>
          </a:ln>
        </p:spPr>
      </p:pic>
      <p:pic>
        <p:nvPicPr>
          <p:cNvPr id="246" name="Google Shape;246;p33"/>
          <p:cNvPicPr preferRelativeResize="0"/>
          <p:nvPr/>
        </p:nvPicPr>
        <p:blipFill>
          <a:blip r:embed="rId4">
            <a:alphaModFix/>
          </a:blip>
          <a:stretch>
            <a:fillRect/>
          </a:stretch>
        </p:blipFill>
        <p:spPr>
          <a:xfrm>
            <a:off x="2335516" y="1966375"/>
            <a:ext cx="2268809" cy="1572800"/>
          </a:xfrm>
          <a:prstGeom prst="rect">
            <a:avLst/>
          </a:prstGeom>
          <a:noFill/>
          <a:ln>
            <a:noFill/>
          </a:ln>
        </p:spPr>
      </p:pic>
      <p:pic>
        <p:nvPicPr>
          <p:cNvPr id="247" name="Google Shape;247;p33"/>
          <p:cNvPicPr preferRelativeResize="0"/>
          <p:nvPr/>
        </p:nvPicPr>
        <p:blipFill>
          <a:blip r:embed="rId5">
            <a:alphaModFix/>
          </a:blip>
          <a:stretch>
            <a:fillRect/>
          </a:stretch>
        </p:blipFill>
        <p:spPr>
          <a:xfrm>
            <a:off x="89500" y="3567163"/>
            <a:ext cx="2268800" cy="1586388"/>
          </a:xfrm>
          <a:prstGeom prst="rect">
            <a:avLst/>
          </a:prstGeom>
          <a:noFill/>
          <a:ln>
            <a:noFill/>
          </a:ln>
        </p:spPr>
      </p:pic>
      <p:pic>
        <p:nvPicPr>
          <p:cNvPr id="248" name="Google Shape;248;p33"/>
          <p:cNvPicPr preferRelativeResize="0"/>
          <p:nvPr/>
        </p:nvPicPr>
        <p:blipFill>
          <a:blip r:embed="rId6">
            <a:alphaModFix/>
          </a:blip>
          <a:stretch>
            <a:fillRect/>
          </a:stretch>
        </p:blipFill>
        <p:spPr>
          <a:xfrm>
            <a:off x="2358298" y="3539175"/>
            <a:ext cx="2333977" cy="1586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4"/>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of Models</a:t>
            </a:r>
            <a:endParaRPr/>
          </a:p>
        </p:txBody>
      </p:sp>
      <p:sp>
        <p:nvSpPr>
          <p:cNvPr id="254" name="Google Shape;254;p34"/>
          <p:cNvSpPr txBox="1"/>
          <p:nvPr>
            <p:ph idx="2" type="body"/>
          </p:nvPr>
        </p:nvSpPr>
        <p:spPr>
          <a:xfrm>
            <a:off x="4643600" y="2078875"/>
            <a:ext cx="4227600" cy="2932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Coverage plot: prediction coverage of different models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Personalization: dissimilarity between recommended movie lists </a:t>
            </a:r>
            <a:endParaRPr sz="1500">
              <a:latin typeface="Times New Roman"/>
              <a:ea typeface="Times New Roman"/>
              <a:cs typeface="Times New Roman"/>
              <a:sym typeface="Times New Roman"/>
            </a:endParaRPr>
          </a:p>
          <a:p>
            <a:pPr indent="-323850" lvl="1" marL="9144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Result: 0.62</a:t>
            </a:r>
            <a:endParaRPr sz="1500">
              <a:latin typeface="Times New Roman"/>
              <a:ea typeface="Times New Roman"/>
              <a:cs typeface="Times New Roman"/>
              <a:sym typeface="Times New Roman"/>
            </a:endParaRPr>
          </a:p>
        </p:txBody>
      </p:sp>
      <p:pic>
        <p:nvPicPr>
          <p:cNvPr id="255" name="Google Shape;255;p34"/>
          <p:cNvPicPr preferRelativeResize="0"/>
          <p:nvPr/>
        </p:nvPicPr>
        <p:blipFill>
          <a:blip r:embed="rId3">
            <a:alphaModFix/>
          </a:blip>
          <a:stretch>
            <a:fillRect/>
          </a:stretch>
        </p:blipFill>
        <p:spPr>
          <a:xfrm>
            <a:off x="448375" y="1915563"/>
            <a:ext cx="4267200" cy="3038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of models</a:t>
            </a:r>
            <a:endParaRPr/>
          </a:p>
        </p:txBody>
      </p:sp>
      <p:sp>
        <p:nvSpPr>
          <p:cNvPr id="261" name="Google Shape;261;p35"/>
          <p:cNvSpPr txBox="1"/>
          <p:nvPr>
            <p:ph idx="1" type="body"/>
          </p:nvPr>
        </p:nvSpPr>
        <p:spPr>
          <a:xfrm>
            <a:off x="729325" y="2078875"/>
            <a:ext cx="4796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RMSE</a:t>
            </a:r>
            <a:r>
              <a:rPr b="1" lang="en"/>
              <a:t>:</a:t>
            </a:r>
            <a:endParaRPr b="1"/>
          </a:p>
          <a:p>
            <a:pPr indent="0" lvl="0" marL="0" rtl="0" algn="l">
              <a:spcBef>
                <a:spcPts val="1600"/>
              </a:spcBef>
              <a:spcAft>
                <a:spcPts val="0"/>
              </a:spcAft>
              <a:buNone/>
            </a:pPr>
            <a:r>
              <a:rPr lang="en"/>
              <a:t>SVD &lt; surprise item-based&lt;item-item</a:t>
            </a:r>
            <a:endParaRPr/>
          </a:p>
          <a:p>
            <a:pPr indent="0" lvl="0" marL="0" rtl="0" algn="l">
              <a:spcBef>
                <a:spcPts val="1600"/>
              </a:spcBef>
              <a:spcAft>
                <a:spcPts val="0"/>
              </a:spcAft>
              <a:buNone/>
            </a:pPr>
            <a:r>
              <a:rPr b="1" lang="en" sz="1400"/>
              <a:t>Precision at 10: </a:t>
            </a:r>
            <a:endParaRPr b="1" sz="1400"/>
          </a:p>
          <a:p>
            <a:pPr indent="0" lvl="0" marL="0" rtl="0" algn="l">
              <a:spcBef>
                <a:spcPts val="1600"/>
              </a:spcBef>
              <a:spcAft>
                <a:spcPts val="0"/>
              </a:spcAft>
              <a:buNone/>
            </a:pPr>
            <a:r>
              <a:rPr lang="en"/>
              <a:t>SVD  =  modified content-based &gt; surprise item-based</a:t>
            </a:r>
            <a:endParaRPr/>
          </a:p>
          <a:p>
            <a:pPr indent="0" lvl="0" marL="0" rtl="0" algn="l">
              <a:spcBef>
                <a:spcPts val="1600"/>
              </a:spcBef>
              <a:spcAft>
                <a:spcPts val="1600"/>
              </a:spcAft>
              <a:buNone/>
            </a:pPr>
            <a:r>
              <a:rPr b="1" lang="en"/>
              <a:t>⇒ hybrid the two best method: SVD + modified content-based</a:t>
            </a:r>
            <a:endParaRPr b="1"/>
          </a:p>
        </p:txBody>
      </p:sp>
      <p:pic>
        <p:nvPicPr>
          <p:cNvPr id="262" name="Google Shape;262;p35"/>
          <p:cNvPicPr preferRelativeResize="0"/>
          <p:nvPr/>
        </p:nvPicPr>
        <p:blipFill>
          <a:blip r:embed="rId3">
            <a:alphaModFix/>
          </a:blip>
          <a:stretch>
            <a:fillRect/>
          </a:stretch>
        </p:blipFill>
        <p:spPr>
          <a:xfrm>
            <a:off x="5526025" y="1511476"/>
            <a:ext cx="3077250" cy="1060275"/>
          </a:xfrm>
          <a:prstGeom prst="rect">
            <a:avLst/>
          </a:prstGeom>
          <a:noFill/>
          <a:ln>
            <a:noFill/>
          </a:ln>
        </p:spPr>
      </p:pic>
      <p:pic>
        <p:nvPicPr>
          <p:cNvPr id="263" name="Google Shape;263;p35"/>
          <p:cNvPicPr preferRelativeResize="0"/>
          <p:nvPr/>
        </p:nvPicPr>
        <p:blipFill>
          <a:blip r:embed="rId4">
            <a:alphaModFix/>
          </a:blip>
          <a:stretch>
            <a:fillRect/>
          </a:stretch>
        </p:blipFill>
        <p:spPr>
          <a:xfrm>
            <a:off x="5526025" y="3213601"/>
            <a:ext cx="3313175" cy="1754998"/>
          </a:xfrm>
          <a:prstGeom prst="rect">
            <a:avLst/>
          </a:prstGeom>
          <a:noFill/>
          <a:ln>
            <a:noFill/>
          </a:ln>
        </p:spPr>
      </p:pic>
      <p:sp>
        <p:nvSpPr>
          <p:cNvPr id="264" name="Google Shape;264;p35"/>
          <p:cNvSpPr txBox="1"/>
          <p:nvPr/>
        </p:nvSpPr>
        <p:spPr>
          <a:xfrm>
            <a:off x="5481650" y="1147950"/>
            <a:ext cx="3559500" cy="2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Movies recommended by modified  content-based</a:t>
            </a:r>
            <a:endParaRPr sz="1200">
              <a:latin typeface="Lato"/>
              <a:ea typeface="Lato"/>
              <a:cs typeface="Lato"/>
              <a:sym typeface="Lato"/>
            </a:endParaRPr>
          </a:p>
        </p:txBody>
      </p:sp>
      <p:sp>
        <p:nvSpPr>
          <p:cNvPr id="265" name="Google Shape;265;p35"/>
          <p:cNvSpPr txBox="1"/>
          <p:nvPr/>
        </p:nvSpPr>
        <p:spPr>
          <a:xfrm>
            <a:off x="5481650" y="2866525"/>
            <a:ext cx="2303700" cy="3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Movies recommended by SVD</a:t>
            </a:r>
            <a:endParaRPr sz="1200">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Hybrid Model</a:t>
            </a:r>
            <a:endParaRPr/>
          </a:p>
        </p:txBody>
      </p:sp>
      <p:sp>
        <p:nvSpPr>
          <p:cNvPr id="271" name="Google Shape;271;p36"/>
          <p:cNvSpPr txBox="1"/>
          <p:nvPr>
            <p:ph idx="1" type="body"/>
          </p:nvPr>
        </p:nvSpPr>
        <p:spPr>
          <a:xfrm>
            <a:off x="313200" y="1853850"/>
            <a:ext cx="47769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900"/>
              <a:t>SVD + Modified Content-based</a:t>
            </a:r>
            <a:endParaRPr sz="2900"/>
          </a:p>
        </p:txBody>
      </p:sp>
      <p:sp>
        <p:nvSpPr>
          <p:cNvPr id="272" name="Google Shape;272;p36"/>
          <p:cNvSpPr txBox="1"/>
          <p:nvPr>
            <p:ph idx="2" type="body"/>
          </p:nvPr>
        </p:nvSpPr>
        <p:spPr>
          <a:xfrm>
            <a:off x="4643554" y="7664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Mixed: Recommendations from different recommenders are presented together to give the recommendation.</a:t>
            </a:r>
            <a:endParaRPr/>
          </a:p>
          <a:p>
            <a:pPr indent="0" lvl="0" marL="0" rtl="0" algn="l">
              <a:spcBef>
                <a:spcPts val="1600"/>
              </a:spcBef>
              <a:spcAft>
                <a:spcPts val="0"/>
              </a:spcAft>
              <a:buNone/>
            </a:pPr>
            <a:r>
              <a:rPr lang="en"/>
              <a:t>Meta-level: One recommendation technique is applied and produces some sort of model, which is then the input used by the next technique.</a:t>
            </a:r>
            <a:endParaRPr/>
          </a:p>
          <a:p>
            <a:pPr indent="0" lvl="0" marL="0" rtl="0" algn="l">
              <a:spcBef>
                <a:spcPts val="1600"/>
              </a:spcBef>
              <a:spcAft>
                <a:spcPts val="1600"/>
              </a:spcAft>
              <a:buNone/>
            </a:pPr>
            <a:r>
              <a:t/>
            </a:r>
            <a:endParaRPr/>
          </a:p>
        </p:txBody>
      </p:sp>
      <p:sp>
        <p:nvSpPr>
          <p:cNvPr id="273" name="Google Shape;273;p36"/>
          <p:cNvSpPr txBox="1"/>
          <p:nvPr/>
        </p:nvSpPr>
        <p:spPr>
          <a:xfrm>
            <a:off x="5375950" y="3027575"/>
            <a:ext cx="3908400" cy="21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Limitation : Due to the limitation of our computer(RAM crushed after running only one model), we couldn’t successfully run it</a:t>
            </a:r>
            <a:endParaRPr>
              <a:latin typeface="Lato"/>
              <a:ea typeface="Lato"/>
              <a:cs typeface="Lato"/>
              <a:sym typeface="Lato"/>
            </a:endParaRPr>
          </a:p>
        </p:txBody>
      </p:sp>
      <p:pic>
        <p:nvPicPr>
          <p:cNvPr id="274" name="Google Shape;274;p36"/>
          <p:cNvPicPr preferRelativeResize="0"/>
          <p:nvPr/>
        </p:nvPicPr>
        <p:blipFill>
          <a:blip r:embed="rId3">
            <a:alphaModFix/>
          </a:blip>
          <a:stretch>
            <a:fillRect/>
          </a:stretch>
        </p:blipFill>
        <p:spPr>
          <a:xfrm>
            <a:off x="89025" y="2957376"/>
            <a:ext cx="5286925" cy="16821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Difficulties and Achievements</a:t>
            </a:r>
            <a:endParaRPr/>
          </a:p>
        </p:txBody>
      </p:sp>
      <p:sp>
        <p:nvSpPr>
          <p:cNvPr id="280" name="Google Shape;280;p37"/>
          <p:cNvSpPr txBox="1"/>
          <p:nvPr>
            <p:ph idx="1" type="body"/>
          </p:nvPr>
        </p:nvSpPr>
        <p:spPr>
          <a:xfrm>
            <a:off x="729450" y="1907825"/>
            <a:ext cx="7907700" cy="2800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Large size of dataset: 20M MovieLens</a:t>
            </a:r>
            <a:endParaRPr sz="1700"/>
          </a:p>
          <a:p>
            <a:pPr indent="-336550" lvl="1" marL="914400" rtl="0" algn="l">
              <a:spcBef>
                <a:spcPts val="0"/>
              </a:spcBef>
              <a:spcAft>
                <a:spcPts val="0"/>
              </a:spcAft>
              <a:buSzPts val="1700"/>
              <a:buChar char="○"/>
            </a:pPr>
            <a:r>
              <a:rPr lang="en" sz="1700"/>
              <a:t>Optimization on instance type:  float64 to float32 (half memory space)</a:t>
            </a:r>
            <a:endParaRPr sz="1700"/>
          </a:p>
          <a:p>
            <a:pPr indent="-336550" lvl="1" marL="914400" rtl="0" algn="l">
              <a:spcBef>
                <a:spcPts val="0"/>
              </a:spcBef>
              <a:spcAft>
                <a:spcPts val="0"/>
              </a:spcAft>
              <a:buSzPts val="1700"/>
              <a:buChar char="○"/>
            </a:pPr>
            <a:r>
              <a:rPr lang="en" sz="1700"/>
              <a:t>Process data in chunks</a:t>
            </a:r>
            <a:endParaRPr sz="1700"/>
          </a:p>
          <a:p>
            <a:pPr indent="-336550" lvl="0" marL="457200" rtl="0" algn="l">
              <a:spcBef>
                <a:spcPts val="0"/>
              </a:spcBef>
              <a:spcAft>
                <a:spcPts val="0"/>
              </a:spcAft>
              <a:buSzPts val="1700"/>
              <a:buChar char="●"/>
            </a:pPr>
            <a:r>
              <a:rPr lang="en" sz="1700"/>
              <a:t>RAM limitation</a:t>
            </a:r>
            <a:endParaRPr sz="1700"/>
          </a:p>
          <a:p>
            <a:pPr indent="-336550" lvl="1" marL="914400" rtl="0" algn="l">
              <a:spcBef>
                <a:spcPts val="0"/>
              </a:spcBef>
              <a:spcAft>
                <a:spcPts val="0"/>
              </a:spcAft>
              <a:buSzPts val="1700"/>
              <a:buChar char="○"/>
            </a:pPr>
            <a:r>
              <a:rPr lang="en" sz="1700"/>
              <a:t>Sometimes cannot fit all data into the models</a:t>
            </a:r>
            <a:endParaRPr sz="1700"/>
          </a:p>
          <a:p>
            <a:pPr indent="-336550" lvl="1" marL="914400" rtl="0" algn="l">
              <a:spcBef>
                <a:spcPts val="0"/>
              </a:spcBef>
              <a:spcAft>
                <a:spcPts val="0"/>
              </a:spcAft>
              <a:buSzPts val="1700"/>
              <a:buChar char="○"/>
            </a:pPr>
            <a:r>
              <a:rPr lang="en" sz="1700"/>
              <a:t>Failed to run all the model on one computer</a:t>
            </a:r>
            <a:endParaRPr sz="1700"/>
          </a:p>
          <a:p>
            <a:pPr indent="-336550" lvl="0" marL="457200" rtl="0" algn="l">
              <a:spcBef>
                <a:spcPts val="0"/>
              </a:spcBef>
              <a:spcAft>
                <a:spcPts val="0"/>
              </a:spcAft>
              <a:buSzPts val="1700"/>
              <a:buChar char="●"/>
            </a:pPr>
            <a:r>
              <a:rPr lang="en" sz="1700"/>
              <a:t>Performance of self-implemented algorithms</a:t>
            </a:r>
            <a:endParaRPr sz="1700"/>
          </a:p>
          <a:p>
            <a:pPr indent="-336550" lvl="1" marL="914400" rtl="0" algn="l">
              <a:spcBef>
                <a:spcPts val="0"/>
              </a:spcBef>
              <a:spcAft>
                <a:spcPts val="0"/>
              </a:spcAft>
              <a:buSzPts val="1700"/>
              <a:buChar char="○"/>
            </a:pPr>
            <a:r>
              <a:rPr lang="en" sz="1700"/>
              <a:t>Long e</a:t>
            </a:r>
            <a:r>
              <a:rPr lang="en" sz="1700"/>
              <a:t>xecution</a:t>
            </a:r>
            <a:r>
              <a:rPr lang="en" sz="1700"/>
              <a:t> time </a:t>
            </a:r>
            <a:endParaRPr sz="1700"/>
          </a:p>
          <a:p>
            <a:pPr indent="-336550" lvl="1" marL="914400" rtl="0" algn="l">
              <a:spcBef>
                <a:spcPts val="0"/>
              </a:spcBef>
              <a:spcAft>
                <a:spcPts val="0"/>
              </a:spcAft>
              <a:buSzPts val="1700"/>
              <a:buChar char="○"/>
            </a:pPr>
            <a:r>
              <a:rPr lang="en" sz="1700"/>
              <a:t>Implement evaluation function</a:t>
            </a:r>
            <a:r>
              <a:rPr lang="en" sz="1700"/>
              <a:t>s</a:t>
            </a:r>
            <a:endParaRPr sz="1700"/>
          </a:p>
          <a:p>
            <a:pPr indent="0" lvl="0" marL="0" rtl="0" algn="l">
              <a:spcBef>
                <a:spcPts val="1600"/>
              </a:spcBef>
              <a:spcAft>
                <a:spcPts val="160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8"/>
          <p:cNvSpPr txBox="1"/>
          <p:nvPr>
            <p:ph type="title"/>
          </p:nvPr>
        </p:nvSpPr>
        <p:spPr>
          <a:xfrm>
            <a:off x="727800" y="2206500"/>
            <a:ext cx="7688400" cy="151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1410600" cy="298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System Design</a:t>
            </a:r>
            <a:endParaRPr/>
          </a:p>
          <a:p>
            <a:pPr indent="0" lvl="0" marL="0" rtl="0" algn="l">
              <a:spcBef>
                <a:spcPts val="0"/>
              </a:spcBef>
              <a:spcAft>
                <a:spcPts val="0"/>
              </a:spcAft>
              <a:buNone/>
            </a:pPr>
            <a:r>
              <a:t/>
            </a:r>
            <a:endParaRPr/>
          </a:p>
        </p:txBody>
      </p:sp>
      <p:pic>
        <p:nvPicPr>
          <p:cNvPr id="99" name="Google Shape;99;p15"/>
          <p:cNvPicPr preferRelativeResize="0"/>
          <p:nvPr/>
        </p:nvPicPr>
        <p:blipFill>
          <a:blip r:embed="rId3">
            <a:alphaModFix/>
          </a:blip>
          <a:stretch>
            <a:fillRect/>
          </a:stretch>
        </p:blipFill>
        <p:spPr>
          <a:xfrm>
            <a:off x="2140050" y="502075"/>
            <a:ext cx="7003947" cy="466222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and Preprocessing</a:t>
            </a:r>
            <a:endParaRPr/>
          </a:p>
        </p:txBody>
      </p:sp>
      <p:sp>
        <p:nvSpPr>
          <p:cNvPr id="105" name="Google Shape;105;p16"/>
          <p:cNvSpPr txBox="1"/>
          <p:nvPr>
            <p:ph idx="1" type="body"/>
          </p:nvPr>
        </p:nvSpPr>
        <p:spPr>
          <a:xfrm>
            <a:off x="729450" y="2078875"/>
            <a:ext cx="2887500" cy="2477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MovieLens : </a:t>
            </a:r>
            <a:r>
              <a:rPr b="1" lang="en"/>
              <a:t>20M</a:t>
            </a:r>
            <a:r>
              <a:rPr lang="en"/>
              <a:t> Dataset</a:t>
            </a:r>
            <a:endParaRPr/>
          </a:p>
          <a:p>
            <a:pPr indent="-311150" lvl="0" marL="457200" rtl="0" algn="l">
              <a:spcBef>
                <a:spcPts val="0"/>
              </a:spcBef>
              <a:spcAft>
                <a:spcPts val="0"/>
              </a:spcAft>
              <a:buSzPts val="1300"/>
              <a:buChar char="●"/>
            </a:pPr>
            <a:r>
              <a:rPr b="1" lang="en"/>
              <a:t>20000263</a:t>
            </a:r>
            <a:r>
              <a:rPr lang="en"/>
              <a:t> movie ratings </a:t>
            </a:r>
            <a:r>
              <a:rPr b="1" lang="en"/>
              <a:t>465564</a:t>
            </a:r>
            <a:r>
              <a:rPr lang="en"/>
              <a:t> tag /genre </a:t>
            </a:r>
            <a:endParaRPr/>
          </a:p>
          <a:p>
            <a:pPr indent="-311150" lvl="0" marL="457200" rtl="0" algn="l">
              <a:spcBef>
                <a:spcPts val="0"/>
              </a:spcBef>
              <a:spcAft>
                <a:spcPts val="0"/>
              </a:spcAft>
              <a:buSzPts val="1300"/>
              <a:buChar char="●"/>
            </a:pPr>
            <a:r>
              <a:rPr b="1" lang="en"/>
              <a:t>27278</a:t>
            </a:r>
            <a:r>
              <a:rPr lang="en"/>
              <a:t> movies</a:t>
            </a:r>
            <a:endParaRPr/>
          </a:p>
          <a:p>
            <a:pPr indent="-311150" lvl="0" marL="457200" rtl="0" algn="l">
              <a:spcBef>
                <a:spcPts val="0"/>
              </a:spcBef>
              <a:spcAft>
                <a:spcPts val="0"/>
              </a:spcAft>
              <a:buSzPts val="1300"/>
              <a:buChar char="●"/>
            </a:pPr>
            <a:r>
              <a:rPr lang="en"/>
              <a:t>The data was collected from a total of </a:t>
            </a:r>
            <a:r>
              <a:rPr b="1" lang="en"/>
              <a:t>138493</a:t>
            </a:r>
            <a:r>
              <a:rPr lang="en"/>
              <a:t> users between January 09, 1995 and March 31,2015</a:t>
            </a:r>
            <a:endParaRPr/>
          </a:p>
          <a:p>
            <a:pPr indent="-311150" lvl="0" marL="457200" rtl="0" algn="l">
              <a:spcBef>
                <a:spcPts val="0"/>
              </a:spcBef>
              <a:spcAft>
                <a:spcPts val="0"/>
              </a:spcAft>
              <a:buSzPts val="1300"/>
              <a:buChar char="●"/>
            </a:pPr>
            <a:r>
              <a:rPr lang="en"/>
              <a:t>rating.csv &amp; movie.csv</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06" name="Google Shape;106;p16"/>
          <p:cNvSpPr txBox="1"/>
          <p:nvPr/>
        </p:nvSpPr>
        <p:spPr>
          <a:xfrm>
            <a:off x="5207325" y="2078875"/>
            <a:ext cx="4116000" cy="147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107" name="Google Shape;107;p16"/>
          <p:cNvPicPr preferRelativeResize="0"/>
          <p:nvPr/>
        </p:nvPicPr>
        <p:blipFill>
          <a:blip r:embed="rId3">
            <a:alphaModFix/>
          </a:blip>
          <a:stretch>
            <a:fillRect/>
          </a:stretch>
        </p:blipFill>
        <p:spPr>
          <a:xfrm>
            <a:off x="5242175" y="687550"/>
            <a:ext cx="2456025" cy="1662925"/>
          </a:xfrm>
          <a:prstGeom prst="rect">
            <a:avLst/>
          </a:prstGeom>
          <a:noFill/>
          <a:ln>
            <a:noFill/>
          </a:ln>
        </p:spPr>
      </p:pic>
      <p:pic>
        <p:nvPicPr>
          <p:cNvPr id="108" name="Google Shape;108;p16"/>
          <p:cNvPicPr preferRelativeResize="0"/>
          <p:nvPr/>
        </p:nvPicPr>
        <p:blipFill>
          <a:blip r:embed="rId4">
            <a:alphaModFix/>
          </a:blip>
          <a:stretch>
            <a:fillRect/>
          </a:stretch>
        </p:blipFill>
        <p:spPr>
          <a:xfrm>
            <a:off x="4322196" y="2671700"/>
            <a:ext cx="4116000" cy="1112975"/>
          </a:xfrm>
          <a:prstGeom prst="rect">
            <a:avLst/>
          </a:prstGeom>
          <a:noFill/>
          <a:ln>
            <a:noFill/>
          </a:ln>
        </p:spPr>
      </p:pic>
      <p:pic>
        <p:nvPicPr>
          <p:cNvPr id="109" name="Google Shape;109;p16"/>
          <p:cNvPicPr preferRelativeResize="0"/>
          <p:nvPr/>
        </p:nvPicPr>
        <p:blipFill>
          <a:blip r:embed="rId5">
            <a:alphaModFix/>
          </a:blip>
          <a:stretch>
            <a:fillRect/>
          </a:stretch>
        </p:blipFill>
        <p:spPr>
          <a:xfrm>
            <a:off x="3874660" y="4105895"/>
            <a:ext cx="5191027" cy="775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of Surprise Model Selection</a:t>
            </a:r>
            <a:endParaRPr/>
          </a:p>
          <a:p>
            <a:pPr indent="0" lvl="0" marL="0" rtl="0" algn="l">
              <a:spcBef>
                <a:spcPts val="0"/>
              </a:spcBef>
              <a:spcAft>
                <a:spcPts val="0"/>
              </a:spcAft>
              <a:buNone/>
            </a:pPr>
            <a:r>
              <a:t/>
            </a:r>
            <a:endParaRPr/>
          </a:p>
        </p:txBody>
      </p:sp>
      <p:sp>
        <p:nvSpPr>
          <p:cNvPr id="115" name="Google Shape;115;p17"/>
          <p:cNvSpPr txBox="1"/>
          <p:nvPr>
            <p:ph idx="1" type="body"/>
          </p:nvPr>
        </p:nvSpPr>
        <p:spPr>
          <a:xfrm>
            <a:off x="341500" y="2091400"/>
            <a:ext cx="4289100" cy="27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1.k-NN Based Algorithms ： KNNBasic, KNNWithMeans and KNNWithZScore</a:t>
            </a:r>
            <a:endParaRPr/>
          </a:p>
          <a:p>
            <a:pPr indent="0" lvl="0" marL="0" rtl="0" algn="l">
              <a:spcBef>
                <a:spcPts val="1600"/>
              </a:spcBef>
              <a:spcAft>
                <a:spcPts val="0"/>
              </a:spcAft>
              <a:buNone/>
            </a:pPr>
            <a:r>
              <a:rPr lang="en"/>
              <a:t>2.Matrix Factorization Based Algorithms ： SVD, SVDpp and NMF</a:t>
            </a:r>
            <a:endParaRPr/>
          </a:p>
          <a:p>
            <a:pPr indent="0" lvl="0" marL="0" rtl="0" algn="l">
              <a:spcBef>
                <a:spcPts val="1600"/>
              </a:spcBef>
              <a:spcAft>
                <a:spcPts val="0"/>
              </a:spcAft>
              <a:buNone/>
            </a:pPr>
            <a:r>
              <a:rPr lang="en"/>
              <a:t>3.Other Collaborative Filtering Algorithms ： SlopeOne, CoClustering</a:t>
            </a:r>
            <a:endParaRPr/>
          </a:p>
          <a:p>
            <a:pPr indent="0" lvl="0" marL="0" rtl="0" algn="l">
              <a:spcBef>
                <a:spcPts val="1600"/>
              </a:spcBef>
              <a:spcAft>
                <a:spcPts val="0"/>
              </a:spcAft>
              <a:buNone/>
            </a:pPr>
            <a:r>
              <a:rPr lang="en"/>
              <a:t>Cross Validation: 5-Fold</a:t>
            </a:r>
            <a:endParaRPr/>
          </a:p>
          <a:p>
            <a:pPr indent="0" lvl="0" marL="0" rtl="0" algn="l">
              <a:spcBef>
                <a:spcPts val="1600"/>
              </a:spcBef>
              <a:spcAft>
                <a:spcPts val="0"/>
              </a:spcAft>
              <a:buNone/>
            </a:pPr>
            <a:r>
              <a:rPr lang="en"/>
              <a:t>Optimization Metric: RMSE</a:t>
            </a:r>
            <a:endParaRPr/>
          </a:p>
          <a:p>
            <a:pPr indent="0" lvl="0" marL="0" rtl="0" algn="l">
              <a:spcBef>
                <a:spcPts val="1600"/>
              </a:spcBef>
              <a:spcAft>
                <a:spcPts val="1600"/>
              </a:spcAft>
              <a:buNone/>
            </a:pPr>
            <a:r>
              <a:t/>
            </a:r>
            <a:endParaRPr/>
          </a:p>
        </p:txBody>
      </p:sp>
      <p:pic>
        <p:nvPicPr>
          <p:cNvPr id="116" name="Google Shape;116;p17"/>
          <p:cNvPicPr preferRelativeResize="0"/>
          <p:nvPr/>
        </p:nvPicPr>
        <p:blipFill>
          <a:blip r:embed="rId3">
            <a:alphaModFix/>
          </a:blip>
          <a:stretch>
            <a:fillRect/>
          </a:stretch>
        </p:blipFill>
        <p:spPr>
          <a:xfrm>
            <a:off x="6013925" y="1853850"/>
            <a:ext cx="1962100" cy="2024525"/>
          </a:xfrm>
          <a:prstGeom prst="rect">
            <a:avLst/>
          </a:prstGeom>
          <a:noFill/>
          <a:ln>
            <a:noFill/>
          </a:ln>
        </p:spPr>
      </p:pic>
      <p:pic>
        <p:nvPicPr>
          <p:cNvPr id="117" name="Google Shape;117;p17"/>
          <p:cNvPicPr preferRelativeResize="0"/>
          <p:nvPr/>
        </p:nvPicPr>
        <p:blipFill>
          <a:blip r:embed="rId4">
            <a:alphaModFix/>
          </a:blip>
          <a:stretch>
            <a:fillRect/>
          </a:stretch>
        </p:blipFill>
        <p:spPr>
          <a:xfrm>
            <a:off x="5093489" y="3878375"/>
            <a:ext cx="3802962" cy="1127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SVD &amp; SVD++ Hyperparameter Tuning </a:t>
            </a:r>
            <a:endParaRPr/>
          </a:p>
        </p:txBody>
      </p:sp>
      <p:sp>
        <p:nvSpPr>
          <p:cNvPr id="123" name="Google Shape;123;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 Parameter Combination : </a:t>
            </a:r>
            <a:endParaRPr/>
          </a:p>
          <a:p>
            <a:pPr indent="0" lvl="0" marL="0" rtl="0" algn="l">
              <a:spcBef>
                <a:spcPts val="1600"/>
              </a:spcBef>
              <a:spcAft>
                <a:spcPts val="0"/>
              </a:spcAft>
              <a:buNone/>
            </a:pPr>
            <a:r>
              <a:rPr lang="en"/>
              <a:t>{'biased': </a:t>
            </a:r>
            <a:r>
              <a:rPr b="1" lang="en"/>
              <a:t>True</a:t>
            </a:r>
            <a:r>
              <a:rPr lang="en"/>
              <a:t>, 'lr_all': 0.01, 'n_epochs': 20, 'n_factors': 100, 'reg_all': 0.1}</a:t>
            </a:r>
            <a:endParaRPr/>
          </a:p>
          <a:p>
            <a:pPr indent="0" lvl="0" marL="0" rtl="0" algn="l">
              <a:spcBef>
                <a:spcPts val="1600"/>
              </a:spcBef>
              <a:spcAft>
                <a:spcPts val="0"/>
              </a:spcAft>
              <a:buNone/>
            </a:pPr>
            <a:r>
              <a:rPr lang="en"/>
              <a:t>RMSE of tuned SVD decrease more than tuned SVD++</a:t>
            </a:r>
            <a:endParaRPr/>
          </a:p>
          <a:p>
            <a:pPr indent="-311150" lvl="0" marL="457200" rtl="0" algn="l">
              <a:spcBef>
                <a:spcPts val="1600"/>
              </a:spcBef>
              <a:spcAft>
                <a:spcPts val="0"/>
              </a:spcAft>
              <a:buClr>
                <a:srgbClr val="404040"/>
              </a:buClr>
              <a:buSzPts val="1300"/>
              <a:buChar char="●"/>
            </a:pPr>
            <a:r>
              <a:rPr lang="en" sz="1200">
                <a:solidFill>
                  <a:srgbClr val="404040"/>
                </a:solidFill>
                <a:highlight>
                  <a:srgbClr val="FCFCFC"/>
                </a:highlight>
              </a:rPr>
              <a:t>The </a:t>
            </a:r>
            <a:r>
              <a:rPr i="1" lang="en" sz="1200">
                <a:solidFill>
                  <a:srgbClr val="404040"/>
                </a:solidFill>
                <a:highlight>
                  <a:srgbClr val="FCFCFC"/>
                </a:highlight>
              </a:rPr>
              <a:t>SVD++</a:t>
            </a:r>
            <a:r>
              <a:rPr lang="en" sz="1200">
                <a:solidFill>
                  <a:srgbClr val="404040"/>
                </a:solidFill>
                <a:highlight>
                  <a:srgbClr val="FCFCFC"/>
                </a:highlight>
              </a:rPr>
              <a:t> algorithm, an extension of </a:t>
            </a:r>
            <a:r>
              <a:rPr b="1" lang="en" sz="900">
                <a:solidFill>
                  <a:srgbClr val="404040"/>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SVD</a:t>
            </a:r>
            <a:r>
              <a:rPr lang="en" sz="1200">
                <a:solidFill>
                  <a:srgbClr val="404040"/>
                </a:solidFill>
                <a:highlight>
                  <a:srgbClr val="FCFCFC"/>
                </a:highlight>
              </a:rPr>
              <a:t> taking into account implicit ratings. </a:t>
            </a:r>
            <a:endParaRPr sz="1200">
              <a:solidFill>
                <a:srgbClr val="404040"/>
              </a:solidFill>
              <a:highlight>
                <a:srgbClr val="FCFCFC"/>
              </a:highlight>
            </a:endParaRPr>
          </a:p>
          <a:p>
            <a:pPr indent="-311150" lvl="0" marL="457200" rtl="0" algn="l">
              <a:spcBef>
                <a:spcPts val="0"/>
              </a:spcBef>
              <a:spcAft>
                <a:spcPts val="0"/>
              </a:spcAft>
              <a:buClr>
                <a:srgbClr val="404040"/>
              </a:buClr>
              <a:buSzPts val="1300"/>
              <a:buChar char="●"/>
            </a:pPr>
            <a:r>
              <a:rPr lang="en" sz="1200">
                <a:solidFill>
                  <a:srgbClr val="404040"/>
                </a:solidFill>
                <a:highlight>
                  <a:srgbClr val="FCFCFC"/>
                </a:highlight>
              </a:rPr>
              <a:t>Disadvantages of SVD++ : Longer tuning and training time, didn’t reduce RMSE to a ideal value</a:t>
            </a:r>
            <a:endParaRPr sz="1200">
              <a:solidFill>
                <a:srgbClr val="404040"/>
              </a:solidFill>
              <a:highlight>
                <a:srgbClr val="FCFCFC"/>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SVD Training and Predicting </a:t>
            </a:r>
            <a:endParaRPr/>
          </a:p>
        </p:txBody>
      </p:sp>
      <p:sp>
        <p:nvSpPr>
          <p:cNvPr id="129" name="Google Shape;129;p19"/>
          <p:cNvSpPr txBox="1"/>
          <p:nvPr>
            <p:ph idx="1" type="body"/>
          </p:nvPr>
        </p:nvSpPr>
        <p:spPr>
          <a:xfrm>
            <a:off x="62675" y="1853850"/>
            <a:ext cx="3629400" cy="31278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t/>
            </a:r>
            <a:endParaRPr/>
          </a:p>
          <a:p>
            <a:pPr indent="-311150" lvl="0" marL="457200" rtl="0" algn="l">
              <a:spcBef>
                <a:spcPts val="1600"/>
              </a:spcBef>
              <a:spcAft>
                <a:spcPts val="0"/>
              </a:spcAft>
              <a:buSzPts val="1300"/>
              <a:buChar char="●"/>
            </a:pPr>
            <a:r>
              <a:rPr lang="en"/>
              <a:t>Use all 20000263 data to train the model.</a:t>
            </a:r>
            <a:endParaRPr/>
          </a:p>
          <a:p>
            <a:pPr indent="0" lvl="0" marL="0" rtl="0" algn="l">
              <a:spcBef>
                <a:spcPts val="1600"/>
              </a:spcBef>
              <a:spcAft>
                <a:spcPts val="0"/>
              </a:spcAft>
              <a:buNone/>
            </a:pPr>
            <a:r>
              <a:rPr b="1" lang="en"/>
              <a:t>Predicting and Recommend</a:t>
            </a:r>
            <a:endParaRPr b="1"/>
          </a:p>
          <a:p>
            <a:pPr indent="-311150" lvl="0" marL="457200" rtl="0" algn="l">
              <a:spcBef>
                <a:spcPts val="1600"/>
              </a:spcBef>
              <a:spcAft>
                <a:spcPts val="0"/>
              </a:spcAft>
              <a:buSzPts val="1300"/>
              <a:buAutoNum type="arabicPeriod"/>
            </a:pPr>
            <a:r>
              <a:rPr lang="en"/>
              <a:t>Find out movies that user U already watched</a:t>
            </a:r>
            <a:endParaRPr/>
          </a:p>
          <a:p>
            <a:pPr indent="-311150" lvl="0" marL="457200" rtl="0" algn="l">
              <a:spcBef>
                <a:spcPts val="0"/>
              </a:spcBef>
              <a:spcAft>
                <a:spcPts val="0"/>
              </a:spcAft>
              <a:buSzPts val="1300"/>
              <a:buAutoNum type="arabicPeriod"/>
            </a:pPr>
            <a:r>
              <a:rPr lang="en"/>
              <a:t>The list of movies that user didn't watched</a:t>
            </a:r>
            <a:endParaRPr/>
          </a:p>
          <a:p>
            <a:pPr indent="-311150" lvl="0" marL="457200" rtl="0" algn="l">
              <a:spcBef>
                <a:spcPts val="0"/>
              </a:spcBef>
              <a:spcAft>
                <a:spcPts val="0"/>
              </a:spcAft>
              <a:buSzPts val="1300"/>
              <a:buAutoNum type="arabicPeriod"/>
            </a:pPr>
            <a:r>
              <a:rPr lang="en"/>
              <a:t>Predict rating for every movie in the list</a:t>
            </a:r>
            <a:endParaRPr/>
          </a:p>
          <a:p>
            <a:pPr indent="-311150" lvl="0" marL="457200" rtl="0" algn="l">
              <a:spcBef>
                <a:spcPts val="0"/>
              </a:spcBef>
              <a:spcAft>
                <a:spcPts val="0"/>
              </a:spcAft>
              <a:buSzPts val="1300"/>
              <a:buAutoNum type="arabicPeriod"/>
            </a:pPr>
            <a:r>
              <a:rPr lang="en"/>
              <a:t>Recommend top predict rating movies </a:t>
            </a:r>
            <a:endParaRPr/>
          </a:p>
          <a:p>
            <a:pPr indent="0" lvl="0" marL="914400" rtl="0" algn="l">
              <a:spcBef>
                <a:spcPts val="1600"/>
              </a:spcBef>
              <a:spcAft>
                <a:spcPts val="1600"/>
              </a:spcAft>
              <a:buNone/>
            </a:pPr>
            <a:r>
              <a:t/>
            </a:r>
            <a:endParaRPr/>
          </a:p>
        </p:txBody>
      </p:sp>
      <p:pic>
        <p:nvPicPr>
          <p:cNvPr id="130" name="Google Shape;130;p19"/>
          <p:cNvPicPr preferRelativeResize="0"/>
          <p:nvPr/>
        </p:nvPicPr>
        <p:blipFill>
          <a:blip r:embed="rId3">
            <a:alphaModFix/>
          </a:blip>
          <a:stretch>
            <a:fillRect/>
          </a:stretch>
        </p:blipFill>
        <p:spPr>
          <a:xfrm>
            <a:off x="3692048" y="1853852"/>
            <a:ext cx="5225028" cy="535200"/>
          </a:xfrm>
          <a:prstGeom prst="rect">
            <a:avLst/>
          </a:prstGeom>
          <a:noFill/>
          <a:ln>
            <a:noFill/>
          </a:ln>
        </p:spPr>
      </p:pic>
      <p:pic>
        <p:nvPicPr>
          <p:cNvPr id="131" name="Google Shape;131;p19"/>
          <p:cNvPicPr preferRelativeResize="0"/>
          <p:nvPr/>
        </p:nvPicPr>
        <p:blipFill>
          <a:blip r:embed="rId4">
            <a:alphaModFix/>
          </a:blip>
          <a:stretch>
            <a:fillRect/>
          </a:stretch>
        </p:blipFill>
        <p:spPr>
          <a:xfrm>
            <a:off x="4168937" y="2457175"/>
            <a:ext cx="4271274" cy="26863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a:t>
            </a:r>
            <a:endParaRPr/>
          </a:p>
        </p:txBody>
      </p:sp>
      <p:pic>
        <p:nvPicPr>
          <p:cNvPr id="137" name="Google Shape;137;p20"/>
          <p:cNvPicPr preferRelativeResize="0"/>
          <p:nvPr/>
        </p:nvPicPr>
        <p:blipFill>
          <a:blip r:embed="rId3">
            <a:alphaModFix/>
          </a:blip>
          <a:stretch>
            <a:fillRect/>
          </a:stretch>
        </p:blipFill>
        <p:spPr>
          <a:xfrm>
            <a:off x="1427825" y="1853854"/>
            <a:ext cx="6291938" cy="958275"/>
          </a:xfrm>
          <a:prstGeom prst="rect">
            <a:avLst/>
          </a:prstGeom>
          <a:noFill/>
          <a:ln>
            <a:noFill/>
          </a:ln>
        </p:spPr>
      </p:pic>
      <p:pic>
        <p:nvPicPr>
          <p:cNvPr id="138" name="Google Shape;138;p20"/>
          <p:cNvPicPr preferRelativeResize="0"/>
          <p:nvPr/>
        </p:nvPicPr>
        <p:blipFill>
          <a:blip r:embed="rId4">
            <a:alphaModFix/>
          </a:blip>
          <a:stretch>
            <a:fillRect/>
          </a:stretch>
        </p:blipFill>
        <p:spPr>
          <a:xfrm>
            <a:off x="2602163" y="2939503"/>
            <a:ext cx="3943268" cy="202657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729450" y="1175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of Item-Item Based CF Model</a:t>
            </a:r>
            <a:endParaRPr/>
          </a:p>
        </p:txBody>
      </p:sp>
      <p:sp>
        <p:nvSpPr>
          <p:cNvPr id="144" name="Google Shape;144;p21"/>
          <p:cNvSpPr txBox="1"/>
          <p:nvPr>
            <p:ph idx="1" type="body"/>
          </p:nvPr>
        </p:nvSpPr>
        <p:spPr>
          <a:xfrm>
            <a:off x="5031375" y="1710975"/>
            <a:ext cx="3386700" cy="3432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Recommend the most similar items based on the items that the user has already rated</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Item-Item Similarity: the similarity means how people treat two items the same in terms of like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Stable performance compared to User based collaborative filtering</a:t>
            </a:r>
            <a:endParaRPr sz="1500">
              <a:latin typeface="Times New Roman"/>
              <a:ea typeface="Times New Roman"/>
              <a:cs typeface="Times New Roman"/>
              <a:sym typeface="Times New Roman"/>
            </a:endParaRPr>
          </a:p>
          <a:p>
            <a:pPr indent="0" lvl="0" marL="457200" rtl="0" algn="l">
              <a:spcBef>
                <a:spcPts val="1600"/>
              </a:spcBef>
              <a:spcAft>
                <a:spcPts val="1600"/>
              </a:spcAft>
              <a:buNone/>
            </a:pPr>
            <a:r>
              <a:t/>
            </a:r>
            <a:endParaRPr sz="1500">
              <a:latin typeface="Times New Roman"/>
              <a:ea typeface="Times New Roman"/>
              <a:cs typeface="Times New Roman"/>
              <a:sym typeface="Times New Roman"/>
            </a:endParaRPr>
          </a:p>
        </p:txBody>
      </p:sp>
      <p:pic>
        <p:nvPicPr>
          <p:cNvPr id="145" name="Google Shape;145;p21"/>
          <p:cNvPicPr preferRelativeResize="0"/>
          <p:nvPr/>
        </p:nvPicPr>
        <p:blipFill>
          <a:blip r:embed="rId3">
            <a:alphaModFix/>
          </a:blip>
          <a:stretch>
            <a:fillRect/>
          </a:stretch>
        </p:blipFill>
        <p:spPr>
          <a:xfrm>
            <a:off x="729450" y="1710975"/>
            <a:ext cx="4301925" cy="3432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