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c56f69c8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c56f69c8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Musa</a:t>
            </a:r>
            <a:endParaRPr/>
          </a:p>
          <a:p>
            <a:pPr indent="0" lvl="0" marL="0" rtl="0" algn="l">
              <a:spcBef>
                <a:spcPts val="0"/>
              </a:spcBef>
              <a:spcAft>
                <a:spcPts val="0"/>
              </a:spcAft>
              <a:buNone/>
            </a:pPr>
            <a:r>
              <a:rPr lang="en"/>
              <a:t>Very weak </a:t>
            </a:r>
            <a:r>
              <a:rPr lang="en"/>
              <a:t>correlation existed between tuition cost and debt at graduation as possibly due to the fact that Debt at graduation can also be influenced by other factors such as savings/family supports, financial aid…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ea571ffd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ea571ffd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ea571ffd5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ea571ffd5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Abdullah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c56f69c88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c56f69c88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a:t>
            </a:r>
            <a:endParaRPr/>
          </a:p>
          <a:p>
            <a:pPr indent="0" lvl="0" marL="0" rtl="0" algn="l">
              <a:spcBef>
                <a:spcPts val="0"/>
              </a:spcBef>
              <a:spcAft>
                <a:spcPts val="0"/>
              </a:spcAft>
              <a:buNone/>
            </a:pPr>
            <a:r>
              <a:rPr lang="en"/>
              <a:t>The relationship is not necessarily 1 to 1 because many universities have high rates of debt repayment. Even if grads are making less, most are still making some progress towards debt.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c56f69c8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c56f69c8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c56f69c88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c56f69c88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c56f69c88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c56f69c88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c56f69c8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c56f69c8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c56f69c8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c56f69c8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ea571ff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ea571ff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c56f69c88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5c56f69c8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c56f69c8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c56f69c8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Musa </a:t>
            </a:r>
            <a:endParaRPr/>
          </a:p>
          <a:p>
            <a:pPr indent="0" lvl="0" marL="0" rtl="0" algn="l">
              <a:lnSpc>
                <a:spcPct val="115000"/>
              </a:lnSpc>
              <a:spcBef>
                <a:spcPts val="1200"/>
              </a:spcBef>
              <a:spcAft>
                <a:spcPts val="1200"/>
              </a:spcAft>
              <a:buNone/>
            </a:pPr>
            <a:r>
              <a:rPr lang="en"/>
              <a:t>Variation in tuition cost across region possibly due to the cost of living, prestige, and reputation and availability of financial aid.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ea571ff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ea571ff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Imen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ea571ffd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ea571ffd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Abdullah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c56f69c88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c56f69c88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llegescorecard.ed.gov/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32025" y="1613825"/>
            <a:ext cx="5428500" cy="18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 College Worth It?</a:t>
            </a:r>
            <a:endParaRPr/>
          </a:p>
          <a:p>
            <a:pPr indent="0" lvl="0" marL="0" rtl="0" algn="l">
              <a:spcBef>
                <a:spcPts val="0"/>
              </a:spcBef>
              <a:spcAft>
                <a:spcPts val="0"/>
              </a:spcAft>
              <a:buNone/>
            </a:pPr>
            <a:r>
              <a:rPr lang="en" sz="2000"/>
              <a:t>Assessment of College Costs, Debt and Post-Graduate Income</a:t>
            </a:r>
            <a:endParaRPr sz="20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Mosa Hasen, </a:t>
            </a:r>
            <a:r>
              <a:rPr lang="en"/>
              <a:t>Abdullah Jaura, </a:t>
            </a:r>
            <a:r>
              <a:rPr lang="en"/>
              <a:t>Imen Najar, Katherine Young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idx="1" type="body"/>
          </p:nvPr>
        </p:nvSpPr>
        <p:spPr>
          <a:xfrm>
            <a:off x="338328" y="1453896"/>
            <a:ext cx="3767400" cy="31728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t>Correlation coefficient (r= 0.22) suggests a weak positive relationship. </a:t>
            </a:r>
            <a:endParaRPr/>
          </a:p>
          <a:p>
            <a:pPr indent="0" lvl="0" marL="457200" rtl="0" algn="just">
              <a:spcBef>
                <a:spcPts val="1200"/>
              </a:spcBef>
              <a:spcAft>
                <a:spcPts val="0"/>
              </a:spcAft>
              <a:buNone/>
            </a:pPr>
            <a:r>
              <a:t/>
            </a:r>
            <a:endParaRPr/>
          </a:p>
          <a:p>
            <a:pPr indent="0" lvl="0" marL="0" rtl="0" algn="just">
              <a:spcBef>
                <a:spcPts val="1200"/>
              </a:spcBef>
              <a:spcAft>
                <a:spcPts val="0"/>
              </a:spcAft>
              <a:buNone/>
            </a:pPr>
            <a:r>
              <a:rPr lang="en"/>
              <a:t>As tuition cost increases, there is a slight tendency for the debt at graduation to increase as well. </a:t>
            </a:r>
            <a:endParaRPr/>
          </a:p>
          <a:p>
            <a:pPr indent="0" lvl="0" marL="0" rtl="0" algn="l">
              <a:spcBef>
                <a:spcPts val="120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4290650" y="1421750"/>
            <a:ext cx="4405399" cy="3109975"/>
          </a:xfrm>
          <a:prstGeom prst="rect">
            <a:avLst/>
          </a:prstGeom>
          <a:noFill/>
          <a:ln>
            <a:noFill/>
          </a:ln>
        </p:spPr>
      </p:pic>
      <p:sp>
        <p:nvSpPr>
          <p:cNvPr id="194" name="Google Shape;194;p22"/>
          <p:cNvSpPr txBox="1"/>
          <p:nvPr>
            <p:ph type="title"/>
          </p:nvPr>
        </p:nvSpPr>
        <p:spPr>
          <a:xfrm>
            <a:off x="1297500" y="393750"/>
            <a:ext cx="7038900" cy="66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Weak Correlation: Tuition Cost and Debt</a:t>
            </a:r>
            <a:endParaRPr/>
          </a:p>
          <a:p>
            <a:pPr indent="0" lvl="0" marL="0" rtl="0" algn="just">
              <a:spcBef>
                <a:spcPts val="0"/>
              </a:spcBef>
              <a:spcAft>
                <a:spcPts val="0"/>
              </a:spcAft>
              <a:buNone/>
            </a:pPr>
            <a:r>
              <a:rPr lang="en"/>
              <a:t>at Graduation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a:t>
            </a:r>
            <a:r>
              <a:rPr lang="en"/>
              <a:t>Median Debt at Graduation and Debt Repayment Rate - 5 years</a:t>
            </a:r>
            <a:endParaRPr/>
          </a:p>
        </p:txBody>
      </p:sp>
      <p:sp>
        <p:nvSpPr>
          <p:cNvPr id="200" name="Google Shape;200;p23"/>
          <p:cNvSpPr txBox="1"/>
          <p:nvPr>
            <p:ph idx="1" type="body"/>
          </p:nvPr>
        </p:nvSpPr>
        <p:spPr>
          <a:xfrm>
            <a:off x="338328" y="1453896"/>
            <a:ext cx="37674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t>The correlation between Median Debt at Graduation and Debt Repayment Rate -- 5 years is very weak.</a:t>
            </a:r>
            <a:endParaRPr sz="1550"/>
          </a:p>
          <a:p>
            <a:pPr indent="0" lvl="0" marL="0" rtl="0" algn="l">
              <a:spcBef>
                <a:spcPts val="1200"/>
              </a:spcBef>
              <a:spcAft>
                <a:spcPts val="0"/>
              </a:spcAft>
              <a:buNone/>
            </a:pPr>
            <a:r>
              <a:rPr lang="en" sz="1550"/>
              <a:t>The r-value is </a:t>
            </a:r>
            <a:r>
              <a:rPr lang="en" sz="1750">
                <a:solidFill>
                  <a:srgbClr val="CCCCCC"/>
                </a:solidFill>
              </a:rPr>
              <a:t>0.158,</a:t>
            </a:r>
            <a:r>
              <a:rPr lang="en" sz="1550"/>
              <a:t> (very weak positive correlation).</a:t>
            </a:r>
            <a:endParaRPr sz="1550"/>
          </a:p>
          <a:p>
            <a:pPr indent="0" lvl="0" marL="0" rtl="0" algn="l">
              <a:spcBef>
                <a:spcPts val="1200"/>
              </a:spcBef>
              <a:spcAft>
                <a:spcPts val="1200"/>
              </a:spcAft>
              <a:buNone/>
            </a:pPr>
            <a:r>
              <a:rPr lang="en" sz="1550"/>
              <a:t> The r-value is not significant, so a regression analysis is not applicable. Other factors can affect the Debt Repayment Rate but not the Median Debt at Graduation.</a:t>
            </a:r>
            <a:endParaRPr sz="1800"/>
          </a:p>
        </p:txBody>
      </p:sp>
      <p:pic>
        <p:nvPicPr>
          <p:cNvPr id="201" name="Google Shape;201;p23"/>
          <p:cNvPicPr preferRelativeResize="0"/>
          <p:nvPr/>
        </p:nvPicPr>
        <p:blipFill>
          <a:blip r:embed="rId3">
            <a:alphaModFix/>
          </a:blip>
          <a:stretch>
            <a:fillRect/>
          </a:stretch>
        </p:blipFill>
        <p:spPr>
          <a:xfrm>
            <a:off x="5054350" y="1647550"/>
            <a:ext cx="3784850" cy="2689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idx="1" type="body"/>
          </p:nvPr>
        </p:nvSpPr>
        <p:spPr>
          <a:xfrm>
            <a:off x="338328" y="1453896"/>
            <a:ext cx="3767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Majority of  the Tuition cost generally stays under $40,000 with most </a:t>
            </a:r>
            <a:r>
              <a:rPr lang="en"/>
              <a:t>graduates making less than $60,000</a:t>
            </a:r>
            <a:endParaRPr/>
          </a:p>
          <a:p>
            <a:pPr indent="0" lvl="0" marL="0" rtl="0" algn="l">
              <a:spcBef>
                <a:spcPts val="1200"/>
              </a:spcBef>
              <a:spcAft>
                <a:spcPts val="0"/>
              </a:spcAft>
              <a:buNone/>
            </a:pPr>
            <a:r>
              <a:rPr lang="en"/>
              <a:t>Few Outliers earn around 80,000 or more</a:t>
            </a:r>
            <a:endParaRPr/>
          </a:p>
          <a:p>
            <a:pPr indent="0" lvl="0" marL="0" rtl="0" algn="l">
              <a:spcBef>
                <a:spcPts val="1200"/>
              </a:spcBef>
              <a:spcAft>
                <a:spcPts val="1200"/>
              </a:spcAft>
              <a:buNone/>
            </a:pPr>
            <a:r>
              <a:rPr lang="en"/>
              <a:t>It’s not necessarily the case that higher tuition schools will result in guaranteed higher income but generally, those who attend higher tuition schools end up with higher paying jobs.  </a:t>
            </a:r>
            <a:endParaRPr/>
          </a:p>
        </p:txBody>
      </p:sp>
      <p:pic>
        <p:nvPicPr>
          <p:cNvPr id="207" name="Google Shape;207;p24"/>
          <p:cNvPicPr preferRelativeResize="0"/>
          <p:nvPr/>
        </p:nvPicPr>
        <p:blipFill>
          <a:blip r:embed="rId3">
            <a:alphaModFix/>
          </a:blip>
          <a:stretch>
            <a:fillRect/>
          </a:stretch>
        </p:blipFill>
        <p:spPr>
          <a:xfrm>
            <a:off x="4179150" y="1209975"/>
            <a:ext cx="4647375" cy="3590075"/>
          </a:xfrm>
          <a:prstGeom prst="rect">
            <a:avLst/>
          </a:prstGeom>
          <a:noFill/>
          <a:ln>
            <a:noFill/>
          </a:ln>
        </p:spPr>
      </p:pic>
      <p:sp>
        <p:nvSpPr>
          <p:cNvPr id="208" name="Google Shape;208;p24"/>
          <p:cNvSpPr txBox="1"/>
          <p:nvPr/>
        </p:nvSpPr>
        <p:spPr>
          <a:xfrm>
            <a:off x="7019850" y="3734725"/>
            <a:ext cx="1582500" cy="395700"/>
          </a:xfrm>
          <a:prstGeom prst="rect">
            <a:avLst/>
          </a:prstGeom>
          <a:noFill/>
          <a:ln>
            <a:noFill/>
          </a:ln>
        </p:spPr>
        <p:txBody>
          <a:bodyPr anchorCtr="0" anchor="t" bIns="91425" lIns="91425" spcFirstLastPara="1" rIns="91425" wrap="square" tIns="91425">
            <a:noAutofit/>
          </a:bodyPr>
          <a:lstStyle/>
          <a:p>
            <a:pPr indent="0" lvl="0" marL="0" rtl="0" algn="l">
              <a:lnSpc>
                <a:spcPct val="110795"/>
              </a:lnSpc>
              <a:spcBef>
                <a:spcPts val="0"/>
              </a:spcBef>
              <a:spcAft>
                <a:spcPts val="0"/>
              </a:spcAft>
              <a:buNone/>
            </a:pPr>
            <a:r>
              <a:rPr b="1" lang="en" sz="1300">
                <a:solidFill>
                  <a:srgbClr val="FF0000"/>
                </a:solidFill>
                <a:highlight>
                  <a:srgbClr val="FFFFFF"/>
                </a:highlight>
              </a:rPr>
              <a:t>y = 0.50x + 811.35</a:t>
            </a:r>
            <a:endParaRPr b="1" sz="1600">
              <a:solidFill>
                <a:srgbClr val="FF0000"/>
              </a:solidFill>
              <a:latin typeface="Lato"/>
              <a:ea typeface="Lato"/>
              <a:cs typeface="Lato"/>
              <a:sym typeface="Lato"/>
            </a:endParaRPr>
          </a:p>
        </p:txBody>
      </p:sp>
      <p:sp>
        <p:nvSpPr>
          <p:cNvPr id="209" name="Google Shape;209;p24"/>
          <p:cNvSpPr txBox="1"/>
          <p:nvPr>
            <p:ph type="title"/>
          </p:nvPr>
        </p:nvSpPr>
        <p:spPr>
          <a:xfrm>
            <a:off x="1297500" y="393750"/>
            <a:ext cx="7038900" cy="6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 Earnings Are Generally Accompanied by Higher Tuition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1850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 Earnings Results in Faster Debt Repayment</a:t>
            </a:r>
            <a:endParaRPr>
              <a:solidFill>
                <a:schemeClr val="lt1"/>
              </a:solidFill>
            </a:endParaRPr>
          </a:p>
        </p:txBody>
      </p:sp>
      <p:sp>
        <p:nvSpPr>
          <p:cNvPr id="215" name="Google Shape;215;p25"/>
          <p:cNvSpPr txBox="1"/>
          <p:nvPr>
            <p:ph idx="1" type="body"/>
          </p:nvPr>
        </p:nvSpPr>
        <p:spPr>
          <a:xfrm>
            <a:off x="338328" y="1453896"/>
            <a:ext cx="3767400" cy="283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a moderate negative relationship (r = -0.49) between the mean earnings and time to pay off debt.  As earnings increase, the rate time to pay off steadily decreases. </a:t>
            </a:r>
            <a:endParaRPr/>
          </a:p>
          <a:p>
            <a:pPr indent="0" lvl="0" marL="0" rtl="0" algn="l">
              <a:spcBef>
                <a:spcPts val="1200"/>
              </a:spcBef>
              <a:spcAft>
                <a:spcPts val="1200"/>
              </a:spcAft>
              <a:buNone/>
            </a:pPr>
            <a:r>
              <a:rPr lang="en"/>
              <a:t>By region, the amount of debt is fairly consistent. This means that debt acts as a constant variable, meaning the job and income you get as a result of your education impacts how fast debt is repaid.</a:t>
            </a:r>
            <a:endParaRPr/>
          </a:p>
        </p:txBody>
      </p:sp>
      <p:pic>
        <p:nvPicPr>
          <p:cNvPr id="216" name="Google Shape;216;p25"/>
          <p:cNvPicPr preferRelativeResize="0"/>
          <p:nvPr/>
        </p:nvPicPr>
        <p:blipFill>
          <a:blip r:embed="rId3">
            <a:alphaModFix/>
          </a:blip>
          <a:stretch>
            <a:fillRect/>
          </a:stretch>
        </p:blipFill>
        <p:spPr>
          <a:xfrm>
            <a:off x="4123251" y="1088673"/>
            <a:ext cx="4668173" cy="374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000"/>
              <a:t>Conclusion</a:t>
            </a:r>
            <a:endParaRPr sz="5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solidFill>
                <a:schemeClr val="lt1"/>
              </a:solidFill>
            </a:endParaRPr>
          </a:p>
        </p:txBody>
      </p:sp>
      <p:sp>
        <p:nvSpPr>
          <p:cNvPr id="227" name="Google Shape;227;p27"/>
          <p:cNvSpPr txBox="1"/>
          <p:nvPr>
            <p:ph idx="1" type="body"/>
          </p:nvPr>
        </p:nvSpPr>
        <p:spPr>
          <a:xfrm>
            <a:off x="1301700" y="1307850"/>
            <a:ext cx="7030500" cy="3172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lt1"/>
              </a:buClr>
              <a:buSzPts val="1300"/>
              <a:buChar char="●"/>
            </a:pPr>
            <a:r>
              <a:rPr lang="en"/>
              <a:t>The cost of education is not the same across the US. Depending on where students study, students will pay higher tuition rates, by region.\</a:t>
            </a:r>
            <a:endParaRPr/>
          </a:p>
          <a:p>
            <a:pPr indent="-311150" lvl="0" marL="457200" rtl="0" algn="l">
              <a:spcBef>
                <a:spcPts val="0"/>
              </a:spcBef>
              <a:spcAft>
                <a:spcPts val="0"/>
              </a:spcAft>
              <a:buSzPts val="1300"/>
              <a:buChar char="●"/>
            </a:pPr>
            <a:r>
              <a:rPr lang="en"/>
              <a:t>Debt at graduation is fairly consistent. Even though some schools cost more, debt across regions is consistent. </a:t>
            </a:r>
            <a:endParaRPr/>
          </a:p>
          <a:p>
            <a:pPr indent="-311150" lvl="0" marL="457200" rtl="0" algn="l">
              <a:spcBef>
                <a:spcPts val="0"/>
              </a:spcBef>
              <a:spcAft>
                <a:spcPts val="0"/>
              </a:spcAft>
              <a:buSzPts val="1300"/>
              <a:buChar char="●"/>
            </a:pPr>
            <a:r>
              <a:rPr lang="en"/>
              <a:t>Attending a higher tuition school may improve your odds for a more lucrative job.</a:t>
            </a:r>
            <a:endParaRPr/>
          </a:p>
          <a:p>
            <a:pPr indent="-311150" lvl="0" marL="457200" rtl="0" algn="l">
              <a:spcBef>
                <a:spcPts val="0"/>
              </a:spcBef>
              <a:spcAft>
                <a:spcPts val="0"/>
              </a:spcAft>
              <a:buSzPts val="1300"/>
              <a:buChar char="●"/>
            </a:pPr>
            <a:r>
              <a:rPr lang="en"/>
              <a:t>Because debt is mostly constant, income post-graduation significantly impacts speed of debt repayment.</a:t>
            </a:r>
            <a:endParaRPr/>
          </a:p>
          <a:p>
            <a:pPr indent="0" lvl="0" marL="0" rtl="0" algn="l">
              <a:spcBef>
                <a:spcPts val="1200"/>
              </a:spcBef>
              <a:spcAft>
                <a:spcPts val="0"/>
              </a:spcAft>
              <a:buNone/>
            </a:pPr>
            <a:r>
              <a:rPr lang="en"/>
              <a:t>Excluding US Territories, </a:t>
            </a:r>
            <a:endParaRPr/>
          </a:p>
          <a:p>
            <a:pPr indent="-311150" lvl="0" marL="457200" rtl="0" algn="l">
              <a:spcBef>
                <a:spcPts val="1200"/>
              </a:spcBef>
              <a:spcAft>
                <a:spcPts val="0"/>
              </a:spcAft>
              <a:buSzPts val="1300"/>
              <a:buChar char="●"/>
            </a:pPr>
            <a:r>
              <a:rPr lang="en"/>
              <a:t>College is generally most affordable in the North Central US (</a:t>
            </a:r>
            <a:r>
              <a:rPr lang="en"/>
              <a:t>CO, ID, MT, UT, WY)</a:t>
            </a:r>
            <a:endParaRPr/>
          </a:p>
          <a:p>
            <a:pPr indent="-311150" lvl="0" marL="457200" rtl="0" algn="l">
              <a:spcBef>
                <a:spcPts val="0"/>
              </a:spcBef>
              <a:spcAft>
                <a:spcPts val="0"/>
              </a:spcAft>
              <a:buSzPts val="1300"/>
              <a:buChar char="●"/>
            </a:pPr>
            <a:r>
              <a:rPr lang="en"/>
              <a:t>Earnings after graduation are highest in New England (</a:t>
            </a:r>
            <a:r>
              <a:rPr lang="en" sz="1250">
                <a:latin typeface="Arial"/>
                <a:ea typeface="Arial"/>
                <a:cs typeface="Arial"/>
                <a:sym typeface="Arial"/>
              </a:rPr>
              <a:t>CT, ME, MA, NH, RI, VT</a:t>
            </a:r>
            <a:r>
              <a:rPr lang="en" sz="1250"/>
              <a:t>)</a:t>
            </a:r>
            <a:endParaRPr/>
          </a:p>
          <a:p>
            <a:pPr indent="-311150" lvl="0" marL="457200" rtl="0" algn="l">
              <a:spcBef>
                <a:spcPts val="0"/>
              </a:spcBef>
              <a:spcAft>
                <a:spcPts val="0"/>
              </a:spcAft>
              <a:buSzPts val="1300"/>
              <a:buChar char="●"/>
            </a:pPr>
            <a:r>
              <a:rPr lang="en"/>
              <a:t>But the best ROI (in this case debt repayment speed) is in the Western US (</a:t>
            </a:r>
            <a:r>
              <a:rPr lang="en" sz="1250"/>
              <a:t>AK, CA, HI, NV, OR, WA)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End of Presentation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Scope and Objectives</a:t>
            </a:r>
            <a:endParaRPr>
              <a:solidFill>
                <a:schemeClr val="lt1"/>
              </a:solidFill>
            </a:endParaRPr>
          </a:p>
        </p:txBody>
      </p:sp>
      <p:sp>
        <p:nvSpPr>
          <p:cNvPr id="141" name="Google Shape;141;p14"/>
          <p:cNvSpPr txBox="1"/>
          <p:nvPr>
            <p:ph idx="1" type="body"/>
          </p:nvPr>
        </p:nvSpPr>
        <p:spPr>
          <a:xfrm>
            <a:off x="1303800" y="1358925"/>
            <a:ext cx="7030500" cy="317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50"/>
              <a:t>Since 1980, the average college tuition and fees have increased 1200%. Americans at a young age continue to take on significant debt to pay for higher education while graduates years later are still struggling to repay their loans raising the question, is college worth it?</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The analysis will explore and aim to answer:</a:t>
            </a:r>
            <a:endParaRPr sz="1150"/>
          </a:p>
          <a:p>
            <a:pPr indent="-301625" lvl="0" marL="457200" rtl="0" algn="l">
              <a:spcBef>
                <a:spcPts val="0"/>
              </a:spcBef>
              <a:spcAft>
                <a:spcPts val="0"/>
              </a:spcAft>
              <a:buSzPts val="1150"/>
              <a:buChar char="●"/>
            </a:pPr>
            <a:r>
              <a:rPr lang="en" sz="1150"/>
              <a:t>Which regions have the most and least expensive schools</a:t>
            </a:r>
            <a:endParaRPr sz="1150"/>
          </a:p>
          <a:p>
            <a:pPr indent="-301625" lvl="0" marL="457200" rtl="0" algn="l">
              <a:spcBef>
                <a:spcPts val="0"/>
              </a:spcBef>
              <a:spcAft>
                <a:spcPts val="0"/>
              </a:spcAft>
              <a:buSzPts val="1150"/>
              <a:buChar char="●"/>
            </a:pPr>
            <a:r>
              <a:rPr lang="en" sz="1150"/>
              <a:t>Which regions have the highest and lowest debt </a:t>
            </a:r>
            <a:endParaRPr sz="1150"/>
          </a:p>
          <a:p>
            <a:pPr indent="-301625" lvl="0" marL="457200" rtl="0" algn="l">
              <a:spcBef>
                <a:spcPts val="0"/>
              </a:spcBef>
              <a:spcAft>
                <a:spcPts val="0"/>
              </a:spcAft>
              <a:buSzPts val="1150"/>
              <a:buChar char="●"/>
            </a:pPr>
            <a:r>
              <a:rPr lang="en" sz="1150"/>
              <a:t>Which regions have the highest and lowest income after graduation</a:t>
            </a:r>
            <a:endParaRPr sz="1150"/>
          </a:p>
          <a:p>
            <a:pPr indent="-301625" lvl="0" marL="457200" rtl="0" algn="l">
              <a:spcBef>
                <a:spcPts val="0"/>
              </a:spcBef>
              <a:spcAft>
                <a:spcPts val="0"/>
              </a:spcAft>
              <a:buSzPts val="1150"/>
              <a:buChar char="●"/>
            </a:pPr>
            <a:r>
              <a:rPr lang="en" sz="1150"/>
              <a:t>Which regions offer the best return on investment for 4-year education (and which are the worst)</a:t>
            </a:r>
            <a:endParaRPr sz="11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the </a:t>
            </a:r>
            <a:r>
              <a:rPr lang="en">
                <a:solidFill>
                  <a:schemeClr val="lt1"/>
                </a:solidFill>
              </a:rPr>
              <a:t>Sample Data</a:t>
            </a:r>
            <a:endParaRPr>
              <a:solidFill>
                <a:schemeClr val="lt1"/>
              </a:solidFill>
            </a:endParaRPr>
          </a:p>
        </p:txBody>
      </p:sp>
      <p:sp>
        <p:nvSpPr>
          <p:cNvPr id="147" name="Google Shape;147;p15"/>
          <p:cNvSpPr txBox="1"/>
          <p:nvPr>
            <p:ph idx="1" type="body"/>
          </p:nvPr>
        </p:nvSpPr>
        <p:spPr>
          <a:xfrm>
            <a:off x="1303800" y="1358925"/>
            <a:ext cx="7030500" cy="34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The data was sourced from the U.S. Department of Education College </a:t>
            </a:r>
            <a:r>
              <a:rPr lang="en" sz="1200"/>
              <a:t>Scorecard</a:t>
            </a:r>
            <a:endParaRPr sz="1200"/>
          </a:p>
          <a:p>
            <a:pPr indent="-304800" lvl="0" marL="457200" rtl="0" algn="l">
              <a:spcBef>
                <a:spcPts val="0"/>
              </a:spcBef>
              <a:spcAft>
                <a:spcPts val="0"/>
              </a:spcAft>
              <a:buSzPts val="1200"/>
              <a:buChar char="●"/>
            </a:pPr>
            <a:r>
              <a:rPr lang="en" sz="1200" u="sng">
                <a:solidFill>
                  <a:schemeClr val="hlink"/>
                </a:solidFill>
                <a:hlinkClick r:id="rId3"/>
              </a:rPr>
              <a:t>https://collegescorecard.ed.gov/data/</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rPr lang="en" sz="1200"/>
              <a:t>The sample is made up of 1,439 colleges and universities in the United States and its territories from the 2011-12 academic year that offer a Bachelor’s Degrees in at least one of the following 15 majors or fields of study: </a:t>
            </a:r>
            <a:endParaRPr sz="1200"/>
          </a:p>
          <a:p>
            <a:pPr indent="-292100" lvl="0" marL="457200" rtl="0" algn="l">
              <a:spcBef>
                <a:spcPts val="0"/>
              </a:spcBef>
              <a:spcAft>
                <a:spcPts val="0"/>
              </a:spcAft>
              <a:buSzPts val="1000"/>
              <a:buChar char="●"/>
            </a:pPr>
            <a:r>
              <a:rPr lang="en" sz="1000"/>
              <a:t>Agriculture,  Ethnic, Cultural or Gender Studies, Communications - Journalism, Computer Science / IT, Education, Engineering, English, Biological / Biomedical Science, Math, Philosophy / Religion, Psychology, Social Science, Visual / Performing Arts, Business / Marketing, History</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lang="en" sz="1200"/>
              <a:t>Key metrics for analysis included:</a:t>
            </a:r>
            <a:endParaRPr sz="1200"/>
          </a:p>
          <a:p>
            <a:pPr indent="-304800" lvl="0" marL="457200" rtl="0" algn="l">
              <a:spcBef>
                <a:spcPts val="0"/>
              </a:spcBef>
              <a:spcAft>
                <a:spcPts val="0"/>
              </a:spcAft>
              <a:buSzPts val="1200"/>
              <a:buChar char="●"/>
            </a:pPr>
            <a:r>
              <a:rPr lang="en" sz="1200"/>
              <a:t>Instate Tuition and Fees for each School</a:t>
            </a:r>
            <a:endParaRPr sz="1200"/>
          </a:p>
          <a:p>
            <a:pPr indent="-304800" lvl="0" marL="457200" rtl="0" algn="l">
              <a:spcBef>
                <a:spcPts val="0"/>
              </a:spcBef>
              <a:spcAft>
                <a:spcPts val="0"/>
              </a:spcAft>
              <a:buSzPts val="1200"/>
              <a:buChar char="●"/>
            </a:pPr>
            <a:r>
              <a:rPr lang="en" sz="1200"/>
              <a:t>Median Debt at Graduation for each School</a:t>
            </a:r>
            <a:endParaRPr sz="1200"/>
          </a:p>
          <a:p>
            <a:pPr indent="-304800" lvl="0" marL="457200" rtl="0" algn="l">
              <a:spcBef>
                <a:spcPts val="0"/>
              </a:spcBef>
              <a:spcAft>
                <a:spcPts val="0"/>
              </a:spcAft>
              <a:buSzPts val="1200"/>
              <a:buChar char="●"/>
            </a:pPr>
            <a:r>
              <a:rPr lang="en" sz="1200"/>
              <a:t>Debt Repayment Rate - 5 years After Graduating for each School (% of grads paying)</a:t>
            </a:r>
            <a:endParaRPr sz="1200"/>
          </a:p>
          <a:p>
            <a:pPr indent="-304800" lvl="0" marL="457200" rtl="0" algn="l">
              <a:lnSpc>
                <a:spcPct val="100000"/>
              </a:lnSpc>
              <a:spcBef>
                <a:spcPts val="0"/>
              </a:spcBef>
              <a:spcAft>
                <a:spcPts val="0"/>
              </a:spcAft>
              <a:buSzPts val="1200"/>
              <a:buChar char="●"/>
            </a:pPr>
            <a:r>
              <a:rPr lang="en" sz="1200"/>
              <a:t>Mean earnings 6 years after entry</a:t>
            </a:r>
            <a:endParaRPr sz="1200"/>
          </a:p>
          <a:p>
            <a:pPr indent="-304800" lvl="0" marL="457200" rtl="0" algn="l">
              <a:lnSpc>
                <a:spcPct val="100000"/>
              </a:lnSpc>
              <a:spcBef>
                <a:spcPts val="0"/>
              </a:spcBef>
              <a:spcAft>
                <a:spcPts val="0"/>
              </a:spcAft>
              <a:buSzPts val="1200"/>
              <a:buChar char="●"/>
            </a:pPr>
            <a:r>
              <a:rPr lang="en" sz="1200"/>
              <a:t>Years to Pay off Debt</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Regions of Schools</a:t>
            </a:r>
            <a:endParaRPr>
              <a:solidFill>
                <a:schemeClr val="lt1"/>
              </a:solidFill>
            </a:endParaRPr>
          </a:p>
        </p:txBody>
      </p:sp>
      <p:pic>
        <p:nvPicPr>
          <p:cNvPr id="153" name="Google Shape;153;p16"/>
          <p:cNvPicPr preferRelativeResize="0"/>
          <p:nvPr/>
        </p:nvPicPr>
        <p:blipFill>
          <a:blip r:embed="rId3">
            <a:alphaModFix/>
          </a:blip>
          <a:stretch>
            <a:fillRect/>
          </a:stretch>
        </p:blipFill>
        <p:spPr>
          <a:xfrm>
            <a:off x="2139650" y="1147100"/>
            <a:ext cx="5042662" cy="3530849"/>
          </a:xfrm>
          <a:prstGeom prst="rect">
            <a:avLst/>
          </a:prstGeom>
          <a:noFill/>
          <a:ln>
            <a:noFill/>
          </a:ln>
        </p:spPr>
      </p:pic>
      <p:sp>
        <p:nvSpPr>
          <p:cNvPr id="154" name="Google Shape;154;p16"/>
          <p:cNvSpPr txBox="1"/>
          <p:nvPr/>
        </p:nvSpPr>
        <p:spPr>
          <a:xfrm>
            <a:off x="125175" y="4807425"/>
            <a:ext cx="6641100" cy="2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Lato"/>
                <a:ea typeface="Lato"/>
                <a:cs typeface="Lato"/>
                <a:sym typeface="Lato"/>
              </a:rPr>
              <a:t>Map created</a:t>
            </a:r>
            <a:r>
              <a:rPr lang="en" sz="1200">
                <a:solidFill>
                  <a:schemeClr val="lt1"/>
                </a:solidFill>
                <a:latin typeface="Lato"/>
                <a:ea typeface="Lato"/>
                <a:cs typeface="Lato"/>
                <a:sym typeface="Lato"/>
              </a:rPr>
              <a:t> on: https://www.mapchart.net/usa.html</a:t>
            </a:r>
            <a:endParaRPr sz="1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5000"/>
              <a:t>Analysis</a:t>
            </a:r>
            <a:endParaRPr sz="5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 type="body"/>
          </p:nvPr>
        </p:nvSpPr>
        <p:spPr>
          <a:xfrm>
            <a:off x="339750" y="1453450"/>
            <a:ext cx="3769800" cy="34443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t>There is a </a:t>
            </a:r>
            <a:r>
              <a:rPr lang="en"/>
              <a:t>significant</a:t>
            </a:r>
            <a:r>
              <a:rPr lang="en"/>
              <a:t> difference in tuition cost across regions  (p-value=1.12e-35)</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en"/>
              <a:t>Universities/Colleges in the New England Region have the highest tuition costs, followed by the Mid-Atlantic region. In contrast, the North Central and US Territories offer the lowest tuition costs.  </a:t>
            </a:r>
            <a:endParaRPr/>
          </a:p>
          <a:p>
            <a:pPr indent="0" lvl="0" marL="0" rtl="0" algn="l">
              <a:spcBef>
                <a:spcPts val="1200"/>
              </a:spcBef>
              <a:spcAft>
                <a:spcPts val="1200"/>
              </a:spcAft>
              <a:buNone/>
            </a:pPr>
            <a:r>
              <a:t/>
            </a:r>
            <a:endParaRPr/>
          </a:p>
        </p:txBody>
      </p:sp>
      <p:pic>
        <p:nvPicPr>
          <p:cNvPr id="165" name="Google Shape;165;p18"/>
          <p:cNvPicPr preferRelativeResize="0"/>
          <p:nvPr/>
        </p:nvPicPr>
        <p:blipFill>
          <a:blip r:embed="rId3">
            <a:alphaModFix/>
          </a:blip>
          <a:stretch>
            <a:fillRect/>
          </a:stretch>
        </p:blipFill>
        <p:spPr>
          <a:xfrm>
            <a:off x="4236050" y="1023700"/>
            <a:ext cx="4646475" cy="3837950"/>
          </a:xfrm>
          <a:prstGeom prst="rect">
            <a:avLst/>
          </a:prstGeom>
          <a:noFill/>
          <a:ln>
            <a:noFill/>
          </a:ln>
        </p:spPr>
      </p:pic>
      <p:sp>
        <p:nvSpPr>
          <p:cNvPr id="166" name="Google Shape;166;p18"/>
          <p:cNvSpPr txBox="1"/>
          <p:nvPr>
            <p:ph type="title"/>
          </p:nvPr>
        </p:nvSpPr>
        <p:spPr>
          <a:xfrm>
            <a:off x="1297500" y="393750"/>
            <a:ext cx="7038900" cy="665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Tuition Cost Varies across Regions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6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Debt at Graduation by Region</a:t>
            </a:r>
            <a:endParaRPr/>
          </a:p>
        </p:txBody>
      </p:sp>
      <p:sp>
        <p:nvSpPr>
          <p:cNvPr id="172" name="Google Shape;172;p19"/>
          <p:cNvSpPr txBox="1"/>
          <p:nvPr>
            <p:ph idx="1" type="body"/>
          </p:nvPr>
        </p:nvSpPr>
        <p:spPr>
          <a:xfrm>
            <a:off x="338328" y="1453896"/>
            <a:ext cx="3767400" cy="333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24"/>
              <a:t>The Mid-Atlantic,  East North Central, New England, West North Central and Southeast have the largest average debt, at more than $20,000.  The average debt at Graduation in North Central, Southwest and West is slightly less than $20,000. Unlike the rest, the average</a:t>
            </a:r>
            <a:r>
              <a:rPr lang="en" sz="1124"/>
              <a:t> Debt at Graduation in the </a:t>
            </a:r>
            <a:r>
              <a:rPr lang="en" sz="1124"/>
              <a:t> US Territories is very low, less than $10,000. </a:t>
            </a:r>
            <a:endParaRPr sz="1124"/>
          </a:p>
          <a:p>
            <a:pPr indent="0" lvl="0" marL="0" rtl="0" algn="l">
              <a:spcBef>
                <a:spcPts val="1200"/>
              </a:spcBef>
              <a:spcAft>
                <a:spcPts val="0"/>
              </a:spcAft>
              <a:buNone/>
            </a:pPr>
            <a:r>
              <a:rPr lang="en" sz="1124"/>
              <a:t>We can conclude that  most students, regardless of their  region, have on average the same debt level–approximately $20,000–at graduation </a:t>
            </a:r>
            <a:r>
              <a:rPr lang="en" sz="1100"/>
              <a:t>except for the US Territories.</a:t>
            </a:r>
            <a:endParaRPr sz="1100"/>
          </a:p>
          <a:p>
            <a:pPr indent="0" lvl="0" marL="0" rtl="0" algn="l">
              <a:spcBef>
                <a:spcPts val="1200"/>
              </a:spcBef>
              <a:spcAft>
                <a:spcPts val="1200"/>
              </a:spcAft>
              <a:buNone/>
            </a:pPr>
            <a:r>
              <a:rPr lang="en" sz="1100"/>
              <a:t>Across all regions there are statistical differences (p-value=0.00027), but grouping specific regions together, for example the Mid-Atlantic, East North Central and New England, there is no difference in debt </a:t>
            </a:r>
            <a:r>
              <a:rPr lang="en" sz="1100"/>
              <a:t>(p-value=0.63)</a:t>
            </a:r>
            <a:r>
              <a:rPr lang="en" sz="1100"/>
              <a:t>.</a:t>
            </a:r>
            <a:endParaRPr sz="1100"/>
          </a:p>
        </p:txBody>
      </p:sp>
      <p:pic>
        <p:nvPicPr>
          <p:cNvPr id="173" name="Google Shape;173;p19"/>
          <p:cNvPicPr preferRelativeResize="0"/>
          <p:nvPr/>
        </p:nvPicPr>
        <p:blipFill>
          <a:blip r:embed="rId3">
            <a:alphaModFix/>
          </a:blip>
          <a:stretch>
            <a:fillRect/>
          </a:stretch>
        </p:blipFill>
        <p:spPr>
          <a:xfrm>
            <a:off x="4486675" y="1059225"/>
            <a:ext cx="3849725" cy="3726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idx="1" type="body"/>
          </p:nvPr>
        </p:nvSpPr>
        <p:spPr>
          <a:xfrm>
            <a:off x="338328" y="1453896"/>
            <a:ext cx="3767400" cy="3426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Earnings not distributed evenly by region</a:t>
            </a:r>
            <a:endParaRPr/>
          </a:p>
          <a:p>
            <a:pPr indent="0" lvl="0" marL="0" rtl="0" algn="l">
              <a:spcBef>
                <a:spcPts val="1200"/>
              </a:spcBef>
              <a:spcAft>
                <a:spcPts val="0"/>
              </a:spcAft>
              <a:buNone/>
            </a:pPr>
            <a:r>
              <a:rPr lang="en"/>
              <a:t>More </a:t>
            </a:r>
            <a:r>
              <a:rPr lang="en"/>
              <a:t>industry</a:t>
            </a:r>
            <a:r>
              <a:rPr lang="en"/>
              <a:t> and market </a:t>
            </a:r>
            <a:r>
              <a:rPr lang="en"/>
              <a:t>presence</a:t>
            </a:r>
            <a:r>
              <a:rPr lang="en"/>
              <a:t> in some regions</a:t>
            </a:r>
            <a:endParaRPr/>
          </a:p>
          <a:p>
            <a:pPr indent="0" lvl="0" marL="0" rtl="0" algn="l">
              <a:spcBef>
                <a:spcPts val="1200"/>
              </a:spcBef>
              <a:spcAft>
                <a:spcPts val="0"/>
              </a:spcAft>
              <a:buNone/>
            </a:pPr>
            <a:r>
              <a:rPr lang="en"/>
              <a:t>Earnings within the  New England  and  Western Regions are nearly double that of the Southeast and North Central regions. </a:t>
            </a:r>
            <a:endParaRPr/>
          </a:p>
          <a:p>
            <a:pPr indent="0" lvl="0" marL="0" rtl="0" algn="l">
              <a:spcBef>
                <a:spcPts val="1200"/>
              </a:spcBef>
              <a:spcAft>
                <a:spcPts val="0"/>
              </a:spcAft>
              <a:buNone/>
            </a:pPr>
            <a:r>
              <a:rPr lang="en"/>
              <a:t>US Territories  has the least and the only one below 40,000.</a:t>
            </a:r>
            <a:endParaRPr/>
          </a:p>
          <a:p>
            <a:pPr indent="0" lvl="0" marL="0" rtl="0" algn="l">
              <a:spcBef>
                <a:spcPts val="1200"/>
              </a:spcBef>
              <a:spcAft>
                <a:spcPts val="0"/>
              </a:spcAft>
              <a:buNone/>
            </a:pPr>
            <a:r>
              <a:rPr lang="en"/>
              <a:t>Excluding U.S Territories, North Central yields the least earning with a lower </a:t>
            </a:r>
            <a:r>
              <a:rPr lang="en"/>
              <a:t>education</a:t>
            </a:r>
            <a:r>
              <a:rPr lang="en"/>
              <a:t> system and industry </a:t>
            </a:r>
            <a:r>
              <a:rPr lang="en"/>
              <a:t>opportunities</a:t>
            </a:r>
            <a:endParaRPr/>
          </a:p>
          <a:p>
            <a:pPr indent="0" lvl="0" marL="0" rtl="0" algn="l">
              <a:spcBef>
                <a:spcPts val="1200"/>
              </a:spcBef>
              <a:spcAft>
                <a:spcPts val="1200"/>
              </a:spcAft>
              <a:buNone/>
            </a:pPr>
            <a:r>
              <a:rPr lang="en"/>
              <a:t>The difference in earnings is significant across all regions (p-value =1.29e-38), even among regions with similar earnings like New England and the West (p-value =0.13)</a:t>
            </a:r>
            <a:endParaRPr/>
          </a:p>
        </p:txBody>
      </p:sp>
      <p:pic>
        <p:nvPicPr>
          <p:cNvPr id="179" name="Google Shape;179;p20"/>
          <p:cNvPicPr preferRelativeResize="0"/>
          <p:nvPr/>
        </p:nvPicPr>
        <p:blipFill rotWithShape="1">
          <a:blip r:embed="rId3">
            <a:alphaModFix/>
          </a:blip>
          <a:srcRect b="0" l="0" r="0" t="0"/>
          <a:stretch/>
        </p:blipFill>
        <p:spPr>
          <a:xfrm>
            <a:off x="4448100" y="1012675"/>
            <a:ext cx="4334201" cy="3942150"/>
          </a:xfrm>
          <a:prstGeom prst="rect">
            <a:avLst/>
          </a:prstGeom>
          <a:noFill/>
          <a:ln>
            <a:noFill/>
          </a:ln>
        </p:spPr>
      </p:pic>
      <p:sp>
        <p:nvSpPr>
          <p:cNvPr id="180" name="Google Shape;180;p20"/>
          <p:cNvSpPr txBox="1"/>
          <p:nvPr>
            <p:ph type="title"/>
          </p:nvPr>
        </p:nvSpPr>
        <p:spPr>
          <a:xfrm>
            <a:off x="1297500" y="393750"/>
            <a:ext cx="7038900" cy="6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a:t>Student Earnings Varies by Region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by Region will Pay Off Debt at Differing Rates</a:t>
            </a:r>
            <a:endParaRPr>
              <a:solidFill>
                <a:schemeClr val="lt1"/>
              </a:solidFill>
            </a:endParaRPr>
          </a:p>
        </p:txBody>
      </p:sp>
      <p:pic>
        <p:nvPicPr>
          <p:cNvPr id="186" name="Google Shape;186;p21"/>
          <p:cNvPicPr preferRelativeResize="0"/>
          <p:nvPr/>
        </p:nvPicPr>
        <p:blipFill>
          <a:blip r:embed="rId3">
            <a:alphaModFix/>
          </a:blip>
          <a:stretch>
            <a:fillRect/>
          </a:stretch>
        </p:blipFill>
        <p:spPr>
          <a:xfrm>
            <a:off x="5303200" y="1237575"/>
            <a:ext cx="3518439" cy="3530850"/>
          </a:xfrm>
          <a:prstGeom prst="rect">
            <a:avLst/>
          </a:prstGeom>
          <a:noFill/>
          <a:ln>
            <a:noFill/>
          </a:ln>
        </p:spPr>
      </p:pic>
      <p:sp>
        <p:nvSpPr>
          <p:cNvPr id="187" name="Google Shape;187;p21"/>
          <p:cNvSpPr txBox="1"/>
          <p:nvPr>
            <p:ph idx="1" type="body"/>
          </p:nvPr>
        </p:nvSpPr>
        <p:spPr>
          <a:xfrm>
            <a:off x="338328" y="1453896"/>
            <a:ext cx="3767400" cy="283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Assuming debt is fixed and graduates contribute 20% of a static income every year, students can repay debt in about 3 years in all US regions.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Testing statistical significance across all regions, there is a significant difference in time to pay off debt. (p-value =</a:t>
            </a:r>
            <a:r>
              <a:rPr lang="en"/>
              <a:t>3.16e-13).</a:t>
            </a:r>
            <a:endParaRPr/>
          </a:p>
          <a:p>
            <a:pPr indent="0" lvl="0" marL="0" rtl="0" algn="l">
              <a:spcBef>
                <a:spcPts val="1200"/>
              </a:spcBef>
              <a:spcAft>
                <a:spcPts val="1200"/>
              </a:spcAft>
              <a:buNone/>
            </a:pPr>
            <a:r>
              <a:rPr lang="en"/>
              <a:t>These differences are present between the top 2 regions Southeast and East North Central US. (p-value =0.34)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