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4" y="5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c56f69c88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c56f69c88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Musa</a:t>
            </a:r>
            <a:endParaRPr/>
          </a:p>
          <a:p>
            <a:pPr marL="0" lvl="0" indent="0" algn="l" rtl="0">
              <a:spcBef>
                <a:spcPts val="0"/>
              </a:spcBef>
              <a:spcAft>
                <a:spcPts val="0"/>
              </a:spcAft>
              <a:buNone/>
            </a:pPr>
            <a:r>
              <a:rPr lang="en"/>
              <a:t>Very weak correlation existed between tuition cost and debt at graduation as possibly due to the fact that Debt at graduation can also be influenced by other factors such as savings/family supports, financial aid…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ea571ffd5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ea571ffd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ea571ffd5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ea571ffd5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Abdullah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c56f69c88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c56f69c88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Kat</a:t>
            </a:r>
            <a:endParaRPr/>
          </a:p>
          <a:p>
            <a:pPr marL="0" lvl="0" indent="0" algn="l" rtl="0">
              <a:spcBef>
                <a:spcPts val="0"/>
              </a:spcBef>
              <a:spcAft>
                <a:spcPts val="0"/>
              </a:spcAft>
              <a:buNone/>
            </a:pPr>
            <a:r>
              <a:rPr lang="en"/>
              <a:t>The relationship is not necessarily 1 to 1 because many universities have high rates of debt repayment. Even if grads are making less, most are still making some progress towards debt.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5c56f69c88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5c56f69c88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c56f69c88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5c56f69c88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c56f69c88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c56f69c88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c56f69c88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c56f69c8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c56f69c88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c56f69c88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ea571ffd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ea571f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c56f69c88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c56f69c88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c56f69c88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c56f69c88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Musa </a:t>
            </a:r>
            <a:endParaRPr/>
          </a:p>
          <a:p>
            <a:pPr marL="0" lvl="0" indent="0" algn="l" rtl="0">
              <a:lnSpc>
                <a:spcPct val="115000"/>
              </a:lnSpc>
              <a:spcBef>
                <a:spcPts val="1200"/>
              </a:spcBef>
              <a:spcAft>
                <a:spcPts val="1200"/>
              </a:spcAft>
              <a:buNone/>
            </a:pPr>
            <a:r>
              <a:rPr lang="en"/>
              <a:t>Variation in tuition cost across region possibly due to the cost of living, prestige, and reputation and availability of financial aid.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ea571ffd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ea571ff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ea571ffd5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ea571ffd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Abdullah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c56f69c88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c56f69c88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ollegescorecard.ed.gov/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32025" y="1613825"/>
            <a:ext cx="5428500" cy="187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Is College Worth It?</a:t>
            </a:r>
            <a:endParaRPr/>
          </a:p>
          <a:p>
            <a:pPr marL="0" lvl="0" indent="0" algn="l" rtl="0">
              <a:spcBef>
                <a:spcPts val="0"/>
              </a:spcBef>
              <a:spcAft>
                <a:spcPts val="0"/>
              </a:spcAft>
              <a:buNone/>
            </a:pPr>
            <a:r>
              <a:rPr lang="en" sz="2000"/>
              <a:t>Assessment of College Costs, Debt and Post-Graduate Income</a:t>
            </a:r>
            <a:endParaRPr sz="20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Mosa Hasen, Abdullah Jaura, Imen Najar, Katherine Young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body" idx="1"/>
          </p:nvPr>
        </p:nvSpPr>
        <p:spPr>
          <a:xfrm>
            <a:off x="338328" y="1453896"/>
            <a:ext cx="3767400" cy="31728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a:t>Correlation coefficient (r= 0.22) suggests a weak positive relationship. </a:t>
            </a:r>
            <a:endParaRPr/>
          </a:p>
          <a:p>
            <a:pPr marL="457200" lvl="0" indent="0" algn="just" rtl="0">
              <a:spcBef>
                <a:spcPts val="1200"/>
              </a:spcBef>
              <a:spcAft>
                <a:spcPts val="0"/>
              </a:spcAft>
              <a:buNone/>
            </a:pPr>
            <a:endParaRPr/>
          </a:p>
          <a:p>
            <a:pPr marL="0" lvl="0" indent="0" algn="just" rtl="0">
              <a:spcBef>
                <a:spcPts val="1200"/>
              </a:spcBef>
              <a:spcAft>
                <a:spcPts val="0"/>
              </a:spcAft>
              <a:buNone/>
            </a:pPr>
            <a:r>
              <a:rPr lang="en"/>
              <a:t>As tuition cost increases, there is a slight tendency for the debt at graduation to increase as well. </a:t>
            </a:r>
            <a:endParaRPr/>
          </a:p>
          <a:p>
            <a:pPr marL="0" lvl="0" indent="0" algn="l" rtl="0">
              <a:spcBef>
                <a:spcPts val="1200"/>
              </a:spcBef>
              <a:spcAft>
                <a:spcPts val="1200"/>
              </a:spcAft>
              <a:buNone/>
            </a:pPr>
            <a:endParaRPr/>
          </a:p>
        </p:txBody>
      </p:sp>
      <p:pic>
        <p:nvPicPr>
          <p:cNvPr id="193" name="Google Shape;193;p22"/>
          <p:cNvPicPr preferRelativeResize="0"/>
          <p:nvPr/>
        </p:nvPicPr>
        <p:blipFill>
          <a:blip r:embed="rId3">
            <a:alphaModFix/>
          </a:blip>
          <a:stretch>
            <a:fillRect/>
          </a:stretch>
        </p:blipFill>
        <p:spPr>
          <a:xfrm>
            <a:off x="4290650" y="1421750"/>
            <a:ext cx="4405399" cy="3109975"/>
          </a:xfrm>
          <a:prstGeom prst="rect">
            <a:avLst/>
          </a:prstGeom>
          <a:noFill/>
          <a:ln>
            <a:noFill/>
          </a:ln>
        </p:spPr>
      </p:pic>
      <p:sp>
        <p:nvSpPr>
          <p:cNvPr id="194" name="Google Shape;194;p22"/>
          <p:cNvSpPr txBox="1">
            <a:spLocks noGrp="1"/>
          </p:cNvSpPr>
          <p:nvPr>
            <p:ph type="title"/>
          </p:nvPr>
        </p:nvSpPr>
        <p:spPr>
          <a:xfrm>
            <a:off x="1297500" y="393750"/>
            <a:ext cx="70389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Weak Correlation: Tuition Cost and Debt</a:t>
            </a:r>
            <a:endParaRPr/>
          </a:p>
          <a:p>
            <a:pPr marL="0" lvl="0" indent="0" algn="just" rtl="0">
              <a:spcBef>
                <a:spcPts val="0"/>
              </a:spcBef>
              <a:spcAft>
                <a:spcPts val="0"/>
              </a:spcAft>
              <a:buNone/>
            </a:pPr>
            <a:r>
              <a:rPr lang="en"/>
              <a:t>at Graduation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Relationship between Median Debt at Graduation and Debt Repayment Rate - 5 years</a:t>
            </a:r>
            <a:endParaRPr/>
          </a:p>
        </p:txBody>
      </p:sp>
      <p:sp>
        <p:nvSpPr>
          <p:cNvPr id="200" name="Google Shape;200;p23"/>
          <p:cNvSpPr txBox="1">
            <a:spLocks noGrp="1"/>
          </p:cNvSpPr>
          <p:nvPr>
            <p:ph type="body" idx="1"/>
          </p:nvPr>
        </p:nvSpPr>
        <p:spPr>
          <a:xfrm>
            <a:off x="338328" y="1453896"/>
            <a:ext cx="3767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a:t>The correlation between Median Debt at Graduation and Debt Repayment Rate -- 5 years is very weak.</a:t>
            </a:r>
            <a:endParaRPr sz="1550"/>
          </a:p>
          <a:p>
            <a:pPr marL="0" lvl="0" indent="0" algn="l" rtl="0">
              <a:spcBef>
                <a:spcPts val="1200"/>
              </a:spcBef>
              <a:spcAft>
                <a:spcPts val="0"/>
              </a:spcAft>
              <a:buNone/>
            </a:pPr>
            <a:r>
              <a:rPr lang="en" sz="1550"/>
              <a:t>The r-value is </a:t>
            </a:r>
            <a:r>
              <a:rPr lang="en" sz="1750">
                <a:solidFill>
                  <a:srgbClr val="CCCCCC"/>
                </a:solidFill>
              </a:rPr>
              <a:t>0.158,</a:t>
            </a:r>
            <a:r>
              <a:rPr lang="en" sz="1550"/>
              <a:t> (very weak positive correlation).</a:t>
            </a:r>
            <a:endParaRPr sz="1550"/>
          </a:p>
          <a:p>
            <a:pPr marL="0" lvl="0" indent="0" algn="l" rtl="0">
              <a:spcBef>
                <a:spcPts val="1200"/>
              </a:spcBef>
              <a:spcAft>
                <a:spcPts val="1200"/>
              </a:spcAft>
              <a:buNone/>
            </a:pPr>
            <a:r>
              <a:rPr lang="en" sz="1550"/>
              <a:t> The r-value is not significant, so a regression analysis is not applicable. Other factors can affect the Debt Repayment Rate but not the Median Debt at Graduation.</a:t>
            </a:r>
            <a:endParaRPr sz="1800"/>
          </a:p>
        </p:txBody>
      </p:sp>
      <p:pic>
        <p:nvPicPr>
          <p:cNvPr id="201" name="Google Shape;201;p23"/>
          <p:cNvPicPr preferRelativeResize="0"/>
          <p:nvPr/>
        </p:nvPicPr>
        <p:blipFill>
          <a:blip r:embed="rId3">
            <a:alphaModFix/>
          </a:blip>
          <a:stretch>
            <a:fillRect/>
          </a:stretch>
        </p:blipFill>
        <p:spPr>
          <a:xfrm>
            <a:off x="5054350" y="1647550"/>
            <a:ext cx="3784850" cy="268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body" idx="1"/>
          </p:nvPr>
        </p:nvSpPr>
        <p:spPr>
          <a:xfrm>
            <a:off x="338328" y="1453896"/>
            <a:ext cx="3767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Majority of  the Tuition cost generally stays under $40,000 with most graduates making less than $60,000</a:t>
            </a:r>
            <a:endParaRPr/>
          </a:p>
          <a:p>
            <a:pPr marL="0" lvl="0" indent="0" algn="l" rtl="0">
              <a:spcBef>
                <a:spcPts val="1200"/>
              </a:spcBef>
              <a:spcAft>
                <a:spcPts val="0"/>
              </a:spcAft>
              <a:buNone/>
            </a:pPr>
            <a:r>
              <a:rPr lang="en"/>
              <a:t>Few Outliers earn around 80,000 or more</a:t>
            </a:r>
            <a:endParaRPr/>
          </a:p>
          <a:p>
            <a:pPr marL="0" lvl="0" indent="0" algn="l" rtl="0">
              <a:spcBef>
                <a:spcPts val="1200"/>
              </a:spcBef>
              <a:spcAft>
                <a:spcPts val="1200"/>
              </a:spcAft>
              <a:buNone/>
            </a:pPr>
            <a:r>
              <a:rPr lang="en"/>
              <a:t>It’s not necessarily the case that higher tuition schools will result in guaranteed higher income but generally, those who attend higher tuition schools end up with higher paying jobs.  </a:t>
            </a:r>
            <a:endParaRPr/>
          </a:p>
        </p:txBody>
      </p:sp>
      <p:pic>
        <p:nvPicPr>
          <p:cNvPr id="207" name="Google Shape;207;p24"/>
          <p:cNvPicPr preferRelativeResize="0"/>
          <p:nvPr/>
        </p:nvPicPr>
        <p:blipFill>
          <a:blip r:embed="rId3">
            <a:alphaModFix/>
          </a:blip>
          <a:stretch>
            <a:fillRect/>
          </a:stretch>
        </p:blipFill>
        <p:spPr>
          <a:xfrm>
            <a:off x="4179150" y="1209975"/>
            <a:ext cx="4647375" cy="3590075"/>
          </a:xfrm>
          <a:prstGeom prst="rect">
            <a:avLst/>
          </a:prstGeom>
          <a:noFill/>
          <a:ln>
            <a:noFill/>
          </a:ln>
        </p:spPr>
      </p:pic>
      <p:sp>
        <p:nvSpPr>
          <p:cNvPr id="208" name="Google Shape;208;p24"/>
          <p:cNvSpPr txBox="1"/>
          <p:nvPr/>
        </p:nvSpPr>
        <p:spPr>
          <a:xfrm>
            <a:off x="7019850" y="3734725"/>
            <a:ext cx="1582500" cy="395700"/>
          </a:xfrm>
          <a:prstGeom prst="rect">
            <a:avLst/>
          </a:prstGeom>
          <a:noFill/>
          <a:ln>
            <a:noFill/>
          </a:ln>
        </p:spPr>
        <p:txBody>
          <a:bodyPr spcFirstLastPara="1" wrap="square" lIns="91425" tIns="91425" rIns="91425" bIns="91425" anchor="t" anchorCtr="0">
            <a:noAutofit/>
          </a:bodyPr>
          <a:lstStyle/>
          <a:p>
            <a:pPr marL="0" lvl="0" indent="0" algn="l" rtl="0">
              <a:lnSpc>
                <a:spcPct val="110795"/>
              </a:lnSpc>
              <a:spcBef>
                <a:spcPts val="0"/>
              </a:spcBef>
              <a:spcAft>
                <a:spcPts val="0"/>
              </a:spcAft>
              <a:buNone/>
            </a:pPr>
            <a:r>
              <a:rPr lang="en" sz="1300" b="1">
                <a:solidFill>
                  <a:srgbClr val="FF0000"/>
                </a:solidFill>
                <a:highlight>
                  <a:srgbClr val="FFFFFF"/>
                </a:highlight>
              </a:rPr>
              <a:t>y = 0.50x + 811.35</a:t>
            </a:r>
            <a:endParaRPr sz="1600" b="1">
              <a:solidFill>
                <a:srgbClr val="FF0000"/>
              </a:solidFill>
              <a:latin typeface="Lato"/>
              <a:ea typeface="Lato"/>
              <a:cs typeface="Lato"/>
              <a:sym typeface="Lato"/>
            </a:endParaRPr>
          </a:p>
        </p:txBody>
      </p:sp>
      <p:sp>
        <p:nvSpPr>
          <p:cNvPr id="209" name="Google Shape;209;p24"/>
          <p:cNvSpPr txBox="1">
            <a:spLocks noGrp="1"/>
          </p:cNvSpPr>
          <p:nvPr>
            <p:ph type="title"/>
          </p:nvPr>
        </p:nvSpPr>
        <p:spPr>
          <a:xfrm>
            <a:off x="1297500" y="393750"/>
            <a:ext cx="70389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Earnings Are Generally Accompanied by Higher Tuition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297500" y="393750"/>
            <a:ext cx="71850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Earnings Results in Faster Debt Repayment</a:t>
            </a:r>
            <a:endParaRPr>
              <a:solidFill>
                <a:schemeClr val="lt1"/>
              </a:solidFill>
            </a:endParaRPr>
          </a:p>
        </p:txBody>
      </p:sp>
      <p:sp>
        <p:nvSpPr>
          <p:cNvPr id="215" name="Google Shape;215;p25"/>
          <p:cNvSpPr txBox="1">
            <a:spLocks noGrp="1"/>
          </p:cNvSpPr>
          <p:nvPr>
            <p:ph type="body" idx="1"/>
          </p:nvPr>
        </p:nvSpPr>
        <p:spPr>
          <a:xfrm>
            <a:off x="338328" y="1453896"/>
            <a:ext cx="3767400" cy="283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is a moderate negative relationship (r = -0.49) between the mean earnings and time to pay off debt.  As earnings increase, the rate time to pay off steadily decreases. </a:t>
            </a:r>
            <a:endParaRPr/>
          </a:p>
          <a:p>
            <a:pPr marL="0" lvl="0" indent="0" algn="l" rtl="0">
              <a:spcBef>
                <a:spcPts val="1200"/>
              </a:spcBef>
              <a:spcAft>
                <a:spcPts val="1200"/>
              </a:spcAft>
              <a:buNone/>
            </a:pPr>
            <a:r>
              <a:rPr lang="en"/>
              <a:t>By region, the amount of debt is fairly consistent. This means that debt acts as a constant variable, meaning the job and income you get as a result of your education impacts how fast debt is repaid.</a:t>
            </a:r>
            <a:endParaRPr/>
          </a:p>
        </p:txBody>
      </p:sp>
      <p:pic>
        <p:nvPicPr>
          <p:cNvPr id="216" name="Google Shape;216;p25"/>
          <p:cNvPicPr preferRelativeResize="0"/>
          <p:nvPr/>
        </p:nvPicPr>
        <p:blipFill>
          <a:blip r:embed="rId3">
            <a:alphaModFix/>
          </a:blip>
          <a:stretch>
            <a:fillRect/>
          </a:stretch>
        </p:blipFill>
        <p:spPr>
          <a:xfrm>
            <a:off x="4123251" y="1088673"/>
            <a:ext cx="4668173" cy="374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5000"/>
              <a:t>Conclusion</a:t>
            </a:r>
            <a:endParaRPr sz="5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solidFill>
                <a:schemeClr val="lt1"/>
              </a:solidFill>
            </a:endParaRPr>
          </a:p>
        </p:txBody>
      </p:sp>
      <p:sp>
        <p:nvSpPr>
          <p:cNvPr id="227" name="Google Shape;227;p27"/>
          <p:cNvSpPr txBox="1">
            <a:spLocks noGrp="1"/>
          </p:cNvSpPr>
          <p:nvPr>
            <p:ph type="body" idx="1"/>
          </p:nvPr>
        </p:nvSpPr>
        <p:spPr>
          <a:xfrm>
            <a:off x="1301700" y="1307850"/>
            <a:ext cx="7030500" cy="31728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Clr>
                <a:schemeClr val="lt1"/>
              </a:buClr>
              <a:buSzPts val="1300"/>
              <a:buChar char="●"/>
            </a:pPr>
            <a:r>
              <a:rPr lang="en" dirty="0"/>
              <a:t>The cost of education is not the same across the US. Depending on where students study, students will pay higher tuition rates, by </a:t>
            </a:r>
            <a:r>
              <a:rPr lang="en"/>
              <a:t>region.</a:t>
            </a:r>
            <a:endParaRPr dirty="0"/>
          </a:p>
          <a:p>
            <a:pPr marL="457200" lvl="0" indent="-311150" algn="l" rtl="0">
              <a:spcBef>
                <a:spcPts val="0"/>
              </a:spcBef>
              <a:spcAft>
                <a:spcPts val="0"/>
              </a:spcAft>
              <a:buSzPts val="1300"/>
              <a:buChar char="●"/>
            </a:pPr>
            <a:r>
              <a:rPr lang="en" dirty="0"/>
              <a:t>Debt at graduation is fairly consistent. Even though some schools cost more, debt across regions is consistent. </a:t>
            </a:r>
            <a:endParaRPr dirty="0"/>
          </a:p>
          <a:p>
            <a:pPr marL="457200" lvl="0" indent="-311150" algn="l" rtl="0">
              <a:spcBef>
                <a:spcPts val="0"/>
              </a:spcBef>
              <a:spcAft>
                <a:spcPts val="0"/>
              </a:spcAft>
              <a:buSzPts val="1300"/>
              <a:buChar char="●"/>
            </a:pPr>
            <a:r>
              <a:rPr lang="en" dirty="0"/>
              <a:t>Attending a higher tuition school may improve your odds for a more lucrative job.</a:t>
            </a:r>
            <a:endParaRPr dirty="0"/>
          </a:p>
          <a:p>
            <a:pPr marL="457200" lvl="0" indent="-311150" algn="l" rtl="0">
              <a:spcBef>
                <a:spcPts val="0"/>
              </a:spcBef>
              <a:spcAft>
                <a:spcPts val="0"/>
              </a:spcAft>
              <a:buSzPts val="1300"/>
              <a:buChar char="●"/>
            </a:pPr>
            <a:r>
              <a:rPr lang="en" dirty="0"/>
              <a:t>Because debt is mostly constant, income post-graduation significantly impacts speed of debt repayment.</a:t>
            </a:r>
            <a:endParaRPr dirty="0"/>
          </a:p>
          <a:p>
            <a:pPr marL="0" lvl="0" indent="0" algn="l" rtl="0">
              <a:spcBef>
                <a:spcPts val="1200"/>
              </a:spcBef>
              <a:spcAft>
                <a:spcPts val="0"/>
              </a:spcAft>
              <a:buNone/>
            </a:pPr>
            <a:r>
              <a:rPr lang="en" dirty="0"/>
              <a:t>Excluding US Territories, </a:t>
            </a:r>
            <a:endParaRPr dirty="0"/>
          </a:p>
          <a:p>
            <a:pPr marL="457200" lvl="0" indent="-311150" algn="l" rtl="0">
              <a:spcBef>
                <a:spcPts val="1200"/>
              </a:spcBef>
              <a:spcAft>
                <a:spcPts val="0"/>
              </a:spcAft>
              <a:buSzPts val="1300"/>
              <a:buChar char="●"/>
            </a:pPr>
            <a:r>
              <a:rPr lang="en" dirty="0"/>
              <a:t>College is generally most affordable in the North Central US (CO, ID, MT, UT, WY)</a:t>
            </a:r>
            <a:endParaRPr dirty="0"/>
          </a:p>
          <a:p>
            <a:pPr marL="457200" lvl="0" indent="-311150" algn="l" rtl="0">
              <a:spcBef>
                <a:spcPts val="0"/>
              </a:spcBef>
              <a:spcAft>
                <a:spcPts val="0"/>
              </a:spcAft>
              <a:buSzPts val="1300"/>
              <a:buChar char="●"/>
            </a:pPr>
            <a:r>
              <a:rPr lang="en" dirty="0"/>
              <a:t>Earnings after graduation are highest in New England (</a:t>
            </a:r>
            <a:r>
              <a:rPr lang="en" sz="1250" dirty="0">
                <a:latin typeface="Arial"/>
                <a:ea typeface="Arial"/>
                <a:cs typeface="Arial"/>
                <a:sym typeface="Arial"/>
              </a:rPr>
              <a:t>CT, ME, MA, NH, RI, VT</a:t>
            </a:r>
            <a:r>
              <a:rPr lang="en" sz="1250" dirty="0"/>
              <a:t>)</a:t>
            </a:r>
            <a:endParaRPr dirty="0"/>
          </a:p>
          <a:p>
            <a:pPr marL="457200" lvl="0" indent="-311150" algn="l" rtl="0">
              <a:spcBef>
                <a:spcPts val="0"/>
              </a:spcBef>
              <a:spcAft>
                <a:spcPts val="0"/>
              </a:spcAft>
              <a:buSzPts val="1300"/>
              <a:buChar char="●"/>
            </a:pPr>
            <a:r>
              <a:rPr lang="en" dirty="0"/>
              <a:t>But the best ROI (in this case debt repayment speed) is in the Western US (</a:t>
            </a:r>
            <a:r>
              <a:rPr lang="en" sz="1250" dirty="0"/>
              <a:t>AK, CA, HI, NV, OR, WA)</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End of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Scope and Objectives</a:t>
            </a:r>
            <a:endParaRPr>
              <a:solidFill>
                <a:schemeClr val="lt1"/>
              </a:solidFill>
            </a:endParaRPr>
          </a:p>
        </p:txBody>
      </p:sp>
      <p:sp>
        <p:nvSpPr>
          <p:cNvPr id="141" name="Google Shape;141;p14"/>
          <p:cNvSpPr txBox="1">
            <a:spLocks noGrp="1"/>
          </p:cNvSpPr>
          <p:nvPr>
            <p:ph type="body" idx="1"/>
          </p:nvPr>
        </p:nvSpPr>
        <p:spPr>
          <a:xfrm>
            <a:off x="1303800" y="1358925"/>
            <a:ext cx="7030500" cy="317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50"/>
              <a:t>Since 1980, the average college tuition and fees have increased 1200%. Americans at a young age continue to take on significant debt to pay for higher education while graduates years later are still struggling to repay their loans raising the question, is college worth it?</a:t>
            </a:r>
            <a:endParaRPr sz="1150"/>
          </a:p>
          <a:p>
            <a:pPr marL="0" lvl="0" indent="0" algn="l" rtl="0">
              <a:spcBef>
                <a:spcPts val="0"/>
              </a:spcBef>
              <a:spcAft>
                <a:spcPts val="0"/>
              </a:spcAft>
              <a:buNone/>
            </a:pPr>
            <a:endParaRPr sz="1150"/>
          </a:p>
          <a:p>
            <a:pPr marL="0" lvl="0" indent="0" algn="l" rtl="0">
              <a:spcBef>
                <a:spcPts val="0"/>
              </a:spcBef>
              <a:spcAft>
                <a:spcPts val="0"/>
              </a:spcAft>
              <a:buNone/>
            </a:pPr>
            <a:r>
              <a:rPr lang="en" sz="1150"/>
              <a:t>The analysis will explore and aim to answer:</a:t>
            </a:r>
            <a:endParaRPr sz="1150"/>
          </a:p>
          <a:p>
            <a:pPr marL="457200" lvl="0" indent="-301625" algn="l" rtl="0">
              <a:spcBef>
                <a:spcPts val="0"/>
              </a:spcBef>
              <a:spcAft>
                <a:spcPts val="0"/>
              </a:spcAft>
              <a:buSzPts val="1150"/>
              <a:buChar char="●"/>
            </a:pPr>
            <a:r>
              <a:rPr lang="en" sz="1150"/>
              <a:t>Which regions have the most and least expensive schools</a:t>
            </a:r>
            <a:endParaRPr sz="1150"/>
          </a:p>
          <a:p>
            <a:pPr marL="457200" lvl="0" indent="-301625" algn="l" rtl="0">
              <a:spcBef>
                <a:spcPts val="0"/>
              </a:spcBef>
              <a:spcAft>
                <a:spcPts val="0"/>
              </a:spcAft>
              <a:buSzPts val="1150"/>
              <a:buChar char="●"/>
            </a:pPr>
            <a:r>
              <a:rPr lang="en" sz="1150"/>
              <a:t>Which regions have the highest and lowest debt </a:t>
            </a:r>
            <a:endParaRPr sz="1150"/>
          </a:p>
          <a:p>
            <a:pPr marL="457200" lvl="0" indent="-301625" algn="l" rtl="0">
              <a:spcBef>
                <a:spcPts val="0"/>
              </a:spcBef>
              <a:spcAft>
                <a:spcPts val="0"/>
              </a:spcAft>
              <a:buSzPts val="1150"/>
              <a:buChar char="●"/>
            </a:pPr>
            <a:r>
              <a:rPr lang="en" sz="1150"/>
              <a:t>Which regions have the highest and lowest income after graduation</a:t>
            </a:r>
            <a:endParaRPr sz="1150"/>
          </a:p>
          <a:p>
            <a:pPr marL="457200" lvl="0" indent="-301625" algn="l" rtl="0">
              <a:spcBef>
                <a:spcPts val="0"/>
              </a:spcBef>
              <a:spcAft>
                <a:spcPts val="0"/>
              </a:spcAft>
              <a:buSzPts val="1150"/>
              <a:buChar char="●"/>
            </a:pPr>
            <a:r>
              <a:rPr lang="en" sz="1150"/>
              <a:t>Which regions offer the best return on investment for 4-year education (and which are the worst)</a:t>
            </a:r>
            <a:endParaRPr sz="11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a:t>
            </a:r>
            <a:r>
              <a:rPr lang="en">
                <a:solidFill>
                  <a:schemeClr val="lt1"/>
                </a:solidFill>
              </a:rPr>
              <a:t>Sample Data</a:t>
            </a:r>
            <a:endParaRPr>
              <a:solidFill>
                <a:schemeClr val="lt1"/>
              </a:solidFill>
            </a:endParaRPr>
          </a:p>
        </p:txBody>
      </p:sp>
      <p:sp>
        <p:nvSpPr>
          <p:cNvPr id="147" name="Google Shape;147;p15"/>
          <p:cNvSpPr txBox="1">
            <a:spLocks noGrp="1"/>
          </p:cNvSpPr>
          <p:nvPr>
            <p:ph type="body" idx="1"/>
          </p:nvPr>
        </p:nvSpPr>
        <p:spPr>
          <a:xfrm>
            <a:off x="1303800" y="1358925"/>
            <a:ext cx="7030500" cy="343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The data was sourced from the U.S. Department of Education College Scorecard</a:t>
            </a:r>
            <a:endParaRPr sz="1200"/>
          </a:p>
          <a:p>
            <a:pPr marL="457200" lvl="0" indent="-304800" algn="l" rtl="0">
              <a:spcBef>
                <a:spcPts val="0"/>
              </a:spcBef>
              <a:spcAft>
                <a:spcPts val="0"/>
              </a:spcAft>
              <a:buSzPts val="1200"/>
              <a:buChar char="●"/>
            </a:pPr>
            <a:r>
              <a:rPr lang="en" sz="1200" u="sng">
                <a:solidFill>
                  <a:schemeClr val="hlink"/>
                </a:solidFill>
                <a:hlinkClick r:id="rId3"/>
              </a:rPr>
              <a:t>https://collegescorecard.ed.gov/data/</a:t>
            </a:r>
            <a:endParaRPr sz="1200"/>
          </a:p>
          <a:p>
            <a:pPr marL="457200" lvl="0" indent="0" algn="l" rtl="0">
              <a:spcBef>
                <a:spcPts val="0"/>
              </a:spcBef>
              <a:spcAft>
                <a:spcPts val="0"/>
              </a:spcAft>
              <a:buNone/>
            </a:pPr>
            <a:endParaRPr sz="1200"/>
          </a:p>
          <a:p>
            <a:pPr marL="0" lvl="0" indent="0" algn="l" rtl="0">
              <a:spcBef>
                <a:spcPts val="0"/>
              </a:spcBef>
              <a:spcAft>
                <a:spcPts val="0"/>
              </a:spcAft>
              <a:buNone/>
            </a:pPr>
            <a:r>
              <a:rPr lang="en" sz="1200"/>
              <a:t>The sample is made up of 1,439 colleges and universities in the United States and its territories from the 2011-12 academic year that offer a Bachelor’s Degrees in at least one of the following 15 majors or fields of study: </a:t>
            </a:r>
            <a:endParaRPr sz="1200"/>
          </a:p>
          <a:p>
            <a:pPr marL="457200" lvl="0" indent="-292100" algn="l" rtl="0">
              <a:spcBef>
                <a:spcPts val="0"/>
              </a:spcBef>
              <a:spcAft>
                <a:spcPts val="0"/>
              </a:spcAft>
              <a:buSzPts val="1000"/>
              <a:buChar char="●"/>
            </a:pPr>
            <a:r>
              <a:rPr lang="en" sz="1000"/>
              <a:t>Agriculture,  Ethnic, Cultural or Gender Studies, Communications - Journalism, Computer Science / IT, Education, Engineering, English, Biological / Biomedical Science, Math, Philosophy / Religion, Psychology, Social Science, Visual / Performing Arts, Business / Marketing, History</a:t>
            </a:r>
            <a:endParaRPr sz="1000"/>
          </a:p>
          <a:p>
            <a:pPr marL="457200" lvl="0" indent="0" algn="l" rtl="0">
              <a:spcBef>
                <a:spcPts val="0"/>
              </a:spcBef>
              <a:spcAft>
                <a:spcPts val="0"/>
              </a:spcAft>
              <a:buNone/>
            </a:pPr>
            <a:endParaRPr sz="1000"/>
          </a:p>
          <a:p>
            <a:pPr marL="0" lvl="0" indent="0" algn="l" rtl="0">
              <a:spcBef>
                <a:spcPts val="0"/>
              </a:spcBef>
              <a:spcAft>
                <a:spcPts val="0"/>
              </a:spcAft>
              <a:buNone/>
            </a:pPr>
            <a:r>
              <a:rPr lang="en" sz="1200"/>
              <a:t>Key metrics for analysis included:</a:t>
            </a:r>
            <a:endParaRPr sz="1200"/>
          </a:p>
          <a:p>
            <a:pPr marL="457200" lvl="0" indent="-304800" algn="l" rtl="0">
              <a:spcBef>
                <a:spcPts val="0"/>
              </a:spcBef>
              <a:spcAft>
                <a:spcPts val="0"/>
              </a:spcAft>
              <a:buSzPts val="1200"/>
              <a:buChar char="●"/>
            </a:pPr>
            <a:r>
              <a:rPr lang="en" sz="1200"/>
              <a:t>Instate Tuition and Fees for each School</a:t>
            </a:r>
            <a:endParaRPr sz="1200"/>
          </a:p>
          <a:p>
            <a:pPr marL="457200" lvl="0" indent="-304800" algn="l" rtl="0">
              <a:spcBef>
                <a:spcPts val="0"/>
              </a:spcBef>
              <a:spcAft>
                <a:spcPts val="0"/>
              </a:spcAft>
              <a:buSzPts val="1200"/>
              <a:buChar char="●"/>
            </a:pPr>
            <a:r>
              <a:rPr lang="en" sz="1200"/>
              <a:t>Median Debt at Graduation for each School</a:t>
            </a:r>
            <a:endParaRPr sz="1200"/>
          </a:p>
          <a:p>
            <a:pPr marL="457200" lvl="0" indent="-304800" algn="l" rtl="0">
              <a:spcBef>
                <a:spcPts val="0"/>
              </a:spcBef>
              <a:spcAft>
                <a:spcPts val="0"/>
              </a:spcAft>
              <a:buSzPts val="1200"/>
              <a:buChar char="●"/>
            </a:pPr>
            <a:r>
              <a:rPr lang="en" sz="1200"/>
              <a:t>Debt Repayment Rate - 5 years After Graduating for each School (% of grads paying)</a:t>
            </a:r>
            <a:endParaRPr sz="1200"/>
          </a:p>
          <a:p>
            <a:pPr marL="457200" lvl="0" indent="-304800" algn="l" rtl="0">
              <a:lnSpc>
                <a:spcPct val="100000"/>
              </a:lnSpc>
              <a:spcBef>
                <a:spcPts val="0"/>
              </a:spcBef>
              <a:spcAft>
                <a:spcPts val="0"/>
              </a:spcAft>
              <a:buSzPts val="1200"/>
              <a:buChar char="●"/>
            </a:pPr>
            <a:r>
              <a:rPr lang="en" sz="1200"/>
              <a:t>Mean earnings 6 years after entry</a:t>
            </a:r>
            <a:endParaRPr sz="1200"/>
          </a:p>
          <a:p>
            <a:pPr marL="457200" lvl="0" indent="-304800" algn="l" rtl="0">
              <a:lnSpc>
                <a:spcPct val="100000"/>
              </a:lnSpc>
              <a:spcBef>
                <a:spcPts val="0"/>
              </a:spcBef>
              <a:spcAft>
                <a:spcPts val="0"/>
              </a:spcAft>
              <a:buSzPts val="1200"/>
              <a:buChar char="●"/>
            </a:pPr>
            <a:r>
              <a:rPr lang="en" sz="1200"/>
              <a:t>Years to Pay off Debt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Regions of Schools</a:t>
            </a:r>
            <a:endParaRPr>
              <a:solidFill>
                <a:schemeClr val="lt1"/>
              </a:solidFill>
            </a:endParaRPr>
          </a:p>
        </p:txBody>
      </p:sp>
      <p:pic>
        <p:nvPicPr>
          <p:cNvPr id="153" name="Google Shape;153;p16"/>
          <p:cNvPicPr preferRelativeResize="0"/>
          <p:nvPr/>
        </p:nvPicPr>
        <p:blipFill>
          <a:blip r:embed="rId3">
            <a:alphaModFix/>
          </a:blip>
          <a:stretch>
            <a:fillRect/>
          </a:stretch>
        </p:blipFill>
        <p:spPr>
          <a:xfrm>
            <a:off x="2139650" y="1147100"/>
            <a:ext cx="5042662" cy="3530849"/>
          </a:xfrm>
          <a:prstGeom prst="rect">
            <a:avLst/>
          </a:prstGeom>
          <a:noFill/>
          <a:ln>
            <a:noFill/>
          </a:ln>
        </p:spPr>
      </p:pic>
      <p:sp>
        <p:nvSpPr>
          <p:cNvPr id="154" name="Google Shape;154;p16"/>
          <p:cNvSpPr txBox="1"/>
          <p:nvPr/>
        </p:nvSpPr>
        <p:spPr>
          <a:xfrm>
            <a:off x="125175" y="4807425"/>
            <a:ext cx="66411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Lato"/>
                <a:ea typeface="Lato"/>
                <a:cs typeface="Lato"/>
                <a:sym typeface="Lato"/>
              </a:rPr>
              <a:t>Map created on: https://www.mapchart.net/usa.html</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5000"/>
              <a:t>Analysis</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339750" y="1453450"/>
            <a:ext cx="3769800" cy="34443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a:t>There is a significant difference in tuition cost across regions  (p-value=1.12e-35)</a:t>
            </a:r>
            <a:endParaRPr/>
          </a:p>
          <a:p>
            <a:pPr marL="0" lvl="0" indent="0" algn="just" rtl="0">
              <a:spcBef>
                <a:spcPts val="1200"/>
              </a:spcBef>
              <a:spcAft>
                <a:spcPts val="0"/>
              </a:spcAft>
              <a:buNone/>
            </a:pPr>
            <a:endParaRPr/>
          </a:p>
          <a:p>
            <a:pPr marL="0" lvl="0" indent="0" algn="just" rtl="0">
              <a:spcBef>
                <a:spcPts val="1200"/>
              </a:spcBef>
              <a:spcAft>
                <a:spcPts val="0"/>
              </a:spcAft>
              <a:buNone/>
            </a:pPr>
            <a:r>
              <a:rPr lang="en"/>
              <a:t>Universities/Colleges in the New England Region have the highest tuition costs, followed by the Mid-Atlantic region. In contrast, the North Central and US Territories offer the lowest tuition costs.  </a:t>
            </a:r>
            <a:endParaRPr/>
          </a:p>
          <a:p>
            <a:pPr marL="0" lvl="0" indent="0" algn="l" rtl="0">
              <a:spcBef>
                <a:spcPts val="1200"/>
              </a:spcBef>
              <a:spcAft>
                <a:spcPts val="1200"/>
              </a:spcAft>
              <a:buNone/>
            </a:pPr>
            <a:endParaRPr/>
          </a:p>
        </p:txBody>
      </p:sp>
      <p:pic>
        <p:nvPicPr>
          <p:cNvPr id="165" name="Google Shape;165;p18"/>
          <p:cNvPicPr preferRelativeResize="0"/>
          <p:nvPr/>
        </p:nvPicPr>
        <p:blipFill>
          <a:blip r:embed="rId3">
            <a:alphaModFix/>
          </a:blip>
          <a:stretch>
            <a:fillRect/>
          </a:stretch>
        </p:blipFill>
        <p:spPr>
          <a:xfrm>
            <a:off x="4236050" y="1023700"/>
            <a:ext cx="4646475" cy="3837950"/>
          </a:xfrm>
          <a:prstGeom prst="rect">
            <a:avLst/>
          </a:prstGeom>
          <a:noFill/>
          <a:ln>
            <a:noFill/>
          </a:ln>
        </p:spPr>
      </p:pic>
      <p:sp>
        <p:nvSpPr>
          <p:cNvPr id="166" name="Google Shape;166;p18"/>
          <p:cNvSpPr txBox="1">
            <a:spLocks noGrp="1"/>
          </p:cNvSpPr>
          <p:nvPr>
            <p:ph type="title"/>
          </p:nvPr>
        </p:nvSpPr>
        <p:spPr>
          <a:xfrm>
            <a:off x="1297500" y="393750"/>
            <a:ext cx="7038900" cy="665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Tuition Cost Varies across Regions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66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Debt at Graduation by Region</a:t>
            </a:r>
            <a:endParaRPr/>
          </a:p>
        </p:txBody>
      </p:sp>
      <p:sp>
        <p:nvSpPr>
          <p:cNvPr id="172" name="Google Shape;172;p19"/>
          <p:cNvSpPr txBox="1">
            <a:spLocks noGrp="1"/>
          </p:cNvSpPr>
          <p:nvPr>
            <p:ph type="body" idx="1"/>
          </p:nvPr>
        </p:nvSpPr>
        <p:spPr>
          <a:xfrm>
            <a:off x="338328" y="1453896"/>
            <a:ext cx="3767400" cy="3338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24"/>
              <a:t>The Mid-Atlantic,  East North Central, New England, West North Central and Southeast have the largest average debt, at more than $20,000.  The average debt at Graduation in North Central, Southwest and West is slightly less than $20,000. Unlike the rest, the average Debt at Graduation in the  US Territories is very low, less than $10,000. </a:t>
            </a:r>
            <a:endParaRPr sz="1124"/>
          </a:p>
          <a:p>
            <a:pPr marL="0" lvl="0" indent="0" algn="l" rtl="0">
              <a:spcBef>
                <a:spcPts val="1200"/>
              </a:spcBef>
              <a:spcAft>
                <a:spcPts val="0"/>
              </a:spcAft>
              <a:buNone/>
            </a:pPr>
            <a:r>
              <a:rPr lang="en" sz="1124"/>
              <a:t>We can conclude that  most students, regardless of their  region, have on average the same debt level–approximately $20,000–at graduation </a:t>
            </a:r>
            <a:r>
              <a:rPr lang="en" sz="1100"/>
              <a:t>except for the US Territories.</a:t>
            </a:r>
            <a:endParaRPr sz="1100"/>
          </a:p>
          <a:p>
            <a:pPr marL="0" lvl="0" indent="0" algn="l" rtl="0">
              <a:spcBef>
                <a:spcPts val="1200"/>
              </a:spcBef>
              <a:spcAft>
                <a:spcPts val="1200"/>
              </a:spcAft>
              <a:buNone/>
            </a:pPr>
            <a:r>
              <a:rPr lang="en" sz="1100"/>
              <a:t>Across all regions there are statistical differences (p-value=0.00027), but grouping specific regions together, for example the Mid-Atlantic, East North Central and New England, there is no difference in debt (p-value=0.63).</a:t>
            </a:r>
            <a:endParaRPr sz="1100"/>
          </a:p>
        </p:txBody>
      </p:sp>
      <p:pic>
        <p:nvPicPr>
          <p:cNvPr id="173" name="Google Shape;173;p19"/>
          <p:cNvPicPr preferRelativeResize="0"/>
          <p:nvPr/>
        </p:nvPicPr>
        <p:blipFill>
          <a:blip r:embed="rId3">
            <a:alphaModFix/>
          </a:blip>
          <a:stretch>
            <a:fillRect/>
          </a:stretch>
        </p:blipFill>
        <p:spPr>
          <a:xfrm>
            <a:off x="4486675" y="1059225"/>
            <a:ext cx="3849725" cy="372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body" idx="1"/>
          </p:nvPr>
        </p:nvSpPr>
        <p:spPr>
          <a:xfrm>
            <a:off x="338328" y="1453896"/>
            <a:ext cx="3767400" cy="3426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Earnings not distributed evenly by region</a:t>
            </a:r>
            <a:endParaRPr/>
          </a:p>
          <a:p>
            <a:pPr marL="0" lvl="0" indent="0" algn="l" rtl="0">
              <a:spcBef>
                <a:spcPts val="1200"/>
              </a:spcBef>
              <a:spcAft>
                <a:spcPts val="0"/>
              </a:spcAft>
              <a:buNone/>
            </a:pPr>
            <a:r>
              <a:rPr lang="en"/>
              <a:t>More industry and market presence in some regions</a:t>
            </a:r>
            <a:endParaRPr/>
          </a:p>
          <a:p>
            <a:pPr marL="0" lvl="0" indent="0" algn="l" rtl="0">
              <a:spcBef>
                <a:spcPts val="1200"/>
              </a:spcBef>
              <a:spcAft>
                <a:spcPts val="0"/>
              </a:spcAft>
              <a:buNone/>
            </a:pPr>
            <a:r>
              <a:rPr lang="en"/>
              <a:t>Earnings within the  New England  and  Western Regions are nearly double that of the Southeast and North Central regions. </a:t>
            </a:r>
            <a:endParaRPr/>
          </a:p>
          <a:p>
            <a:pPr marL="0" lvl="0" indent="0" algn="l" rtl="0">
              <a:spcBef>
                <a:spcPts val="1200"/>
              </a:spcBef>
              <a:spcAft>
                <a:spcPts val="0"/>
              </a:spcAft>
              <a:buNone/>
            </a:pPr>
            <a:r>
              <a:rPr lang="en"/>
              <a:t>US Territories  has the least and the only one below 40,000.</a:t>
            </a:r>
            <a:endParaRPr/>
          </a:p>
          <a:p>
            <a:pPr marL="0" lvl="0" indent="0" algn="l" rtl="0">
              <a:spcBef>
                <a:spcPts val="1200"/>
              </a:spcBef>
              <a:spcAft>
                <a:spcPts val="0"/>
              </a:spcAft>
              <a:buNone/>
            </a:pPr>
            <a:r>
              <a:rPr lang="en"/>
              <a:t>Excluding U.S Territories, North Central yields the least earning with a lower education system and industry opportunities</a:t>
            </a:r>
            <a:endParaRPr/>
          </a:p>
          <a:p>
            <a:pPr marL="0" lvl="0" indent="0" algn="l" rtl="0">
              <a:spcBef>
                <a:spcPts val="1200"/>
              </a:spcBef>
              <a:spcAft>
                <a:spcPts val="1200"/>
              </a:spcAft>
              <a:buNone/>
            </a:pPr>
            <a:r>
              <a:rPr lang="en"/>
              <a:t>The difference in earnings is significant across all regions (p-value =1.29e-38), even among regions with similar earnings like New England and the West (p-value =0.13)</a:t>
            </a:r>
            <a:endParaRPr/>
          </a:p>
        </p:txBody>
      </p:sp>
      <p:pic>
        <p:nvPicPr>
          <p:cNvPr id="179" name="Google Shape;179;p20"/>
          <p:cNvPicPr preferRelativeResize="0"/>
          <p:nvPr/>
        </p:nvPicPr>
        <p:blipFill rotWithShape="1">
          <a:blip r:embed="rId3">
            <a:alphaModFix/>
          </a:blip>
          <a:srcRect/>
          <a:stretch/>
        </p:blipFill>
        <p:spPr>
          <a:xfrm>
            <a:off x="4448100" y="1012675"/>
            <a:ext cx="4334201" cy="3942150"/>
          </a:xfrm>
          <a:prstGeom prst="rect">
            <a:avLst/>
          </a:prstGeom>
          <a:noFill/>
          <a:ln>
            <a:noFill/>
          </a:ln>
        </p:spPr>
      </p:pic>
      <p:sp>
        <p:nvSpPr>
          <p:cNvPr id="180" name="Google Shape;180;p20"/>
          <p:cNvSpPr txBox="1">
            <a:spLocks noGrp="1"/>
          </p:cNvSpPr>
          <p:nvPr>
            <p:ph type="title"/>
          </p:nvPr>
        </p:nvSpPr>
        <p:spPr>
          <a:xfrm>
            <a:off x="1297500" y="393750"/>
            <a:ext cx="7038900" cy="66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a:t>Student Earnings Varies by Region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Students by Region will Pay Off Debt at Differing Rates</a:t>
            </a:r>
            <a:endParaRPr>
              <a:solidFill>
                <a:schemeClr val="lt1"/>
              </a:solidFill>
            </a:endParaRPr>
          </a:p>
        </p:txBody>
      </p:sp>
      <p:pic>
        <p:nvPicPr>
          <p:cNvPr id="186" name="Google Shape;186;p21"/>
          <p:cNvPicPr preferRelativeResize="0"/>
          <p:nvPr/>
        </p:nvPicPr>
        <p:blipFill>
          <a:blip r:embed="rId3">
            <a:alphaModFix/>
          </a:blip>
          <a:stretch>
            <a:fillRect/>
          </a:stretch>
        </p:blipFill>
        <p:spPr>
          <a:xfrm>
            <a:off x="5303200" y="1237575"/>
            <a:ext cx="3518439" cy="3530850"/>
          </a:xfrm>
          <a:prstGeom prst="rect">
            <a:avLst/>
          </a:prstGeom>
          <a:noFill/>
          <a:ln>
            <a:noFill/>
          </a:ln>
        </p:spPr>
      </p:pic>
      <p:sp>
        <p:nvSpPr>
          <p:cNvPr id="187" name="Google Shape;187;p21"/>
          <p:cNvSpPr txBox="1">
            <a:spLocks noGrp="1"/>
          </p:cNvSpPr>
          <p:nvPr>
            <p:ph type="body" idx="1"/>
          </p:nvPr>
        </p:nvSpPr>
        <p:spPr>
          <a:xfrm>
            <a:off x="338328" y="1453896"/>
            <a:ext cx="3767400" cy="2836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Assuming debt is fixed and graduates contribute 20% of a static income every year, students can repay debt in about 3 years in all US regions. </a:t>
            </a:r>
            <a:endParaRPr/>
          </a:p>
          <a:p>
            <a:pPr marL="0" lvl="0" indent="0" algn="l" rtl="0">
              <a:spcBef>
                <a:spcPts val="1200"/>
              </a:spcBef>
              <a:spcAft>
                <a:spcPts val="0"/>
              </a:spcAft>
              <a:buNone/>
            </a:pPr>
            <a:endParaRPr/>
          </a:p>
          <a:p>
            <a:pPr marL="0" lvl="0" indent="0" algn="l" rtl="0">
              <a:spcBef>
                <a:spcPts val="1200"/>
              </a:spcBef>
              <a:spcAft>
                <a:spcPts val="0"/>
              </a:spcAft>
              <a:buNone/>
            </a:pPr>
            <a:r>
              <a:rPr lang="en"/>
              <a:t>Testing statistical significance across all regions, there is a significant difference in time to pay off debt. (p-value =3.16e-13).</a:t>
            </a:r>
            <a:endParaRPr/>
          </a:p>
          <a:p>
            <a:pPr marL="0" lvl="0" indent="0" algn="l" rtl="0">
              <a:spcBef>
                <a:spcPts val="1200"/>
              </a:spcBef>
              <a:spcAft>
                <a:spcPts val="1200"/>
              </a:spcAft>
              <a:buNone/>
            </a:pPr>
            <a:r>
              <a:rPr lang="en"/>
              <a:t>These differences are present between the top 2 regions Southeast and East North Central US. (p-value =0.34)</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1235</Words>
  <Application>Microsoft Office PowerPoint</Application>
  <PresentationFormat>On-screen Show (16:9)</PresentationFormat>
  <Paragraphs>86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Montserrat</vt:lpstr>
      <vt:lpstr>Lato</vt:lpstr>
      <vt:lpstr>Arial</vt:lpstr>
      <vt:lpstr>Focus</vt:lpstr>
      <vt:lpstr>Is College Worth It? Assessment of College Costs, Debt and Post-Graduate Income</vt:lpstr>
      <vt:lpstr>Scope and Objectives</vt:lpstr>
      <vt:lpstr>About the Sample Data</vt:lpstr>
      <vt:lpstr>Regions of Schools</vt:lpstr>
      <vt:lpstr>Analysis</vt:lpstr>
      <vt:lpstr>Tuition Cost Varies across Regions</vt:lpstr>
      <vt:lpstr>Debt at Graduation by Region</vt:lpstr>
      <vt:lpstr>Student Earnings Varies by Region</vt:lpstr>
      <vt:lpstr>Students by Region will Pay Off Debt at Differing Rates</vt:lpstr>
      <vt:lpstr>Weak Correlation: Tuition Cost and Debt at Graduation </vt:lpstr>
      <vt:lpstr>Relationship between Median Debt at Graduation and Debt Repayment Rate - 5 years</vt:lpstr>
      <vt:lpstr>Higher Earnings Are Generally Accompanied by Higher Tuition</vt:lpstr>
      <vt:lpstr>Higher Earnings Results in Faster Debt Repayment</vt:lpstr>
      <vt:lpstr>Conclusion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College Worth It? Assessment of College Costs, Debt and Post-Graduate Income</dc:title>
  <cp:lastModifiedBy>Katherine Young</cp:lastModifiedBy>
  <cp:revision>1</cp:revision>
  <dcterms:modified xsi:type="dcterms:W3CDTF">2023-08-03T23:29:41Z</dcterms:modified>
</cp:coreProperties>
</file>