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73" r:id="rId5"/>
    <p:sldId id="264" r:id="rId6"/>
    <p:sldId id="268" r:id="rId7"/>
    <p:sldId id="269" r:id="rId8"/>
    <p:sldId id="274" r:id="rId9"/>
    <p:sldId id="275" r:id="rId10"/>
    <p:sldId id="276" r:id="rId11"/>
    <p:sldId id="277" r:id="rId12"/>
    <p:sldId id="278" r:id="rId13"/>
    <p:sldId id="279" r:id="rId14"/>
    <p:sldId id="271" r:id="rId1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23138-1D0F-4826-9100-1ACD22268870}" v="1" dt="2023-11-30T21:40:34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>
        <p:scale>
          <a:sx n="90" d="100"/>
          <a:sy n="90" d="100"/>
        </p:scale>
        <p:origin x="432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e Lynn Shank" userId="13410cee-22de-452d-b3cf-2aa777ccd90a" providerId="ADAL" clId="{43D23138-1D0F-4826-9100-1ACD22268870}"/>
    <pc:docChg chg="undo custSel delSld modSld">
      <pc:chgData name="Amie Lynn Shank" userId="13410cee-22de-452d-b3cf-2aa777ccd90a" providerId="ADAL" clId="{43D23138-1D0F-4826-9100-1ACD22268870}" dt="2023-11-30T23:45:41.348" v="165" actId="113"/>
      <pc:docMkLst>
        <pc:docMk/>
      </pc:docMkLst>
      <pc:sldChg chg="modSp mod">
        <pc:chgData name="Amie Lynn Shank" userId="13410cee-22de-452d-b3cf-2aa777ccd90a" providerId="ADAL" clId="{43D23138-1D0F-4826-9100-1ACD22268870}" dt="2023-11-30T21:55:35.824" v="1" actId="27636"/>
        <pc:sldMkLst>
          <pc:docMk/>
          <pc:sldMk cId="2012422963" sldId="264"/>
        </pc:sldMkLst>
        <pc:spChg chg="mod">
          <ac:chgData name="Amie Lynn Shank" userId="13410cee-22de-452d-b3cf-2aa777ccd90a" providerId="ADAL" clId="{43D23138-1D0F-4826-9100-1ACD22268870}" dt="2023-11-30T21:55:35.824" v="1" actId="27636"/>
          <ac:spMkLst>
            <pc:docMk/>
            <pc:sldMk cId="2012422963" sldId="264"/>
            <ac:spMk id="10" creationId="{F04ABB56-0CB7-ED8B-7474-9747CEFE400F}"/>
          </ac:spMkLst>
        </pc:spChg>
      </pc:sldChg>
      <pc:sldChg chg="modSp del mod">
        <pc:chgData name="Amie Lynn Shank" userId="13410cee-22de-452d-b3cf-2aa777ccd90a" providerId="ADAL" clId="{43D23138-1D0F-4826-9100-1ACD22268870}" dt="2023-11-30T23:45:24.001" v="163" actId="2696"/>
        <pc:sldMkLst>
          <pc:docMk/>
          <pc:sldMk cId="47079773" sldId="265"/>
        </pc:sldMkLst>
        <pc:spChg chg="mod">
          <ac:chgData name="Amie Lynn Shank" userId="13410cee-22de-452d-b3cf-2aa777ccd90a" providerId="ADAL" clId="{43D23138-1D0F-4826-9100-1ACD22268870}" dt="2023-11-30T23:44:04.686" v="162" actId="20577"/>
          <ac:spMkLst>
            <pc:docMk/>
            <pc:sldMk cId="47079773" sldId="265"/>
            <ac:spMk id="8" creationId="{ABC75B58-7730-D483-FC82-D22D720A45A4}"/>
          </ac:spMkLst>
        </pc:spChg>
      </pc:sldChg>
      <pc:sldChg chg="modSp mod">
        <pc:chgData name="Amie Lynn Shank" userId="13410cee-22de-452d-b3cf-2aa777ccd90a" providerId="ADAL" clId="{43D23138-1D0F-4826-9100-1ACD22268870}" dt="2023-11-30T21:55:48.960" v="3" actId="1076"/>
        <pc:sldMkLst>
          <pc:docMk/>
          <pc:sldMk cId="2163454887" sldId="269"/>
        </pc:sldMkLst>
        <pc:spChg chg="mod">
          <ac:chgData name="Amie Lynn Shank" userId="13410cee-22de-452d-b3cf-2aa777ccd90a" providerId="ADAL" clId="{43D23138-1D0F-4826-9100-1ACD22268870}" dt="2023-11-30T21:55:48.960" v="3" actId="1076"/>
          <ac:spMkLst>
            <pc:docMk/>
            <pc:sldMk cId="2163454887" sldId="269"/>
            <ac:spMk id="2" creationId="{52BD0CEB-3BFB-2FD8-54FD-F3C827CA5C2F}"/>
          </ac:spMkLst>
        </pc:spChg>
      </pc:sldChg>
      <pc:sldChg chg="modSp mod">
        <pc:chgData name="Amie Lynn Shank" userId="13410cee-22de-452d-b3cf-2aa777ccd90a" providerId="ADAL" clId="{43D23138-1D0F-4826-9100-1ACD22268870}" dt="2023-11-30T23:45:41.348" v="165" actId="113"/>
        <pc:sldMkLst>
          <pc:docMk/>
          <pc:sldMk cId="3449618096" sldId="271"/>
        </pc:sldMkLst>
        <pc:spChg chg="mod">
          <ac:chgData name="Amie Lynn Shank" userId="13410cee-22de-452d-b3cf-2aa777ccd90a" providerId="ADAL" clId="{43D23138-1D0F-4826-9100-1ACD22268870}" dt="2023-11-30T23:45:41.348" v="165" actId="113"/>
          <ac:spMkLst>
            <pc:docMk/>
            <pc:sldMk cId="3449618096" sldId="271"/>
            <ac:spMk id="10" creationId="{F04ABB56-0CB7-ED8B-7474-9747CEFE400F}"/>
          </ac:spMkLst>
        </pc:spChg>
      </pc:sldChg>
      <pc:sldChg chg="modSp mod">
        <pc:chgData name="Amie Lynn Shank" userId="13410cee-22de-452d-b3cf-2aa777ccd90a" providerId="ADAL" clId="{43D23138-1D0F-4826-9100-1ACD22268870}" dt="2023-11-30T23:42:05.025" v="104" actId="20577"/>
        <pc:sldMkLst>
          <pc:docMk/>
          <pc:sldMk cId="1797551225" sldId="276"/>
        </pc:sldMkLst>
        <pc:spChg chg="mod">
          <ac:chgData name="Amie Lynn Shank" userId="13410cee-22de-452d-b3cf-2aa777ccd90a" providerId="ADAL" clId="{43D23138-1D0F-4826-9100-1ACD22268870}" dt="2023-11-30T23:42:05.025" v="104" actId="20577"/>
          <ac:spMkLst>
            <pc:docMk/>
            <pc:sldMk cId="1797551225" sldId="276"/>
            <ac:spMk id="10" creationId="{F04ABB56-0CB7-ED8B-7474-9747CEFE400F}"/>
          </ac:spMkLst>
        </pc:spChg>
      </pc:sldChg>
      <pc:sldChg chg="modSp mod">
        <pc:chgData name="Amie Lynn Shank" userId="13410cee-22de-452d-b3cf-2aa777ccd90a" providerId="ADAL" clId="{43D23138-1D0F-4826-9100-1ACD22268870}" dt="2023-11-30T23:42:10.609" v="106" actId="20577"/>
        <pc:sldMkLst>
          <pc:docMk/>
          <pc:sldMk cId="900248848" sldId="277"/>
        </pc:sldMkLst>
        <pc:spChg chg="mod">
          <ac:chgData name="Amie Lynn Shank" userId="13410cee-22de-452d-b3cf-2aa777ccd90a" providerId="ADAL" clId="{43D23138-1D0F-4826-9100-1ACD22268870}" dt="2023-11-30T23:42:10.609" v="106" actId="20577"/>
          <ac:spMkLst>
            <pc:docMk/>
            <pc:sldMk cId="900248848" sldId="277"/>
            <ac:spMk id="10" creationId="{F04ABB56-0CB7-ED8B-7474-9747CEFE400F}"/>
          </ac:spMkLst>
        </pc:spChg>
      </pc:sldChg>
      <pc:sldChg chg="modSp mod">
        <pc:chgData name="Amie Lynn Shank" userId="13410cee-22de-452d-b3cf-2aa777ccd90a" providerId="ADAL" clId="{43D23138-1D0F-4826-9100-1ACD22268870}" dt="2023-11-30T23:42:55.897" v="150" actId="20577"/>
        <pc:sldMkLst>
          <pc:docMk/>
          <pc:sldMk cId="2878349798" sldId="278"/>
        </pc:sldMkLst>
        <pc:spChg chg="mod">
          <ac:chgData name="Amie Lynn Shank" userId="13410cee-22de-452d-b3cf-2aa777ccd90a" providerId="ADAL" clId="{43D23138-1D0F-4826-9100-1ACD22268870}" dt="2023-11-30T23:42:55.897" v="150" actId="20577"/>
          <ac:spMkLst>
            <pc:docMk/>
            <pc:sldMk cId="2878349798" sldId="278"/>
            <ac:spMk id="10" creationId="{F04ABB56-0CB7-ED8B-7474-9747CEFE400F}"/>
          </ac:spMkLst>
        </pc:spChg>
      </pc:sldChg>
      <pc:sldChg chg="modSp mod">
        <pc:chgData name="Amie Lynn Shank" userId="13410cee-22de-452d-b3cf-2aa777ccd90a" providerId="ADAL" clId="{43D23138-1D0F-4826-9100-1ACD22268870}" dt="2023-11-30T23:43:07.507" v="152" actId="20577"/>
        <pc:sldMkLst>
          <pc:docMk/>
          <pc:sldMk cId="1652403685" sldId="279"/>
        </pc:sldMkLst>
        <pc:spChg chg="mod">
          <ac:chgData name="Amie Lynn Shank" userId="13410cee-22de-452d-b3cf-2aa777ccd90a" providerId="ADAL" clId="{43D23138-1D0F-4826-9100-1ACD22268870}" dt="2023-11-30T23:43:07.507" v="152" actId="20577"/>
          <ac:spMkLst>
            <pc:docMk/>
            <pc:sldMk cId="1652403685" sldId="279"/>
            <ac:spMk id="10" creationId="{F04ABB56-0CB7-ED8B-7474-9747CEFE40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3C0-D81C-21BE-B2A8-EDCA86FF4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574CB-8FD3-0EEA-B0AB-2D6978F0F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A2F0-BA56-0338-2032-56B92DE1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B9F9-711B-9217-1BBD-081C0BFF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E02B-501D-86F9-9038-73438FD2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E60C-DFC0-7463-ECAE-551F20D2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307E-E9C4-9284-C3BA-77F8612F4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2581-86C4-6F5A-C337-32F9DCC0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12F8-2ECE-3A6D-97A4-9C860391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D058-226C-3FEA-0749-F4B9E309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0679B-B90D-54DB-7A75-A8BBB2BC8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0E4D7-61B5-F75E-E07E-515BF0EE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7C44-39A4-76F4-EC6C-629DD58E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78F5-BC3B-6898-2549-59ABF08B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0E48-36B1-92BD-0B1A-BEE4DAD1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FDAA-E5FD-07FE-8ADD-980490B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711D-0596-70A9-1BBD-757D0E83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8EF1-8C6A-58C6-36CD-B1A11069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6292-4190-8218-E8BC-C3C8F47E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0A01-C544-C86C-F41C-5AE34203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DBBF-7407-9A24-F0A2-F01146F6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2932D-6CF6-176B-23A8-0521FA6FD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B0E0-EC6C-24CF-C9EF-5338E435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BFFF-9616-9BB5-B2AE-BB80DD7C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91C2-7465-909D-B22B-050E766D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FB25-66A9-A4E7-B723-88146828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D405-5CD7-D639-150D-D5715A8A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200C-B3C8-36AB-0866-C5852F6AE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8F3A-4311-4909-CCE7-6ABD97D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90C3-A900-813B-527A-F2FBB34B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9E133-23BC-1B69-D378-199075F5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AEF4-70BC-F0D3-2816-56849B93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ECF40-F6A5-DAAD-7A6D-373F6D80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C64A0-B0E7-D365-1A0D-0478CF0E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8FC25-6981-A455-E82B-6C5F3C4C4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775E-90B7-0FEB-94F9-DFD994D11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F30E3-9303-6A5C-0466-F48AD166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AC624-8484-FB77-E5A0-FE3AFCF7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53E5-B194-3669-33A6-60C6866D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4A61-3FFD-EDD7-DE5A-AAF87B28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9B285-191D-C07F-303D-7F0364D3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1E279-976E-FF41-AE53-19D950AD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5090-99FD-EE1D-8A2C-02945450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398C-7AE9-9F76-ECC6-CE54E828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D377A-32F1-387A-5A26-5CB7CCE8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655F8-4745-0E7B-FD48-4E1BF997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6368-0CF7-A21C-F25C-981C27DE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F8F5-0EFF-F7E6-3628-31DB00C5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23670-2176-B9A1-F2AA-9A381D0C5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0840-E202-82D1-4636-D2C41222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C91E6-3E27-CCCC-D172-BEA7C1B5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67E99-75AE-0D22-3298-4634521B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15EF-AB9C-D610-9AD1-14745D9E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07BB4-7A48-A55A-02AD-1A56EBDEB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5A34A-8836-FB78-0B49-266325AF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1ED-7C9C-827E-4556-1C27DC1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3AD2F-524B-497E-10E8-C6B0F8C1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CCC1A-1015-BF14-55A8-6B4DE820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3513F-77BA-C7CE-3448-8562B0B4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6FA6-F71C-A732-B8E3-418AE401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2A9F-B5D2-CB0C-D6E8-DACFF2ED1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9D92-F54B-469F-91A7-08C30D2A1DC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EF4C-3CCE-D4C0-1BA0-64C66697E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8003-231D-73A3-BCB8-981E609B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3A84-369F-48DC-AB40-1A09A2B1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sd.jpl.nasa.gov/sbdb_query.cgi" TargetMode="External"/><Relationship Id="rId2" Type="http://schemas.openxmlformats.org/officeDocument/2006/relationships/hyperlink" Target="https://www.kaggle.com/datasets/sakhawat18/asteroid-dataset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6380D-740D-A6F9-60EA-FBE8D616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90" y="715981"/>
            <a:ext cx="1173293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latin typeface="Keep Calm Med" pitchFamily="2" charset="0"/>
              </a:rPr>
              <a:t>Data-Driven Methods to 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Keep Calm Med"/>
              </a:rPr>
              <a:t>Mitigate Asteroid Impact</a:t>
            </a:r>
            <a:br>
              <a:rPr lang="en-US" sz="16600" b="1" dirty="0">
                <a:ln w="22225">
                  <a:solidFill>
                    <a:schemeClr val="tx1"/>
                  </a:solidFill>
                  <a:miter lim="800000"/>
                </a:ln>
              </a:rPr>
            </a:br>
            <a:endParaRPr lang="en-US" sz="4800" b="1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E510FF-6162-E6EE-D211-BDB6EF550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By Amber, Amie Katherine and Siobhan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5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Keep Calm Med"/>
              </a:rPr>
              <a:t>Model 2</a:t>
            </a:r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F04ABB56-0CB7-ED8B-7474-9747CEFE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1" y="1574310"/>
            <a:ext cx="8437983" cy="4747359"/>
          </a:xfrm>
        </p:spPr>
        <p:txBody>
          <a:bodyPr anchor="t"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 Model Features:</a:t>
            </a: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Changes: “sigma” columns removed from dataset, fewer nodes per layer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Sequential model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inputs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layers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 layer with sigmoid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 with loss- binary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crossentropy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optimized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adam</a:t>
            </a: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Epochs: 10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Loss: 0.01; Accuracy 99.86%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Optimizatio</a:t>
            </a:r>
            <a:r>
              <a:rPr lang="en-US" sz="2800" b="1" dirty="0">
                <a:latin typeface="Consolas" panose="020B0609020204030204" pitchFamily="49" charset="0"/>
              </a:rPr>
              <a:t>n attempt 1:</a:t>
            </a:r>
            <a:endParaRPr lang="en-US" sz="28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The accuracy stayed consistent despite these changes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5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Keep Calm Med"/>
              </a:rPr>
              <a:t>Model 3</a:t>
            </a:r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F04ABB56-0CB7-ED8B-7474-9747CEFE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1" y="1574310"/>
            <a:ext cx="8437983" cy="4747359"/>
          </a:xfrm>
        </p:spPr>
        <p:txBody>
          <a:bodyPr anchor="t"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Third Model Features:</a:t>
            </a: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Changes: All but 6 key feature columns removed from dataset, fewer nodes per layer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Sequential model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 inputs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layers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 layer with sigmoid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 with loss- binary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crossentropy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optimized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adam</a:t>
            </a: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Epochs: 10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Loss: 0.002; Accuracy 99.89%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Optimization attempt 2:</a:t>
            </a: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Accuracy increased to 99.8</a:t>
            </a:r>
            <a:r>
              <a:rPr lang="en-US" dirty="0">
                <a:latin typeface="Consolas" panose="020B0609020204030204" pitchFamily="49" charset="0"/>
              </a:rPr>
              <a:t>9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%. </a:t>
            </a: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4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Keep Calm Med"/>
              </a:rPr>
              <a:t>Model 4</a:t>
            </a:r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F04ABB56-0CB7-ED8B-7474-9747CEFE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1" y="1574310"/>
            <a:ext cx="8437983" cy="4747359"/>
          </a:xfrm>
        </p:spPr>
        <p:txBody>
          <a:bodyPr anchor="t">
            <a:normAutofit fontScale="85000" lnSpcReduction="20000"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Fourth Model Features:</a:t>
            </a: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Changes: All but 3 key feature columns removed from dataset, fewer nodes per layer, 1 layer dropped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Sequential model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 inputs</a:t>
            </a: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layer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 layer with sigmoid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 with loss- binary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crossentropy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optimized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adam</a:t>
            </a: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Epochs: 10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Loss: 0.003; Accuracy 99.82%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800" b="0" dirty="0">
              <a:effectLst/>
              <a:latin typeface="Consolas" panose="020B060902020403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Optimization attempt 3: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Removing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moid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, class, and rms did help determine which asteroids are hazardous and which are not.  This was our least accurate model.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4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Keep Calm Med"/>
              </a:rPr>
              <a:t>Model 5</a:t>
            </a:r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F04ABB56-0CB7-ED8B-7474-9747CEFE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1" y="1574310"/>
            <a:ext cx="8437983" cy="4747359"/>
          </a:xfrm>
        </p:spPr>
        <p:txBody>
          <a:bodyPr anchor="t">
            <a:normAutofit fontScale="70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Fifth Model Features:</a:t>
            </a: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Changes: Reverted data back to third model attempt columns, layers and nodes. Data was processes using these 6 columns resulting in more data to train with.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Sequential model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 inputs</a:t>
            </a: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layer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 layer with sigmoid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 with loss- binary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crossentropy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optimized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adam</a:t>
            </a: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Epochs: 10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Loss: 0.001; Accuracy 99.92%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Optimizatio</a:t>
            </a:r>
            <a:r>
              <a:rPr lang="en-US" sz="2800" b="1" dirty="0">
                <a:latin typeface="Consolas" panose="020B0609020204030204" pitchFamily="49" charset="0"/>
              </a:rPr>
              <a:t>n attempt 4 (final)</a:t>
            </a: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Df3 gave us the most accurate Model. In this final attempt, we will recreate the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 only using these columns and removing null values from these columns. This will ideally give us more data to train the model with. Accuracy was 99.92%.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0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i="0" dirty="0">
                <a:solidFill>
                  <a:schemeClr val="bg1"/>
                </a:solidFill>
                <a:effectLst/>
                <a:latin typeface="Keep Calm Med"/>
              </a:rPr>
              <a:t>Model Results</a:t>
            </a:r>
            <a:endParaRPr lang="en-US" sz="7200" dirty="0">
              <a:solidFill>
                <a:schemeClr val="bg1"/>
              </a:solidFill>
              <a:latin typeface="Keep Calm Med"/>
            </a:endParaRPr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F04ABB56-0CB7-ED8B-7474-9747CEFE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1" y="1574310"/>
            <a:ext cx="6741431" cy="4694515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Our final model consisted of six columns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NEO,H,Diameter,Moid,RMS,Class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). We dropped the null values to give us more data to train the model, and encoded the values for the PHA, NEO, and Class column as numbers.</a:t>
            </a:r>
          </a:p>
          <a:p>
            <a:pPr marL="457200" lvl="1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The final accuracy score for our final model was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99.92%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increasing the accuracy of our first model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99.86%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3" name="Picture 2" descr="A close up of a fish&#10;&#10;Description automatically generated">
            <a:extLst>
              <a:ext uri="{FF2B5EF4-FFF2-40B4-BE49-F238E27FC236}">
                <a16:creationId xmlns:a16="http://schemas.microsoft.com/office/drawing/2014/main" id="{4CFFB87A-0859-A0DD-1B18-7E099D6C5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60" y="1688136"/>
            <a:ext cx="5170112" cy="34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C75B58-7730-D483-FC82-D22D720A45A4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7688877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Keep Calm Med" pitchFamily="2" charset="0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7E289-80F1-B43A-45DA-E9DE48ADBE2D}"/>
              </a:ext>
            </a:extLst>
          </p:cNvPr>
          <p:cNvSpPr txBox="1"/>
          <p:nvPr/>
        </p:nvSpPr>
        <p:spPr>
          <a:xfrm>
            <a:off x="523135" y="1922697"/>
            <a:ext cx="11757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Question:  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Consolas" panose="020B0609020204030204" pitchFamily="49" charset="0"/>
              </a:rPr>
              <a:t>Can we train a model to identify hazardous asteroids?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This Asteroid could hit Earth in 2024! NASA issues warning on 2007 FT3">
            <a:extLst>
              <a:ext uri="{FF2B5EF4-FFF2-40B4-BE49-F238E27FC236}">
                <a16:creationId xmlns:a16="http://schemas.microsoft.com/office/drawing/2014/main" id="{BAB0449A-B54D-0CA6-93D0-C1E862329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35" y="2992554"/>
            <a:ext cx="7957518" cy="3183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11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C75B58-7730-D483-FC82-D22D720A45A4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7688877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Keep Calm Med" pitchFamily="2" charset="0"/>
              </a:rPr>
              <a:t>Ensuring Data Integrity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7E289-80F1-B43A-45DA-E9DE48ADBE2D}"/>
              </a:ext>
            </a:extLst>
          </p:cNvPr>
          <p:cNvSpPr txBox="1"/>
          <p:nvPr/>
        </p:nvSpPr>
        <p:spPr>
          <a:xfrm>
            <a:off x="221941" y="1804698"/>
            <a:ext cx="11757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ata Cleaning Using Python Pandas - Complete Beginners' Guide">
            <a:extLst>
              <a:ext uri="{FF2B5EF4-FFF2-40B4-BE49-F238E27FC236}">
                <a16:creationId xmlns:a16="http://schemas.microsoft.com/office/drawing/2014/main" id="{92242990-60B0-ED40-1504-D2611A45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4310"/>
            <a:ext cx="5905500" cy="52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71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C75B58-7730-D483-FC82-D22D720A45A4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7688877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Keep Calm Med" pitchFamily="2" charset="0"/>
              </a:rPr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7E289-80F1-B43A-45DA-E9DE48ADBE2D}"/>
              </a:ext>
            </a:extLst>
          </p:cNvPr>
          <p:cNvSpPr txBox="1"/>
          <p:nvPr/>
        </p:nvSpPr>
        <p:spPr>
          <a:xfrm>
            <a:off x="523135" y="1922697"/>
            <a:ext cx="117575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We found our data source on Kaggle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https://www.kaggle.com/datasets/sakhawat18/asteroid-dataset/data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).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This data was originally from </a:t>
            </a:r>
            <a:r>
              <a:rPr lang="en-US" sz="2400" dirty="0">
                <a:solidFill>
                  <a:srgbClr val="3C40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2400" i="0" dirty="0">
                <a:solidFill>
                  <a:srgbClr val="3C40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Propulsion Laboratory of California Institute of Technology which is an organization under NASA ( </a:t>
            </a:r>
            <a:r>
              <a:rPr lang="en-US" sz="2400" b="0" i="0" u="none" strike="noStrike" dirty="0">
                <a:solidFill>
                  <a:srgbClr val="2021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NASA JPL Small Body Search Engine</a:t>
            </a:r>
            <a:r>
              <a:rPr lang="en-US" sz="2400" b="0" i="0" u="none" strike="noStrike" dirty="0">
                <a:solidFill>
                  <a:srgbClr val="2021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).</a:t>
            </a:r>
          </a:p>
          <a:p>
            <a:endParaRPr lang="en-US" sz="2400" dirty="0">
              <a:solidFill>
                <a:srgbClr val="2021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original dataset had 45 columns of data and close to one million rows of data. </a:t>
            </a:r>
          </a:p>
          <a:p>
            <a:endParaRPr lang="en-US" sz="2400" dirty="0">
              <a:solidFill>
                <a:srgbClr val="20212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parsed that down to six columns for our final model.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i="0" dirty="0">
                <a:solidFill>
                  <a:schemeClr val="bg1"/>
                </a:solidFill>
                <a:effectLst/>
                <a:latin typeface="Keep Calm Med"/>
              </a:rPr>
              <a:t>Critical Data for Asteroid Identification</a:t>
            </a:r>
            <a:endParaRPr lang="en-US" sz="7200" dirty="0">
              <a:solidFill>
                <a:schemeClr val="bg1"/>
              </a:solidFill>
              <a:latin typeface="Keep Calm Med"/>
            </a:endParaRPr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F04ABB56-0CB7-ED8B-7474-9747CEFE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26" y="1723115"/>
            <a:ext cx="11911543" cy="4694515"/>
          </a:xfrm>
        </p:spPr>
        <p:txBody>
          <a:bodyPr anchor="t">
            <a:normAutofit fontScale="92500" lnSpcReduction="10000"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Our final </a:t>
            </a:r>
            <a:r>
              <a:rPr lang="en-US" dirty="0" err="1">
                <a:latin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</a:rPr>
              <a:t> identified six columns that were critical for identifying potentially hazardous asteroids: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NEO – Near Earth Object flag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H – Absolute magnitude parameter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Diameter – object diameter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Moid</a:t>
            </a:r>
            <a:r>
              <a:rPr lang="en-US" dirty="0">
                <a:latin typeface="Consolas" panose="020B0609020204030204" pitchFamily="49" charset="0"/>
              </a:rPr>
              <a:t> – Earth Minimum Orbit Intersection Distance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RMS – root mean square (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error of the fit of the asteroid's orbit to the observed data)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endParaRPr lang="en-US" b="0" i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– spectral class or type</a:t>
            </a:r>
          </a:p>
        </p:txBody>
      </p:sp>
    </p:spTree>
    <p:extLst>
      <p:ext uri="{BB962C8B-B14F-4D97-AF65-F5344CB8AC3E}">
        <p14:creationId xmlns:p14="http://schemas.microsoft.com/office/powerpoint/2010/main" val="201242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i="0">
                <a:solidFill>
                  <a:schemeClr val="bg1"/>
                </a:solidFill>
                <a:effectLst/>
                <a:latin typeface="Keep Calm Med"/>
              </a:rPr>
              <a:t>Data Management - AWS</a:t>
            </a:r>
            <a:endParaRPr lang="en-US" sz="7200" dirty="0">
              <a:solidFill>
                <a:schemeClr val="bg1"/>
              </a:solidFill>
              <a:latin typeface="Keep Calm Med"/>
            </a:endParaRPr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F04ABB56-0CB7-ED8B-7474-9747CEFE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1856464"/>
            <a:ext cx="7891397" cy="2282056"/>
          </a:xfrm>
        </p:spPr>
        <p:txBody>
          <a:bodyPr anchor="t">
            <a:normAutofit fontScale="85000" lnSpcReduction="20000"/>
          </a:bodyPr>
          <a:lstStyle/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Due to the size of the data set, we created an AWS site to house the data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AWS, or Amazon Web Services, is a comprehensive cloud computing platform provided by Amazon. It offers a wide range of services and tools that enable organizations to build and deploy various applications and services in the cloud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Amazon Web Services - YouTube">
            <a:extLst>
              <a:ext uri="{FF2B5EF4-FFF2-40B4-BE49-F238E27FC236}">
                <a16:creationId xmlns:a16="http://schemas.microsoft.com/office/drawing/2014/main" id="{7A68BFC1-6289-327D-0D15-FFBC27C6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944" y="1704883"/>
            <a:ext cx="2014537" cy="20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A3B99-AB09-425A-C0FB-4DA03CBA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1" y="4723828"/>
            <a:ext cx="7321553" cy="12668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7191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i="0" dirty="0">
                <a:solidFill>
                  <a:schemeClr val="bg1"/>
                </a:solidFill>
                <a:effectLst/>
                <a:latin typeface="Keep Calm Med"/>
              </a:rPr>
              <a:t>Data Conversion to Pandas</a:t>
            </a:r>
            <a:endParaRPr lang="en-US" sz="7200" dirty="0">
              <a:solidFill>
                <a:schemeClr val="bg1"/>
              </a:solidFill>
              <a:latin typeface="Keep Calm Med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C07091-75FC-CB5D-55C6-6AC2A850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36340" r="51081"/>
          <a:stretch/>
        </p:blipFill>
        <p:spPr>
          <a:xfrm>
            <a:off x="8939611" y="3720842"/>
            <a:ext cx="3128564" cy="298835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BD0CEB-3BFB-2FD8-54FD-F3C827CA5C2F}"/>
              </a:ext>
            </a:extLst>
          </p:cNvPr>
          <p:cNvSpPr txBox="1"/>
          <p:nvPr/>
        </p:nvSpPr>
        <p:spPr>
          <a:xfrm>
            <a:off x="369298" y="1636640"/>
            <a:ext cx="8338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We used Spark to import our CSV file from AWS and create a Spark </a:t>
            </a:r>
            <a:r>
              <a:rPr lang="en-US" dirty="0" err="1">
                <a:latin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</a:rPr>
              <a:t>. Due to the size of the </a:t>
            </a:r>
            <a:r>
              <a:rPr lang="en-US" dirty="0" err="1">
                <a:latin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</a:rPr>
              <a:t>, we had to do some preprocessing of the data first.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Then, we used Arrow to convert the Spark </a:t>
            </a:r>
            <a:r>
              <a:rPr lang="en-US" dirty="0" err="1">
                <a:latin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</a:rPr>
              <a:t> to a Pandas </a:t>
            </a:r>
            <a:r>
              <a:rPr lang="en-US" dirty="0" err="1">
                <a:latin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</a:rPr>
              <a:t> to perform the rest of our analysis. 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080FDB4-89D1-3B50-BFA0-9B70855E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6" y="5294434"/>
            <a:ext cx="53975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30ADE-6238-39E5-E178-0D83812A5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3629170"/>
            <a:ext cx="7772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solidFill>
                  <a:schemeClr val="bg1"/>
                </a:solidFill>
                <a:latin typeface="Keep Calm Med"/>
              </a:rPr>
              <a:t>Preprocessing</a:t>
            </a:r>
            <a:r>
              <a:rPr lang="en-US" sz="7200" dirty="0">
                <a:solidFill>
                  <a:schemeClr val="bg1"/>
                </a:solidFill>
                <a:latin typeface="Keep Calm Med"/>
              </a:rPr>
              <a:t>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C07091-75FC-CB5D-55C6-6AC2A850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36340" r="51081"/>
          <a:stretch/>
        </p:blipFill>
        <p:spPr>
          <a:xfrm>
            <a:off x="8939611" y="3720842"/>
            <a:ext cx="3128564" cy="298835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BD0CEB-3BFB-2FD8-54FD-F3C827CA5C2F}"/>
              </a:ext>
            </a:extLst>
          </p:cNvPr>
          <p:cNvSpPr txBox="1"/>
          <p:nvPr/>
        </p:nvSpPr>
        <p:spPr>
          <a:xfrm>
            <a:off x="377687" y="1798983"/>
            <a:ext cx="83389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 dropped some unnecessary columns (multiple id columns and name columns) which did not provide any information critical to our analysis.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 also dropped rows with null values in order to consolidate our data set to a little more than 100,000 rows.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 columns were converted back to the correct data type, as the Spark to Pandas conversion imported everything as an object.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 columns with text values (NEO, PHA, Class) were encoded to numerical values.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Our final step was to remove PHA, split training/test datasets, and scale the training/test data.</a:t>
            </a:r>
          </a:p>
        </p:txBody>
      </p:sp>
    </p:spTree>
    <p:extLst>
      <p:ext uri="{BB962C8B-B14F-4D97-AF65-F5344CB8AC3E}">
        <p14:creationId xmlns:p14="http://schemas.microsoft.com/office/powerpoint/2010/main" val="246005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6777B-17FB-F297-13FF-3BB8557F9D98}"/>
              </a:ext>
            </a:extLst>
          </p:cNvPr>
          <p:cNvSpPr txBox="1">
            <a:spLocks/>
          </p:cNvSpPr>
          <p:nvPr/>
        </p:nvSpPr>
        <p:spPr>
          <a:xfrm>
            <a:off x="221941" y="148805"/>
            <a:ext cx="9126245" cy="8214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Keep Calm Med"/>
              </a:rPr>
              <a:t>Model 1 </a:t>
            </a:r>
          </a:p>
        </p:txBody>
      </p:sp>
      <p:sp>
        <p:nvSpPr>
          <p:cNvPr id="10" name="Content Placeholder 23">
            <a:extLst>
              <a:ext uri="{FF2B5EF4-FFF2-40B4-BE49-F238E27FC236}">
                <a16:creationId xmlns:a16="http://schemas.microsoft.com/office/drawing/2014/main" id="{F04ABB56-0CB7-ED8B-7474-9747CEFE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1" y="1574310"/>
            <a:ext cx="8437983" cy="4747359"/>
          </a:xfrm>
        </p:spPr>
        <p:txBody>
          <a:bodyPr anchor="t"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 Model Features:</a:t>
            </a: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Sequential model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 inputs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layers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 layer with sigmoid activation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 with loss- binary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crossentropy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optimized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adam</a:t>
            </a: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Epochs: 10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Loss: 0.01; Accuracy 99.86%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Model 1 achieved 99.86% accuracy: </a:t>
            </a: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The goal with subsequent models will see if we can achieve the same accuracy, with less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data.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2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898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Keep Calm Med</vt:lpstr>
      <vt:lpstr>Office Theme</vt:lpstr>
      <vt:lpstr>Data-Driven Methods to Mitigate Asteroid Impact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 Swift Spotify Data Set</dc:title>
  <dc:creator>Bolima Tafah</dc:creator>
  <cp:lastModifiedBy>Amie Lynn Shank</cp:lastModifiedBy>
  <cp:revision>22</cp:revision>
  <cp:lastPrinted>2023-11-30T21:51:49Z</cp:lastPrinted>
  <dcterms:created xsi:type="dcterms:W3CDTF">2023-10-04T17:30:07Z</dcterms:created>
  <dcterms:modified xsi:type="dcterms:W3CDTF">2023-11-30T23:45:43Z</dcterms:modified>
</cp:coreProperties>
</file>