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ontserrat Classic" charset="1" panose="00000500000000000000"/>
      <p:regular r:id="rId28"/>
    </p:embeddedFont>
    <p:embeddedFont>
      <p:font typeface="Montserrat Light" charset="1" panose="00000400000000000000"/>
      <p:regular r:id="rId29"/>
    </p:embeddedFont>
    <p:embeddedFont>
      <p:font typeface="Open Sans" charset="1" panose="020B0606030504020204"/>
      <p:regular r:id="rId31"/>
    </p:embeddedFont>
    <p:embeddedFont>
      <p:font typeface="Open Sans Bold" charset="1" panose="020B0806030504020204"/>
      <p:regular r:id="rId32"/>
    </p:embeddedFont>
    <p:embeddedFont>
      <p:font typeface="Montserrat Classic Bold" charset="1" panose="00000800000000000000"/>
      <p:regular r:id="rId34"/>
    </p:embeddedFont>
    <p:embeddedFont>
      <p:font typeface="Canva Sans" charset="1" panose="020B0503030501040103"/>
      <p:regular r:id="rId36"/>
    </p:embeddedFont>
    <p:embeddedFont>
      <p:font typeface="Arimo" charset="1" panose="020B0604020202020204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notesMasters/notesMaster1.xml" Type="http://schemas.openxmlformats.org/officeDocument/2006/relationships/notesMaster"/><Relationship Id="rId26" Target="theme/theme2.xml" Type="http://schemas.openxmlformats.org/officeDocument/2006/relationships/theme"/><Relationship Id="rId27" Target="notesSlides/notesSlide1.xml" Type="http://schemas.openxmlformats.org/officeDocument/2006/relationships/notes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notesSlides/notesSlide3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4.xml" Type="http://schemas.openxmlformats.org/officeDocument/2006/relationships/notesSlide"/><Relationship Id="rId36" Target="fonts/font36.fntdata" Type="http://schemas.openxmlformats.org/officeDocument/2006/relationships/font"/><Relationship Id="rId37" Target="notesSlides/notesSlide5.xml" Type="http://schemas.openxmlformats.org/officeDocument/2006/relationships/notesSlide"/><Relationship Id="rId38" Target="notesSlides/notesSlide6.xml" Type="http://schemas.openxmlformats.org/officeDocument/2006/relationships/notesSlide"/><Relationship Id="rId39" Target="notesSlides/notesSlide7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8.xml" Type="http://schemas.openxmlformats.org/officeDocument/2006/relationships/notesSlide"/><Relationship Id="rId41" Target="notesSlides/notesSlide9.xml" Type="http://schemas.openxmlformats.org/officeDocument/2006/relationships/notesSlide"/><Relationship Id="rId42" Target="notesSlides/notesSlide10.xml" Type="http://schemas.openxmlformats.org/officeDocument/2006/relationships/notesSlide"/><Relationship Id="rId43" Target="notesSlides/notesSlide11.xml" Type="http://schemas.openxmlformats.org/officeDocument/2006/relationships/notesSlide"/><Relationship Id="rId44" Target="notesSlides/notesSlide12.xml" Type="http://schemas.openxmlformats.org/officeDocument/2006/relationships/notesSlide"/><Relationship Id="rId45" Target="notesSlides/notesSlide13.xml" Type="http://schemas.openxmlformats.org/officeDocument/2006/relationships/notesSlide"/><Relationship Id="rId46" Target="notesSlides/notesSlide14.xml" Type="http://schemas.openxmlformats.org/officeDocument/2006/relationships/notesSlide"/><Relationship Id="rId47" Target="notesSlides/notesSlide15.xml" Type="http://schemas.openxmlformats.org/officeDocument/2006/relationships/notesSlide"/><Relationship Id="rId48" Target="notesSlides/notesSlide16.xml" Type="http://schemas.openxmlformats.org/officeDocument/2006/relationships/notesSlide"/><Relationship Id="rId49" Target="notesSlides/notesSlide17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8.xml" Type="http://schemas.openxmlformats.org/officeDocument/2006/relationships/notesSlide"/><Relationship Id="rId51" Target="notesSlides/notesSlide19.xml" Type="http://schemas.openxmlformats.org/officeDocument/2006/relationships/notesSlide"/><Relationship Id="rId52" Target="fonts/font52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Susan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https://construyendoachispas.blog/2022/02/20/leer-temperatura-y-humedad-con-arduino-nano-33-ble-sense-sensor-hts221/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0602289" y="-6328955"/>
            <a:ext cx="8655894" cy="17276940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633458" y="1019175"/>
            <a:ext cx="7625842" cy="244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Detector de incendios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7427626"/>
            <a:ext cx="7868050" cy="1830674"/>
            <a:chOff x="0" y="0"/>
            <a:chExt cx="10490733" cy="24408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0490733" cy="839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97BCC7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Integrantes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17191"/>
              <a:ext cx="10490733" cy="1423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spc="2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Susan Jiménez Hernández, B94031</a:t>
              </a:r>
            </a:p>
            <a:p>
              <a:pPr algn="l">
                <a:lnSpc>
                  <a:spcPts val="4499"/>
                </a:lnSpc>
              </a:pPr>
              <a:r>
                <a:rPr lang="en-US" sz="2999" spc="2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Katherine Vargas Castro, B88198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-2700000">
            <a:off x="14294067" y="7990262"/>
            <a:ext cx="5930465" cy="6072282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8" id="8"/>
          <p:cNvSpPr/>
          <p:nvPr/>
        </p:nvSpPr>
        <p:spPr>
          <a:xfrm rot="-2700000">
            <a:off x="6700899" y="-1340989"/>
            <a:ext cx="57378" cy="6072282"/>
          </a:xfrm>
          <a:prstGeom prst="rect">
            <a:avLst/>
          </a:prstGeom>
          <a:solidFill>
            <a:srgbClr val="F8FBFD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1311" y="2142136"/>
            <a:ext cx="19992509" cy="6735330"/>
            <a:chOff x="0" y="0"/>
            <a:chExt cx="8017882" cy="2701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17882" cy="2701166"/>
            </a:xfrm>
            <a:custGeom>
              <a:avLst/>
              <a:gdLst/>
              <a:ahLst/>
              <a:cxnLst/>
              <a:rect r="r" b="b" t="t" l="l"/>
              <a:pathLst>
                <a:path h="2701166" w="8017882">
                  <a:moveTo>
                    <a:pt x="7893421" y="2701166"/>
                  </a:moveTo>
                  <a:lnTo>
                    <a:pt x="124460" y="2701166"/>
                  </a:lnTo>
                  <a:cubicBezTo>
                    <a:pt x="55880" y="2701166"/>
                    <a:pt x="0" y="2645286"/>
                    <a:pt x="0" y="25767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893422" y="0"/>
                  </a:lnTo>
                  <a:cubicBezTo>
                    <a:pt x="7962002" y="0"/>
                    <a:pt x="8017882" y="55880"/>
                    <a:pt x="8017882" y="124460"/>
                  </a:cubicBezTo>
                  <a:lnTo>
                    <a:pt x="8017882" y="2576706"/>
                  </a:lnTo>
                  <a:cubicBezTo>
                    <a:pt x="8017882" y="2645286"/>
                    <a:pt x="7962002" y="2701166"/>
                    <a:pt x="7893422" y="2701166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AutoShape 4" id="4"/>
          <p:cNvSpPr/>
          <p:nvPr/>
        </p:nvSpPr>
        <p:spPr>
          <a:xfrm rot="-2700000">
            <a:off x="15342407" y="6780856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215359" y="2357660"/>
            <a:ext cx="10045963" cy="5571680"/>
          </a:xfrm>
          <a:custGeom>
            <a:avLst/>
            <a:gdLst/>
            <a:ahLst/>
            <a:cxnLst/>
            <a:rect r="r" b="b" t="t" l="l"/>
            <a:pathLst>
              <a:path h="5571680" w="10045963">
                <a:moveTo>
                  <a:pt x="0" y="0"/>
                </a:moveTo>
                <a:lnTo>
                  <a:pt x="10045963" y="0"/>
                </a:lnTo>
                <a:lnTo>
                  <a:pt x="10045963" y="5571680"/>
                </a:lnTo>
                <a:lnTo>
                  <a:pt x="0" y="5571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323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33782" y="2557127"/>
            <a:ext cx="4266572" cy="5172746"/>
          </a:xfrm>
          <a:custGeom>
            <a:avLst/>
            <a:gdLst/>
            <a:ahLst/>
            <a:cxnLst/>
            <a:rect r="r" b="b" t="t" l="l"/>
            <a:pathLst>
              <a:path h="5172746" w="4266572">
                <a:moveTo>
                  <a:pt x="0" y="0"/>
                </a:moveTo>
                <a:lnTo>
                  <a:pt x="4266572" y="0"/>
                </a:lnTo>
                <a:lnTo>
                  <a:pt x="4266572" y="5172746"/>
                </a:lnTo>
                <a:lnTo>
                  <a:pt x="0" y="5172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89068" y="274629"/>
            <a:ext cx="14311285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Entrenamiento del modelo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7493103" y="1012522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4497228" y="1785538"/>
            <a:ext cx="7581543" cy="50115"/>
          </a:xfrm>
          <a:prstGeom prst="rect">
            <a:avLst/>
          </a:prstGeom>
          <a:solidFill>
            <a:srgbClr val="053D5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734228" y="4276896"/>
            <a:ext cx="7470605" cy="4744356"/>
            <a:chOff x="0" y="0"/>
            <a:chExt cx="4258082" cy="2704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58082" cy="2704180"/>
            </a:xfrm>
            <a:custGeom>
              <a:avLst/>
              <a:gdLst/>
              <a:ahLst/>
              <a:cxnLst/>
              <a:rect r="r" b="b" t="t" l="l"/>
              <a:pathLst>
                <a:path h="2704180" w="4258082">
                  <a:moveTo>
                    <a:pt x="4133622" y="2704180"/>
                  </a:moveTo>
                  <a:lnTo>
                    <a:pt x="124460" y="2704180"/>
                  </a:lnTo>
                  <a:cubicBezTo>
                    <a:pt x="55880" y="2704180"/>
                    <a:pt x="0" y="2648300"/>
                    <a:pt x="0" y="25797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33622" y="0"/>
                  </a:lnTo>
                  <a:cubicBezTo>
                    <a:pt x="4202202" y="0"/>
                    <a:pt x="4258082" y="55880"/>
                    <a:pt x="4258082" y="124460"/>
                  </a:cubicBezTo>
                  <a:lnTo>
                    <a:pt x="4258082" y="2579720"/>
                  </a:lnTo>
                  <a:cubicBezTo>
                    <a:pt x="4258082" y="2648300"/>
                    <a:pt x="4202202" y="2704180"/>
                    <a:pt x="4133622" y="270418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515932" y="3305755"/>
            <a:ext cx="9315789" cy="6567561"/>
          </a:xfrm>
          <a:custGeom>
            <a:avLst/>
            <a:gdLst/>
            <a:ahLst/>
            <a:cxnLst/>
            <a:rect r="r" b="b" t="t" l="l"/>
            <a:pathLst>
              <a:path h="6567561" w="9315789">
                <a:moveTo>
                  <a:pt x="0" y="0"/>
                </a:moveTo>
                <a:lnTo>
                  <a:pt x="9315790" y="0"/>
                </a:lnTo>
                <a:lnTo>
                  <a:pt x="9315790" y="6567562"/>
                </a:lnTo>
                <a:lnTo>
                  <a:pt x="0" y="6567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88357" y="581920"/>
            <a:ext cx="14311285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Entrenamiento del modelo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8309" y="1934890"/>
            <a:ext cx="13720439" cy="118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Datos clasificados por el modelo desarrollado en el entrenamiento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11514" y="4748565"/>
            <a:ext cx="6516033" cy="3801019"/>
          </a:xfrm>
          <a:custGeom>
            <a:avLst/>
            <a:gdLst/>
            <a:ahLst/>
            <a:cxnLst/>
            <a:rect r="r" b="b" t="t" l="l"/>
            <a:pathLst>
              <a:path h="3801019" w="6516033">
                <a:moveTo>
                  <a:pt x="0" y="0"/>
                </a:moveTo>
                <a:lnTo>
                  <a:pt x="6516033" y="0"/>
                </a:lnTo>
                <a:lnTo>
                  <a:pt x="6516033" y="3801019"/>
                </a:lnTo>
                <a:lnTo>
                  <a:pt x="0" y="3801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7493103" y="1012522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4497228" y="1785538"/>
            <a:ext cx="7581543" cy="50115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9563096" y="4190604"/>
            <a:ext cx="8007480" cy="5316575"/>
          </a:xfrm>
          <a:custGeom>
            <a:avLst/>
            <a:gdLst/>
            <a:ahLst/>
            <a:cxnLst/>
            <a:rect r="r" b="b" t="t" l="l"/>
            <a:pathLst>
              <a:path h="5316575" w="8007480">
                <a:moveTo>
                  <a:pt x="0" y="0"/>
                </a:moveTo>
                <a:lnTo>
                  <a:pt x="8007480" y="0"/>
                </a:lnTo>
                <a:lnTo>
                  <a:pt x="8007480" y="5316575"/>
                </a:lnTo>
                <a:lnTo>
                  <a:pt x="0" y="5316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3981" y="1351729"/>
            <a:ext cx="7226132" cy="5167970"/>
          </a:xfrm>
          <a:custGeom>
            <a:avLst/>
            <a:gdLst/>
            <a:ahLst/>
            <a:cxnLst/>
            <a:rect r="r" b="b" t="t" l="l"/>
            <a:pathLst>
              <a:path h="5167970" w="7226132">
                <a:moveTo>
                  <a:pt x="0" y="0"/>
                </a:moveTo>
                <a:lnTo>
                  <a:pt x="7226132" y="0"/>
                </a:lnTo>
                <a:lnTo>
                  <a:pt x="7226132" y="5167970"/>
                </a:lnTo>
                <a:lnTo>
                  <a:pt x="0" y="5167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13" t="0" r="-3113" b="-6100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0310" y="7011773"/>
            <a:ext cx="8433474" cy="3051527"/>
          </a:xfrm>
          <a:custGeom>
            <a:avLst/>
            <a:gdLst/>
            <a:ahLst/>
            <a:cxnLst/>
            <a:rect r="r" b="b" t="t" l="l"/>
            <a:pathLst>
              <a:path h="3051527" w="8433474">
                <a:moveTo>
                  <a:pt x="0" y="0"/>
                </a:moveTo>
                <a:lnTo>
                  <a:pt x="8433474" y="0"/>
                </a:lnTo>
                <a:lnTo>
                  <a:pt x="8433474" y="3051527"/>
                </a:lnTo>
                <a:lnTo>
                  <a:pt x="0" y="3051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9567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38986" y="2084818"/>
            <a:ext cx="6655700" cy="1501378"/>
          </a:xfrm>
          <a:custGeom>
            <a:avLst/>
            <a:gdLst/>
            <a:ahLst/>
            <a:cxnLst/>
            <a:rect r="r" b="b" t="t" l="l"/>
            <a:pathLst>
              <a:path h="1501378" w="6655700">
                <a:moveTo>
                  <a:pt x="0" y="0"/>
                </a:moveTo>
                <a:lnTo>
                  <a:pt x="6655700" y="0"/>
                </a:lnTo>
                <a:lnTo>
                  <a:pt x="6655700" y="1501378"/>
                </a:lnTo>
                <a:lnTo>
                  <a:pt x="0" y="1501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30666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41901" y="251798"/>
            <a:ext cx="14311285" cy="122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Testeo del modelo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923681" y="6780856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5485842" y="2996394"/>
            <a:ext cx="43907" cy="11716373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611113" y="2665491"/>
            <a:ext cx="17065774" cy="6943877"/>
          </a:xfrm>
          <a:custGeom>
            <a:avLst/>
            <a:gdLst/>
            <a:ahLst/>
            <a:cxnLst/>
            <a:rect r="r" b="b" t="t" l="l"/>
            <a:pathLst>
              <a:path h="6943877" w="17065774">
                <a:moveTo>
                  <a:pt x="0" y="0"/>
                </a:moveTo>
                <a:lnTo>
                  <a:pt x="17065774" y="0"/>
                </a:lnTo>
                <a:lnTo>
                  <a:pt x="17065774" y="6943878"/>
                </a:lnTo>
                <a:lnTo>
                  <a:pt x="0" y="6943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548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42720" y="1028700"/>
            <a:ext cx="14312707" cy="2336725"/>
            <a:chOff x="0" y="0"/>
            <a:chExt cx="19083610" cy="311563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896" y="-9525"/>
              <a:ext cx="19081714" cy="1635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spc="-80">
                  <a:solidFill>
                    <a:srgbClr val="053D5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Exportación del modelo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75842"/>
              <a:ext cx="19083610" cy="113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2720" y="1028700"/>
            <a:ext cx="14312707" cy="3092872"/>
            <a:chOff x="0" y="0"/>
            <a:chExt cx="19083610" cy="412382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896" y="-9525"/>
              <a:ext cx="19081714" cy="1635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spc="-80">
                  <a:solidFill>
                    <a:srgbClr val="053D5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Detector de incendios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75842"/>
              <a:ext cx="19083610" cy="113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28504"/>
              <a:ext cx="19083610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-2700000">
            <a:off x="15029837" y="8494784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7" id="7"/>
          <p:cNvSpPr/>
          <p:nvPr/>
        </p:nvSpPr>
        <p:spPr>
          <a:xfrm rot="-2700000">
            <a:off x="-6839729" y="746429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8071738" y="4436885"/>
            <a:ext cx="8560323" cy="4058466"/>
            <a:chOff x="0" y="0"/>
            <a:chExt cx="4884683" cy="23158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84683" cy="2315838"/>
            </a:xfrm>
            <a:custGeom>
              <a:avLst/>
              <a:gdLst/>
              <a:ahLst/>
              <a:cxnLst/>
              <a:rect r="r" b="b" t="t" l="l"/>
              <a:pathLst>
                <a:path h="2315838" w="4884683">
                  <a:moveTo>
                    <a:pt x="4760223" y="2315838"/>
                  </a:moveTo>
                  <a:lnTo>
                    <a:pt x="124460" y="2315838"/>
                  </a:lnTo>
                  <a:cubicBezTo>
                    <a:pt x="55880" y="2315838"/>
                    <a:pt x="0" y="2259958"/>
                    <a:pt x="0" y="21913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60223" y="0"/>
                  </a:lnTo>
                  <a:cubicBezTo>
                    <a:pt x="4828803" y="0"/>
                    <a:pt x="4884683" y="55880"/>
                    <a:pt x="4884683" y="124460"/>
                  </a:cubicBezTo>
                  <a:lnTo>
                    <a:pt x="4884683" y="2191378"/>
                  </a:lnTo>
                  <a:cubicBezTo>
                    <a:pt x="4884683" y="2259958"/>
                    <a:pt x="4828803" y="2315838"/>
                    <a:pt x="4760223" y="2315838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24391" y="3196916"/>
            <a:ext cx="6547347" cy="3624637"/>
            <a:chOff x="0" y="0"/>
            <a:chExt cx="4884683" cy="27041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84683" cy="2704180"/>
            </a:xfrm>
            <a:custGeom>
              <a:avLst/>
              <a:gdLst/>
              <a:ahLst/>
              <a:cxnLst/>
              <a:rect r="r" b="b" t="t" l="l"/>
              <a:pathLst>
                <a:path h="2704180" w="4884683">
                  <a:moveTo>
                    <a:pt x="4760223" y="2704180"/>
                  </a:moveTo>
                  <a:lnTo>
                    <a:pt x="124460" y="2704180"/>
                  </a:lnTo>
                  <a:cubicBezTo>
                    <a:pt x="55880" y="2704180"/>
                    <a:pt x="0" y="2648300"/>
                    <a:pt x="0" y="25797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60223" y="0"/>
                  </a:lnTo>
                  <a:cubicBezTo>
                    <a:pt x="4828803" y="0"/>
                    <a:pt x="4884683" y="55880"/>
                    <a:pt x="4884683" y="124460"/>
                  </a:cubicBezTo>
                  <a:lnTo>
                    <a:pt x="4884683" y="2579720"/>
                  </a:lnTo>
                  <a:cubicBezTo>
                    <a:pt x="4884683" y="2648300"/>
                    <a:pt x="4828803" y="2704180"/>
                    <a:pt x="4760223" y="270418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471516" y="1358879"/>
            <a:ext cx="2025620" cy="2432513"/>
          </a:xfrm>
          <a:custGeom>
            <a:avLst/>
            <a:gdLst/>
            <a:ahLst/>
            <a:cxnLst/>
            <a:rect r="r" b="b" t="t" l="l"/>
            <a:pathLst>
              <a:path h="2432513" w="2025620">
                <a:moveTo>
                  <a:pt x="0" y="0"/>
                </a:moveTo>
                <a:lnTo>
                  <a:pt x="2025620" y="0"/>
                </a:lnTo>
                <a:lnTo>
                  <a:pt x="2025620" y="2432513"/>
                </a:lnTo>
                <a:lnTo>
                  <a:pt x="0" y="2432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43199" y="7492239"/>
            <a:ext cx="2173195" cy="2173195"/>
          </a:xfrm>
          <a:custGeom>
            <a:avLst/>
            <a:gdLst/>
            <a:ahLst/>
            <a:cxnLst/>
            <a:rect r="r" b="b" t="t" l="l"/>
            <a:pathLst>
              <a:path h="2173195" w="2173195">
                <a:moveTo>
                  <a:pt x="0" y="0"/>
                </a:moveTo>
                <a:lnTo>
                  <a:pt x="2173195" y="0"/>
                </a:lnTo>
                <a:lnTo>
                  <a:pt x="2173195" y="2173195"/>
                </a:lnTo>
                <a:lnTo>
                  <a:pt x="0" y="21731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24391" y="3485676"/>
            <a:ext cx="6547347" cy="298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 utiliza como base un ejemplo de la librería exportada del modelo para desarrollar el código del detector de incendios.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90068" y="4640886"/>
            <a:ext cx="8341994" cy="359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Este código ofrece una predicción en la cual se agrega condicionales para determinar si ocurría o no un incendio.</a:t>
            </a:r>
          </a:p>
          <a:p>
            <a:pPr algn="ctr">
              <a:lnSpc>
                <a:spcPts val="4790"/>
              </a:lnSpc>
            </a:pPr>
            <a:r>
              <a:rPr lang="en-US" sz="34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Además. para lograr esta predicción se debía agregar los sensores que se estaban utilizando en el proyecto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57281" y="-9525"/>
            <a:ext cx="14311285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Detector de incendios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748447" y="5385414"/>
            <a:ext cx="8087790" cy="5947213"/>
            <a:chOff x="0" y="0"/>
            <a:chExt cx="3243562" cy="23850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43562" cy="2385096"/>
            </a:xfrm>
            <a:custGeom>
              <a:avLst/>
              <a:gdLst/>
              <a:ahLst/>
              <a:cxnLst/>
              <a:rect r="r" b="b" t="t" l="l"/>
              <a:pathLst>
                <a:path h="2385096" w="3243562">
                  <a:moveTo>
                    <a:pt x="3119102" y="2385096"/>
                  </a:moveTo>
                  <a:lnTo>
                    <a:pt x="124460" y="2385096"/>
                  </a:lnTo>
                  <a:cubicBezTo>
                    <a:pt x="55880" y="2385096"/>
                    <a:pt x="0" y="2329216"/>
                    <a:pt x="0" y="22606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19102" y="0"/>
                  </a:lnTo>
                  <a:cubicBezTo>
                    <a:pt x="3187682" y="0"/>
                    <a:pt x="3243562" y="55880"/>
                    <a:pt x="3243562" y="124460"/>
                  </a:cubicBezTo>
                  <a:lnTo>
                    <a:pt x="3243562" y="2260636"/>
                  </a:lnTo>
                  <a:cubicBezTo>
                    <a:pt x="3243562" y="2329216"/>
                    <a:pt x="3187682" y="2385096"/>
                    <a:pt x="3119102" y="2385096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AutoShape 5" id="5"/>
          <p:cNvSpPr/>
          <p:nvPr/>
        </p:nvSpPr>
        <p:spPr>
          <a:xfrm rot="-2700000">
            <a:off x="-2304055" y="-5713353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6" id="6"/>
          <p:cNvSpPr/>
          <p:nvPr/>
        </p:nvSpPr>
        <p:spPr>
          <a:xfrm rot="-2700000">
            <a:off x="13647804" y="7022770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286388" y="2934666"/>
            <a:ext cx="8645459" cy="3817475"/>
          </a:xfrm>
          <a:custGeom>
            <a:avLst/>
            <a:gdLst/>
            <a:ahLst/>
            <a:cxnLst/>
            <a:rect r="r" b="b" t="t" l="l"/>
            <a:pathLst>
              <a:path h="3817475" w="8645459">
                <a:moveTo>
                  <a:pt x="0" y="0"/>
                </a:moveTo>
                <a:lnTo>
                  <a:pt x="8645459" y="0"/>
                </a:lnTo>
                <a:lnTo>
                  <a:pt x="8645459" y="3817475"/>
                </a:lnTo>
                <a:lnTo>
                  <a:pt x="0" y="3817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31847" y="5635211"/>
            <a:ext cx="8668337" cy="4046369"/>
          </a:xfrm>
          <a:custGeom>
            <a:avLst/>
            <a:gdLst/>
            <a:ahLst/>
            <a:cxnLst/>
            <a:rect r="r" b="b" t="t" l="l"/>
            <a:pathLst>
              <a:path h="4046369" w="8668337">
                <a:moveTo>
                  <a:pt x="0" y="0"/>
                </a:moveTo>
                <a:lnTo>
                  <a:pt x="8668337" y="0"/>
                </a:lnTo>
                <a:lnTo>
                  <a:pt x="8668337" y="4046370"/>
                </a:lnTo>
                <a:lnTo>
                  <a:pt x="0" y="4046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95200" y="1152475"/>
            <a:ext cx="16240937" cy="118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Resultados de las predicciones del código de detector de incendios realizadas por el modelo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1293" y="409600"/>
            <a:ext cx="14311285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Recomendaciones</a:t>
            </a:r>
          </a:p>
        </p:txBody>
      </p:sp>
      <p:sp>
        <p:nvSpPr>
          <p:cNvPr name="AutoShape 3" id="3"/>
          <p:cNvSpPr/>
          <p:nvPr/>
        </p:nvSpPr>
        <p:spPr>
          <a:xfrm rot="-2700000">
            <a:off x="14580231" y="-2922907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930785" y="3153730"/>
            <a:ext cx="13310289" cy="5550040"/>
            <a:chOff x="0" y="0"/>
            <a:chExt cx="4884683" cy="2036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84683" cy="2036784"/>
            </a:xfrm>
            <a:custGeom>
              <a:avLst/>
              <a:gdLst/>
              <a:ahLst/>
              <a:cxnLst/>
              <a:rect r="r" b="b" t="t" l="l"/>
              <a:pathLst>
                <a:path h="2036784" w="4884683">
                  <a:moveTo>
                    <a:pt x="4760223" y="2036784"/>
                  </a:moveTo>
                  <a:lnTo>
                    <a:pt x="124460" y="2036784"/>
                  </a:lnTo>
                  <a:cubicBezTo>
                    <a:pt x="55880" y="2036784"/>
                    <a:pt x="0" y="1980904"/>
                    <a:pt x="0" y="19123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60223" y="0"/>
                  </a:lnTo>
                  <a:cubicBezTo>
                    <a:pt x="4828803" y="0"/>
                    <a:pt x="4884683" y="55880"/>
                    <a:pt x="4884683" y="124460"/>
                  </a:cubicBezTo>
                  <a:lnTo>
                    <a:pt x="4884683" y="1912324"/>
                  </a:lnTo>
                  <a:cubicBezTo>
                    <a:pt x="4884683" y="1980904"/>
                    <a:pt x="4828803" y="2036784"/>
                    <a:pt x="4760223" y="2036784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AutoShape 6" id="6"/>
          <p:cNvSpPr/>
          <p:nvPr/>
        </p:nvSpPr>
        <p:spPr>
          <a:xfrm rot="-2700000">
            <a:off x="16738357" y="-62024"/>
            <a:ext cx="43907" cy="11716373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930785" y="3705212"/>
            <a:ext cx="12822660" cy="4376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3792" indent="-381896" lvl="1">
              <a:lnSpc>
                <a:spcPts val="4952"/>
              </a:lnSpc>
              <a:buFont typeface="Arial"/>
              <a:buChar char="•"/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Variar los parámetros de entrenamiento para lograr obtener mejores resultados del modelo.</a:t>
            </a:r>
          </a:p>
          <a:p>
            <a:pPr algn="ctr" marL="763792" indent="-381896" lvl="1">
              <a:lnSpc>
                <a:spcPts val="4952"/>
              </a:lnSpc>
              <a:buFont typeface="Arial"/>
              <a:buChar char="•"/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Agregar más datos con fuego y sin fuego para hacer más preciso el modelo.</a:t>
            </a:r>
          </a:p>
          <a:p>
            <a:pPr algn="ctr" marL="763792" indent="-381896" lvl="1">
              <a:lnSpc>
                <a:spcPts val="4952"/>
              </a:lnSpc>
              <a:buFont typeface="Arial"/>
              <a:buChar char="•"/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Implementar un módulo de WIfI al circuito para enviar un mensaje a un dispositivo cuando se detecte un posible incendio.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9600"/>
            <a:ext cx="14311285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Dificultades</a:t>
            </a:r>
          </a:p>
        </p:txBody>
      </p:sp>
      <p:sp>
        <p:nvSpPr>
          <p:cNvPr name="AutoShape 3" id="3"/>
          <p:cNvSpPr/>
          <p:nvPr/>
        </p:nvSpPr>
        <p:spPr>
          <a:xfrm rot="-2700000">
            <a:off x="14580231" y="-2922907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2029696" y="1888594"/>
            <a:ext cx="13310289" cy="7369706"/>
            <a:chOff x="0" y="0"/>
            <a:chExt cx="4884683" cy="27045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84683" cy="2704575"/>
            </a:xfrm>
            <a:custGeom>
              <a:avLst/>
              <a:gdLst/>
              <a:ahLst/>
              <a:cxnLst/>
              <a:rect r="r" b="b" t="t" l="l"/>
              <a:pathLst>
                <a:path h="2704575" w="4884683">
                  <a:moveTo>
                    <a:pt x="4760223" y="2704575"/>
                  </a:moveTo>
                  <a:lnTo>
                    <a:pt x="124460" y="2704575"/>
                  </a:lnTo>
                  <a:cubicBezTo>
                    <a:pt x="55880" y="2704575"/>
                    <a:pt x="0" y="2648695"/>
                    <a:pt x="0" y="25801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60223" y="0"/>
                  </a:lnTo>
                  <a:cubicBezTo>
                    <a:pt x="4828803" y="0"/>
                    <a:pt x="4884683" y="55880"/>
                    <a:pt x="4884683" y="124460"/>
                  </a:cubicBezTo>
                  <a:lnTo>
                    <a:pt x="4884683" y="2580115"/>
                  </a:lnTo>
                  <a:cubicBezTo>
                    <a:pt x="4884683" y="2648695"/>
                    <a:pt x="4828803" y="2704575"/>
                    <a:pt x="4760223" y="2704575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AutoShape 6" id="6"/>
          <p:cNvSpPr/>
          <p:nvPr/>
        </p:nvSpPr>
        <p:spPr>
          <a:xfrm rot="-2700000">
            <a:off x="16738357" y="-62024"/>
            <a:ext cx="43907" cy="11716373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517326" y="2094331"/>
            <a:ext cx="12822660" cy="68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3792" indent="-381896" lvl="1">
              <a:lnSpc>
                <a:spcPts val="4952"/>
              </a:lnSpc>
              <a:buAutoNum type="arabicPeriod" startAt="1"/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Obtención de los datos:</a:t>
            </a:r>
          </a:p>
          <a:p>
            <a:pPr algn="l" marL="763792" indent="-381896" lvl="1">
              <a:lnSpc>
                <a:spcPts val="4952"/>
              </a:lnSpc>
              <a:buFont typeface="Arial"/>
              <a:buChar char="•"/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Alternativas:  importación de archivos CSV o el uso de un data forwarder para transmitir los datos desde Arduino a Edge Impulse.</a:t>
            </a:r>
          </a:p>
          <a:p>
            <a:pPr algn="l">
              <a:lnSpc>
                <a:spcPts val="4952"/>
              </a:lnSpc>
            </a:pPr>
          </a:p>
          <a:p>
            <a:pPr algn="just">
              <a:lnSpc>
                <a:spcPts val="4952"/>
              </a:lnSpc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   2. </a:t>
            </a: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Edicion de los datos recolectados:</a:t>
            </a:r>
          </a:p>
          <a:p>
            <a:pPr algn="l" marL="763792" indent="-381896" lvl="1">
              <a:lnSpc>
                <a:spcPts val="4952"/>
              </a:lnSpc>
              <a:buFont typeface="Arial"/>
              <a:buChar char="•"/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Solución: Script en python para la automatización y edición de los datos.</a:t>
            </a:r>
          </a:p>
          <a:p>
            <a:pPr algn="l">
              <a:lnSpc>
                <a:spcPts val="4952"/>
              </a:lnSpc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   3.Experimentamos algunas dificultades con el Arduino.</a:t>
            </a:r>
          </a:p>
          <a:p>
            <a:pPr algn="l">
              <a:lnSpc>
                <a:spcPts val="4952"/>
              </a:lnSpc>
            </a:pPr>
            <a:r>
              <a:rPr lang="en-US" sz="3537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</a:p>
          <a:p>
            <a:pPr algn="l">
              <a:lnSpc>
                <a:spcPts val="4952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923681" y="6780856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5485842" y="2996394"/>
            <a:ext cx="43907" cy="11716373"/>
          </a:xfrm>
          <a:prstGeom prst="rect">
            <a:avLst/>
          </a:prstGeom>
          <a:solidFill>
            <a:srgbClr val="053D5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2370402" y="2434683"/>
            <a:ext cx="15067420" cy="6013392"/>
            <a:chOff x="0" y="0"/>
            <a:chExt cx="7099781" cy="28335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99781" cy="2833515"/>
            </a:xfrm>
            <a:custGeom>
              <a:avLst/>
              <a:gdLst/>
              <a:ahLst/>
              <a:cxnLst/>
              <a:rect r="r" b="b" t="t" l="l"/>
              <a:pathLst>
                <a:path h="2833515" w="7099781">
                  <a:moveTo>
                    <a:pt x="6975321" y="2833515"/>
                  </a:moveTo>
                  <a:lnTo>
                    <a:pt x="124460" y="2833515"/>
                  </a:lnTo>
                  <a:cubicBezTo>
                    <a:pt x="55880" y="2833515"/>
                    <a:pt x="0" y="2777635"/>
                    <a:pt x="0" y="27090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975321" y="0"/>
                  </a:lnTo>
                  <a:cubicBezTo>
                    <a:pt x="7043900" y="0"/>
                    <a:pt x="7099781" y="55880"/>
                    <a:pt x="7099781" y="124460"/>
                  </a:cubicBezTo>
                  <a:lnTo>
                    <a:pt x="7099781" y="2709055"/>
                  </a:lnTo>
                  <a:cubicBezTo>
                    <a:pt x="7099781" y="2777635"/>
                    <a:pt x="7043900" y="2833515"/>
                    <a:pt x="6975321" y="2833515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61080" y="409600"/>
            <a:ext cx="14311285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16513" y="2375982"/>
            <a:ext cx="14242787" cy="605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5857" indent="-412929" lvl="1">
              <a:lnSpc>
                <a:spcPts val="5355"/>
              </a:lnSpc>
              <a:buFont typeface="Arial"/>
              <a:buChar char="•"/>
            </a:pPr>
            <a:r>
              <a:rPr lang="en-US" sz="3825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Se logra realizar una conexión con Edge Impulse para la adquisición de los datos.</a:t>
            </a:r>
          </a:p>
          <a:p>
            <a:pPr algn="ctr" marL="825857" indent="-412929" lvl="1">
              <a:lnSpc>
                <a:spcPts val="5355"/>
              </a:lnSpc>
              <a:buFont typeface="Arial"/>
              <a:buChar char="•"/>
            </a:pPr>
            <a:r>
              <a:rPr lang="en-US" sz="3825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Se entrena e implementa correctamente un modelo para la detección de incendios.</a:t>
            </a:r>
          </a:p>
          <a:p>
            <a:pPr algn="ctr" marL="825857" indent="-412929" lvl="1">
              <a:lnSpc>
                <a:spcPts val="5355"/>
              </a:lnSpc>
              <a:buFont typeface="Arial"/>
              <a:buChar char="•"/>
            </a:pPr>
            <a:r>
              <a:rPr lang="en-US" sz="3825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Se logra exportar el modelo como una biblioteca para que pueda ser usada en el Arduino Nano 33 BLE.</a:t>
            </a:r>
          </a:p>
          <a:p>
            <a:pPr algn="ctr" marL="825857" indent="-412929" lvl="1">
              <a:lnSpc>
                <a:spcPts val="5355"/>
              </a:lnSpc>
              <a:buFont typeface="Arial"/>
              <a:buChar char="•"/>
            </a:pPr>
            <a:r>
              <a:rPr lang="en-US" sz="3825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Se logra implementar un código en el Arduino Nano 33 BLE capaz de detectar los incendios y activar una alarma 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304055" y="-5713353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024933" y="-67986"/>
            <a:ext cx="6665510" cy="50247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3257262" y="409600"/>
            <a:ext cx="9542371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Referencias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06165" y="1893910"/>
            <a:ext cx="13179853" cy="778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53D57"/>
                </a:solidFill>
                <a:latin typeface="Arimo"/>
                <a:ea typeface="Arimo"/>
                <a:cs typeface="Arimo"/>
                <a:sym typeface="Arimo"/>
              </a:rPr>
              <a:t>“Fire detection system using flame sensor arduino,” 2023, https://how2electronics.com/fire-detection-system-using-flame-sensor-arduino/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53D57"/>
                </a:solidFill>
                <a:latin typeface="Arimo"/>
                <a:ea typeface="Arimo"/>
                <a:cs typeface="Arimo"/>
                <a:sym typeface="Arimo"/>
              </a:rPr>
              <a:t>“Using sensor fusion and tinyml to detect fires,” 2023, https://blog.arduino.cc/2023/02/13/using-sensor-fusion-and-tinyml-to-detect-fires/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53D57"/>
                </a:solidFill>
                <a:latin typeface="Arimo"/>
                <a:ea typeface="Arimo"/>
                <a:cs typeface="Arimo"/>
                <a:sym typeface="Arimo"/>
              </a:rPr>
              <a:t>“Fire prediction using arduino nano ble sense and machine learning,” 2021,https://www.electronicwings.com/users/som/projects/1287/fire-prediction-using-arduino-nano-ble-sense-and-machine-learning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304055" y="-5713353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024933" y="-67986"/>
            <a:ext cx="6665510" cy="50247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3077185" y="4602105"/>
            <a:ext cx="4585424" cy="4656195"/>
            <a:chOff x="0" y="0"/>
            <a:chExt cx="3550258" cy="36050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50258" cy="3605053"/>
            </a:xfrm>
            <a:custGeom>
              <a:avLst/>
              <a:gdLst/>
              <a:ahLst/>
              <a:cxnLst/>
              <a:rect r="r" b="b" t="t" l="l"/>
              <a:pathLst>
                <a:path h="3605053" w="3550258">
                  <a:moveTo>
                    <a:pt x="3425797" y="3605052"/>
                  </a:moveTo>
                  <a:lnTo>
                    <a:pt x="124460" y="3605052"/>
                  </a:lnTo>
                  <a:cubicBezTo>
                    <a:pt x="55880" y="3605052"/>
                    <a:pt x="0" y="3549173"/>
                    <a:pt x="0" y="34805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25798" y="0"/>
                  </a:lnTo>
                  <a:cubicBezTo>
                    <a:pt x="3494378" y="0"/>
                    <a:pt x="3550258" y="55880"/>
                    <a:pt x="3550258" y="124460"/>
                  </a:cubicBezTo>
                  <a:lnTo>
                    <a:pt x="3550258" y="3480593"/>
                  </a:lnTo>
                  <a:cubicBezTo>
                    <a:pt x="3550258" y="3549173"/>
                    <a:pt x="3494378" y="3605053"/>
                    <a:pt x="3425798" y="3605053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958360" y="1896793"/>
            <a:ext cx="5418428" cy="4517380"/>
            <a:chOff x="0" y="0"/>
            <a:chExt cx="3243562" cy="27041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43562" cy="2704180"/>
            </a:xfrm>
            <a:custGeom>
              <a:avLst/>
              <a:gdLst/>
              <a:ahLst/>
              <a:cxnLst/>
              <a:rect r="r" b="b" t="t" l="l"/>
              <a:pathLst>
                <a:path h="2704180" w="3243562">
                  <a:moveTo>
                    <a:pt x="3119102" y="2704180"/>
                  </a:moveTo>
                  <a:lnTo>
                    <a:pt x="124460" y="2704180"/>
                  </a:lnTo>
                  <a:cubicBezTo>
                    <a:pt x="55880" y="2704180"/>
                    <a:pt x="0" y="2648300"/>
                    <a:pt x="0" y="25797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19102" y="0"/>
                  </a:lnTo>
                  <a:cubicBezTo>
                    <a:pt x="3187682" y="0"/>
                    <a:pt x="3243562" y="55880"/>
                    <a:pt x="3243562" y="124460"/>
                  </a:cubicBezTo>
                  <a:lnTo>
                    <a:pt x="3243562" y="2579720"/>
                  </a:lnTo>
                  <a:cubicBezTo>
                    <a:pt x="3243562" y="2648300"/>
                    <a:pt x="3187682" y="2704180"/>
                    <a:pt x="3119102" y="270418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3605922" y="5835892"/>
            <a:ext cx="4426300" cy="4104387"/>
          </a:xfrm>
          <a:custGeom>
            <a:avLst/>
            <a:gdLst/>
            <a:ahLst/>
            <a:cxnLst/>
            <a:rect r="r" b="b" t="t" l="l"/>
            <a:pathLst>
              <a:path h="4104387" w="4426300">
                <a:moveTo>
                  <a:pt x="0" y="0"/>
                </a:moveTo>
                <a:lnTo>
                  <a:pt x="4426300" y="0"/>
                </a:lnTo>
                <a:lnTo>
                  <a:pt x="4426300" y="4104387"/>
                </a:lnTo>
                <a:lnTo>
                  <a:pt x="0" y="4104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052785" y="1189292"/>
            <a:ext cx="9144400" cy="3092896"/>
            <a:chOff x="0" y="0"/>
            <a:chExt cx="12192533" cy="412386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211" y="-9525"/>
              <a:ext cx="12191322" cy="1635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60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75842"/>
              <a:ext cx="12192533" cy="1139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428537"/>
              <a:ext cx="12192533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12190" y="3140872"/>
            <a:ext cx="11993732" cy="5902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de especial relevancia debido a la importancia crucial de detectar incendios en su fase inicial para minimizar los daños tanto humanos como materiales</a:t>
            </a: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Esto posibilita la activación inmediata de medidas de control y facilita la evacuación oportuna de la zona afectada, reduciendo así el riesgo de pérdidas significativas. 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618474" y="584860"/>
            <a:ext cx="4239752" cy="83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29"/>
              </a:lnSpc>
              <a:spcBef>
                <a:spcPct val="0"/>
              </a:spcBef>
            </a:pPr>
            <a:r>
              <a:rPr lang="en-US" sz="5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Justificación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304055" y="-5713353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024933" y="-67986"/>
            <a:ext cx="6665510" cy="50247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2331516"/>
            <a:ext cx="5547169" cy="6333191"/>
            <a:chOff x="0" y="0"/>
            <a:chExt cx="3540019" cy="40416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40019" cy="4041632"/>
            </a:xfrm>
            <a:custGeom>
              <a:avLst/>
              <a:gdLst/>
              <a:ahLst/>
              <a:cxnLst/>
              <a:rect r="r" b="b" t="t" l="l"/>
              <a:pathLst>
                <a:path h="4041632" w="3540019">
                  <a:moveTo>
                    <a:pt x="3415559" y="4041632"/>
                  </a:moveTo>
                  <a:lnTo>
                    <a:pt x="124460" y="4041632"/>
                  </a:lnTo>
                  <a:cubicBezTo>
                    <a:pt x="55880" y="4041632"/>
                    <a:pt x="0" y="3985752"/>
                    <a:pt x="0" y="391717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15559" y="0"/>
                  </a:lnTo>
                  <a:cubicBezTo>
                    <a:pt x="3484139" y="0"/>
                    <a:pt x="3540019" y="55880"/>
                    <a:pt x="3540019" y="124460"/>
                  </a:cubicBezTo>
                  <a:lnTo>
                    <a:pt x="3540019" y="3917172"/>
                  </a:lnTo>
                  <a:cubicBezTo>
                    <a:pt x="3540019" y="3985752"/>
                    <a:pt x="3484139" y="4041632"/>
                    <a:pt x="3415559" y="4041632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278255" y="455665"/>
            <a:ext cx="9144400" cy="3092896"/>
            <a:chOff x="0" y="0"/>
            <a:chExt cx="12192533" cy="412386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211" y="-9525"/>
              <a:ext cx="12191322" cy="1635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 spc="-80">
                  <a:solidFill>
                    <a:srgbClr val="053D5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Objetivos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75842"/>
              <a:ext cx="12192533" cy="1139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28537"/>
              <a:ext cx="12192533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254860" y="381966"/>
            <a:ext cx="5547169" cy="6333191"/>
            <a:chOff x="0" y="0"/>
            <a:chExt cx="3540019" cy="40416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40019" cy="4041632"/>
            </a:xfrm>
            <a:custGeom>
              <a:avLst/>
              <a:gdLst/>
              <a:ahLst/>
              <a:cxnLst/>
              <a:rect r="r" b="b" t="t" l="l"/>
              <a:pathLst>
                <a:path h="4041632" w="3540019">
                  <a:moveTo>
                    <a:pt x="3415559" y="4041632"/>
                  </a:moveTo>
                  <a:lnTo>
                    <a:pt x="124460" y="4041632"/>
                  </a:lnTo>
                  <a:cubicBezTo>
                    <a:pt x="55880" y="4041632"/>
                    <a:pt x="0" y="3985752"/>
                    <a:pt x="0" y="391717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15559" y="0"/>
                  </a:lnTo>
                  <a:cubicBezTo>
                    <a:pt x="3484139" y="0"/>
                    <a:pt x="3540019" y="55880"/>
                    <a:pt x="3540019" y="124460"/>
                  </a:cubicBezTo>
                  <a:lnTo>
                    <a:pt x="3540019" y="3917172"/>
                  </a:lnTo>
                  <a:cubicBezTo>
                    <a:pt x="3540019" y="3985752"/>
                    <a:pt x="3484139" y="4041632"/>
                    <a:pt x="3415559" y="4041632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52285" y="2439388"/>
            <a:ext cx="13227722" cy="444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457" indent="-365728" lvl="1">
              <a:lnSpc>
                <a:spcPts val="4404"/>
              </a:lnSpc>
              <a:buFont typeface="Arial"/>
              <a:buChar char="•"/>
            </a:pPr>
            <a:r>
              <a:rPr lang="en-US" sz="3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Recopilar y procesar datos de detección de fuego para </a:t>
            </a:r>
            <a:r>
              <a:rPr lang="en-US" sz="3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entrenar e implementar un modelo en Edge Impulse.</a:t>
            </a:r>
          </a:p>
          <a:p>
            <a:pPr algn="l" marL="731457" indent="-365728" lvl="1">
              <a:lnSpc>
                <a:spcPts val="4404"/>
              </a:lnSpc>
              <a:buFont typeface="Arial"/>
              <a:buChar char="•"/>
            </a:pPr>
            <a:r>
              <a:rPr lang="en-US" sz="3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Exportar el modelo desarrollado por medio de Edge Impulse, para su ejecución en el Arduino Nano 33 BLE.</a:t>
            </a:r>
          </a:p>
          <a:p>
            <a:pPr algn="l" marL="731457" indent="-365728" lvl="1">
              <a:lnSpc>
                <a:spcPts val="4404"/>
              </a:lnSpc>
              <a:buFont typeface="Arial"/>
              <a:buChar char="•"/>
            </a:pPr>
            <a:r>
              <a:rPr lang="en-US" sz="3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 un programa en Arduino que utilice la</a:t>
            </a:r>
          </a:p>
          <a:p>
            <a:pPr algn="l">
              <a:lnSpc>
                <a:spcPts val="4404"/>
              </a:lnSpc>
            </a:pPr>
            <a:r>
              <a:rPr lang="en-US" sz="3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3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biblioteca del modelo para detectar la presencia de fuego y</a:t>
            </a:r>
          </a:p>
          <a:p>
            <a:pPr algn="l">
              <a:lnSpc>
                <a:spcPts val="4404"/>
              </a:lnSpc>
            </a:pPr>
            <a:r>
              <a:rPr lang="en-US" sz="3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activar una alerta</a:t>
            </a:r>
            <a:r>
              <a:rPr lang="en-US" sz="3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algn="l">
              <a:lnSpc>
                <a:spcPts val="4404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552447" y="5859163"/>
            <a:ext cx="3735553" cy="3735553"/>
          </a:xfrm>
          <a:custGeom>
            <a:avLst/>
            <a:gdLst/>
            <a:ahLst/>
            <a:cxnLst/>
            <a:rect r="r" b="b" t="t" l="l"/>
            <a:pathLst>
              <a:path h="3735553" w="3735553">
                <a:moveTo>
                  <a:pt x="0" y="0"/>
                </a:moveTo>
                <a:lnTo>
                  <a:pt x="3735553" y="0"/>
                </a:lnTo>
                <a:lnTo>
                  <a:pt x="3735553" y="3735553"/>
                </a:lnTo>
                <a:lnTo>
                  <a:pt x="0" y="3735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3552506" y="-2178547"/>
            <a:ext cx="3405260" cy="340459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4991641" y="-601359"/>
            <a:ext cx="7581543" cy="50115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AutoShape 4" id="4"/>
          <p:cNvSpPr/>
          <p:nvPr/>
        </p:nvSpPr>
        <p:spPr>
          <a:xfrm rot="-2700000">
            <a:off x="4045931" y="2162175"/>
            <a:ext cx="43907" cy="11716373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AutoShape 5" id="5"/>
          <p:cNvSpPr/>
          <p:nvPr/>
        </p:nvSpPr>
        <p:spPr>
          <a:xfrm rot="-2700000">
            <a:off x="-4241356" y="6335393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7545454" y="3198797"/>
            <a:ext cx="8162346" cy="5692994"/>
            <a:chOff x="0" y="0"/>
            <a:chExt cx="6089561" cy="42472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89562" cy="4247288"/>
            </a:xfrm>
            <a:custGeom>
              <a:avLst/>
              <a:gdLst/>
              <a:ahLst/>
              <a:cxnLst/>
              <a:rect r="r" b="b" t="t" l="l"/>
              <a:pathLst>
                <a:path h="4247288" w="6089562">
                  <a:moveTo>
                    <a:pt x="5965101" y="4247288"/>
                  </a:moveTo>
                  <a:lnTo>
                    <a:pt x="124460" y="4247288"/>
                  </a:lnTo>
                  <a:cubicBezTo>
                    <a:pt x="55880" y="4247288"/>
                    <a:pt x="0" y="4191409"/>
                    <a:pt x="0" y="41228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965101" y="0"/>
                  </a:lnTo>
                  <a:cubicBezTo>
                    <a:pt x="6033681" y="0"/>
                    <a:pt x="6089562" y="55880"/>
                    <a:pt x="6089562" y="124460"/>
                  </a:cubicBezTo>
                  <a:lnTo>
                    <a:pt x="6089562" y="4122829"/>
                  </a:lnTo>
                  <a:cubicBezTo>
                    <a:pt x="6089562" y="4191409"/>
                    <a:pt x="6033681" y="4247288"/>
                    <a:pt x="5965101" y="4247288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59081" y="3862475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3298" y="1000398"/>
            <a:ext cx="16271062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Arduino Nano 33 BLE Sense Lite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25772" y="2055222"/>
            <a:ext cx="7537952" cy="688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</a:p>
          <a:p>
            <a:pPr algn="l">
              <a:lnSpc>
                <a:spcPts val="4549"/>
              </a:lnSpc>
            </a:pPr>
          </a:p>
          <a:p>
            <a:pPr algn="l">
              <a:lnSpc>
                <a:spcPts val="4549"/>
              </a:lnSpc>
            </a:pPr>
          </a:p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Sensores utlizados:</a:t>
            </a:r>
          </a:p>
          <a:p>
            <a:pPr algn="l" marL="701656" indent="-350828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LPS22HB (presión y temperatura)</a:t>
            </a:r>
          </a:p>
          <a:p>
            <a:pPr algn="l" marL="701656" indent="-350828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APDS9960 (color RGB)</a:t>
            </a:r>
          </a:p>
          <a:p>
            <a:pPr algn="l">
              <a:lnSpc>
                <a:spcPts val="4549"/>
              </a:lnSpc>
            </a:pPr>
          </a:p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Sensores no disponibles para esta versión:</a:t>
            </a:r>
          </a:p>
          <a:p>
            <a:pPr algn="l" marL="701656" indent="-350828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construyendoachispas.blog/2022/02/20/leer-temperatura-y-humedad-con-arduino-nano-33-ble-sense-sensor-hts221/"/>
              </a:rPr>
              <a:t> HTS221</a:t>
            </a:r>
            <a:r>
              <a:rPr lang="en-US" sz="3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(Temperatura y humedad)</a:t>
            </a:r>
          </a:p>
          <a:p>
            <a:pPr algn="l">
              <a:lnSpc>
                <a:spcPts val="454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3552506" y="-2178547"/>
            <a:ext cx="3405260" cy="340459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4991641" y="-601359"/>
            <a:ext cx="7581543" cy="50115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AutoShape 4" id="4"/>
          <p:cNvSpPr/>
          <p:nvPr/>
        </p:nvSpPr>
        <p:spPr>
          <a:xfrm rot="-2700000">
            <a:off x="6366721" y="2342839"/>
            <a:ext cx="43907" cy="11716373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AutoShape 5" id="5"/>
          <p:cNvSpPr/>
          <p:nvPr/>
        </p:nvSpPr>
        <p:spPr>
          <a:xfrm rot="-2700000">
            <a:off x="-2105144" y="6335393"/>
            <a:ext cx="7904761" cy="7903215"/>
          </a:xfrm>
          <a:prstGeom prst="rect">
            <a:avLst/>
          </a:prstGeom>
          <a:solidFill>
            <a:srgbClr val="97BCC7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573298" y="2445119"/>
            <a:ext cx="8176229" cy="7252823"/>
            <a:chOff x="0" y="0"/>
            <a:chExt cx="6099919" cy="54110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99919" cy="5411007"/>
            </a:xfrm>
            <a:custGeom>
              <a:avLst/>
              <a:gdLst/>
              <a:ahLst/>
              <a:cxnLst/>
              <a:rect r="r" b="b" t="t" l="l"/>
              <a:pathLst>
                <a:path h="5411007" w="6099919">
                  <a:moveTo>
                    <a:pt x="5975459" y="5411007"/>
                  </a:moveTo>
                  <a:lnTo>
                    <a:pt x="124460" y="5411007"/>
                  </a:lnTo>
                  <a:cubicBezTo>
                    <a:pt x="55880" y="5411007"/>
                    <a:pt x="0" y="5355127"/>
                    <a:pt x="0" y="52865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975459" y="0"/>
                  </a:lnTo>
                  <a:cubicBezTo>
                    <a:pt x="6044039" y="0"/>
                    <a:pt x="6099919" y="55880"/>
                    <a:pt x="6099919" y="124460"/>
                  </a:cubicBezTo>
                  <a:lnTo>
                    <a:pt x="6099919" y="5286547"/>
                  </a:lnTo>
                  <a:cubicBezTo>
                    <a:pt x="6099919" y="5355127"/>
                    <a:pt x="6044039" y="5411007"/>
                    <a:pt x="5975459" y="5411007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04347" y="3245460"/>
            <a:ext cx="7009641" cy="5652140"/>
          </a:xfrm>
          <a:custGeom>
            <a:avLst/>
            <a:gdLst/>
            <a:ahLst/>
            <a:cxnLst/>
            <a:rect r="r" b="b" t="t" l="l"/>
            <a:pathLst>
              <a:path h="5652140" w="7009641">
                <a:moveTo>
                  <a:pt x="0" y="0"/>
                </a:moveTo>
                <a:lnTo>
                  <a:pt x="7009641" y="0"/>
                </a:lnTo>
                <a:lnTo>
                  <a:pt x="7009641" y="5652140"/>
                </a:lnTo>
                <a:lnTo>
                  <a:pt x="0" y="5652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3298" y="1000398"/>
            <a:ext cx="11210519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Diseño del circuito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49527" y="3178785"/>
            <a:ext cx="7777336" cy="448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328" indent="-342664" lvl="1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Arduino Nano 33 BLE Sense Lite</a:t>
            </a:r>
          </a:p>
          <a:p>
            <a:pPr algn="l" marL="685328" indent="-342664" lvl="1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Transsitor 2n2222a (BC547)</a:t>
            </a:r>
          </a:p>
          <a:p>
            <a:pPr algn="l" marL="685328" indent="-342664" lvl="1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Buzzer pasivo </a:t>
            </a:r>
          </a:p>
          <a:p>
            <a:pPr algn="l" marL="685328" indent="-342664" lvl="1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Resistor de 1k Ω [En base a la corriente de base IB = 5mA del 2n2222a ]</a:t>
            </a:r>
          </a:p>
          <a:p>
            <a:pPr algn="l" marL="685328" indent="-342664" lvl="1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Protoboard</a:t>
            </a:r>
          </a:p>
          <a:p>
            <a:pPr algn="l" marL="685328" indent="-342664" lvl="1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Jumpers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304055" y="-5713353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024933" y="-67986"/>
            <a:ext cx="6665510" cy="50247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795863" y="225105"/>
            <a:ext cx="14312707" cy="3092872"/>
            <a:chOff x="0" y="0"/>
            <a:chExt cx="19083610" cy="412382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896" y="-9525"/>
              <a:ext cx="19081714" cy="1635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spc="-80">
                  <a:solidFill>
                    <a:srgbClr val="053D5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Edge impulse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75842"/>
              <a:ext cx="19083610" cy="113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428504"/>
              <a:ext cx="19083610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6425" y="2515454"/>
            <a:ext cx="8087790" cy="5947213"/>
            <a:chOff x="0" y="0"/>
            <a:chExt cx="3243562" cy="23850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43562" cy="2385096"/>
            </a:xfrm>
            <a:custGeom>
              <a:avLst/>
              <a:gdLst/>
              <a:ahLst/>
              <a:cxnLst/>
              <a:rect r="r" b="b" t="t" l="l"/>
              <a:pathLst>
                <a:path h="2385096" w="3243562">
                  <a:moveTo>
                    <a:pt x="3119102" y="2385096"/>
                  </a:moveTo>
                  <a:lnTo>
                    <a:pt x="124460" y="2385096"/>
                  </a:lnTo>
                  <a:cubicBezTo>
                    <a:pt x="55880" y="2385096"/>
                    <a:pt x="0" y="2329216"/>
                    <a:pt x="0" y="22606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19102" y="0"/>
                  </a:lnTo>
                  <a:cubicBezTo>
                    <a:pt x="3187682" y="0"/>
                    <a:pt x="3243562" y="55880"/>
                    <a:pt x="3243562" y="124460"/>
                  </a:cubicBezTo>
                  <a:lnTo>
                    <a:pt x="3243562" y="2260636"/>
                  </a:lnTo>
                  <a:cubicBezTo>
                    <a:pt x="3243562" y="2329216"/>
                    <a:pt x="3187682" y="2385096"/>
                    <a:pt x="3119102" y="2385096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029700" y="2800777"/>
            <a:ext cx="9258300" cy="6172200"/>
          </a:xfrm>
          <a:custGeom>
            <a:avLst/>
            <a:gdLst/>
            <a:ahLst/>
            <a:cxnLst/>
            <a:rect r="r" b="b" t="t" l="l"/>
            <a:pathLst>
              <a:path h="6172200" w="9258300">
                <a:moveTo>
                  <a:pt x="0" y="0"/>
                </a:moveTo>
                <a:lnTo>
                  <a:pt x="9258300" y="0"/>
                </a:lnTo>
                <a:lnTo>
                  <a:pt x="92583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21653" y="2769790"/>
            <a:ext cx="7777336" cy="504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Edge Impulse ayuda en cada paso desde la recopilación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 datos, la extracción de características, 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diseño de modelos de aprendizaje automático (ML), el entrenamiento y la prueba de esos modelos, y la implementación de los modelos en dispositivos finales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77733" y="2561729"/>
            <a:ext cx="4098670" cy="6990043"/>
          </a:xfrm>
          <a:custGeom>
            <a:avLst/>
            <a:gdLst/>
            <a:ahLst/>
            <a:cxnLst/>
            <a:rect r="r" b="b" t="t" l="l"/>
            <a:pathLst>
              <a:path h="6990043" w="4098670">
                <a:moveTo>
                  <a:pt x="0" y="0"/>
                </a:moveTo>
                <a:lnTo>
                  <a:pt x="4098670" y="0"/>
                </a:lnTo>
                <a:lnTo>
                  <a:pt x="4098670" y="6990043"/>
                </a:lnTo>
                <a:lnTo>
                  <a:pt x="0" y="6990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20" r="0" b="-212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38725" y="2333129"/>
            <a:ext cx="4060487" cy="7218643"/>
          </a:xfrm>
          <a:custGeom>
            <a:avLst/>
            <a:gdLst/>
            <a:ahLst/>
            <a:cxnLst/>
            <a:rect r="r" b="b" t="t" l="l"/>
            <a:pathLst>
              <a:path h="7218643" w="4060487">
                <a:moveTo>
                  <a:pt x="0" y="0"/>
                </a:moveTo>
                <a:lnTo>
                  <a:pt x="4060487" y="0"/>
                </a:lnTo>
                <a:lnTo>
                  <a:pt x="4060487" y="7218643"/>
                </a:lnTo>
                <a:lnTo>
                  <a:pt x="0" y="721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61287" y="2503300"/>
            <a:ext cx="3964765" cy="7048472"/>
          </a:xfrm>
          <a:custGeom>
            <a:avLst/>
            <a:gdLst/>
            <a:ahLst/>
            <a:cxnLst/>
            <a:rect r="r" b="b" t="t" l="l"/>
            <a:pathLst>
              <a:path h="7048472" w="3964765">
                <a:moveTo>
                  <a:pt x="0" y="0"/>
                </a:moveTo>
                <a:lnTo>
                  <a:pt x="3964765" y="0"/>
                </a:lnTo>
                <a:lnTo>
                  <a:pt x="3964765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6799" y="431897"/>
            <a:ext cx="13787797" cy="118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8"/>
              </a:lnSpc>
            </a:pPr>
            <a:r>
              <a:rPr lang="en-US" sz="7707" spc="-77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Adquisición de datos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35252" y="1549303"/>
            <a:ext cx="9017496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Incendios provocados para tomar los datos</a:t>
            </a:r>
          </a:p>
        </p:txBody>
      </p:sp>
      <p:sp>
        <p:nvSpPr>
          <p:cNvPr name="AutoShape 7" id="7"/>
          <p:cNvSpPr/>
          <p:nvPr/>
        </p:nvSpPr>
        <p:spPr>
          <a:xfrm rot="-2700000">
            <a:off x="-6278722" y="5539162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8" id="8"/>
          <p:cNvSpPr/>
          <p:nvPr/>
        </p:nvSpPr>
        <p:spPr>
          <a:xfrm rot="-2700000">
            <a:off x="13110931" y="-6428891"/>
            <a:ext cx="6665510" cy="6664206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304055" y="-5713353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024933" y="-67986"/>
            <a:ext cx="6665510" cy="50247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983309" y="409600"/>
            <a:ext cx="14311285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Adquisición de datos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711953" y="5860156"/>
            <a:ext cx="7127211" cy="3945652"/>
            <a:chOff x="0" y="0"/>
            <a:chExt cx="4884683" cy="27041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84683" cy="2704180"/>
            </a:xfrm>
            <a:custGeom>
              <a:avLst/>
              <a:gdLst/>
              <a:ahLst/>
              <a:cxnLst/>
              <a:rect r="r" b="b" t="t" l="l"/>
              <a:pathLst>
                <a:path h="2704180" w="4884683">
                  <a:moveTo>
                    <a:pt x="4760223" y="2704180"/>
                  </a:moveTo>
                  <a:lnTo>
                    <a:pt x="124460" y="2704180"/>
                  </a:lnTo>
                  <a:cubicBezTo>
                    <a:pt x="55880" y="2704180"/>
                    <a:pt x="0" y="2648300"/>
                    <a:pt x="0" y="25797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60223" y="0"/>
                  </a:lnTo>
                  <a:cubicBezTo>
                    <a:pt x="4828803" y="0"/>
                    <a:pt x="4884683" y="55880"/>
                    <a:pt x="4884683" y="124460"/>
                  </a:cubicBezTo>
                  <a:lnTo>
                    <a:pt x="4884683" y="2579720"/>
                  </a:lnTo>
                  <a:cubicBezTo>
                    <a:pt x="4884683" y="2648300"/>
                    <a:pt x="4828803" y="2704180"/>
                    <a:pt x="4760223" y="270418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829710" y="3324978"/>
            <a:ext cx="13464885" cy="4673962"/>
          </a:xfrm>
          <a:custGeom>
            <a:avLst/>
            <a:gdLst/>
            <a:ahLst/>
            <a:cxnLst/>
            <a:rect r="r" b="b" t="t" l="l"/>
            <a:pathLst>
              <a:path h="4673962" w="13464885">
                <a:moveTo>
                  <a:pt x="0" y="0"/>
                </a:moveTo>
                <a:lnTo>
                  <a:pt x="13464884" y="0"/>
                </a:lnTo>
                <a:lnTo>
                  <a:pt x="13464884" y="4673961"/>
                </a:lnTo>
                <a:lnTo>
                  <a:pt x="0" y="4673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53189" y="2008008"/>
            <a:ext cx="14311285" cy="118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Datos obtenidos con el código desarrollado para conectar al Edge Impulse se utilizó el comando edge-impulse-data-forwarder.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04825" y="2795014"/>
            <a:ext cx="7313719" cy="6463286"/>
          </a:xfrm>
          <a:custGeom>
            <a:avLst/>
            <a:gdLst/>
            <a:ahLst/>
            <a:cxnLst/>
            <a:rect r="r" b="b" t="t" l="l"/>
            <a:pathLst>
              <a:path h="6463286" w="7313719">
                <a:moveTo>
                  <a:pt x="0" y="0"/>
                </a:moveTo>
                <a:lnTo>
                  <a:pt x="7313719" y="0"/>
                </a:lnTo>
                <a:lnTo>
                  <a:pt x="7313719" y="6463286"/>
                </a:lnTo>
                <a:lnTo>
                  <a:pt x="0" y="6463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795014"/>
            <a:ext cx="7334868" cy="6463286"/>
          </a:xfrm>
          <a:custGeom>
            <a:avLst/>
            <a:gdLst/>
            <a:ahLst/>
            <a:cxnLst/>
            <a:rect r="r" b="b" t="t" l="l"/>
            <a:pathLst>
              <a:path h="6463286" w="7334868">
                <a:moveTo>
                  <a:pt x="0" y="0"/>
                </a:moveTo>
                <a:lnTo>
                  <a:pt x="7334868" y="0"/>
                </a:lnTo>
                <a:lnTo>
                  <a:pt x="7334868" y="6463286"/>
                </a:lnTo>
                <a:lnTo>
                  <a:pt x="0" y="64632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75958" y="133531"/>
            <a:ext cx="14311285" cy="12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Adquisición de datos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24763" y="1435759"/>
            <a:ext cx="4741168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3D57"/>
                </a:solidFill>
                <a:latin typeface="Canva Sans"/>
                <a:ea typeface="Canva Sans"/>
                <a:cs typeface="Canva Sans"/>
                <a:sym typeface="Canva Sans"/>
              </a:rPr>
              <a:t>Datos en Edge Impulse</a:t>
            </a:r>
          </a:p>
        </p:txBody>
      </p:sp>
      <p:sp>
        <p:nvSpPr>
          <p:cNvPr name="AutoShape 6" id="6"/>
          <p:cNvSpPr/>
          <p:nvPr/>
        </p:nvSpPr>
        <p:spPr>
          <a:xfrm rot="-2700000">
            <a:off x="14166701" y="-2350678"/>
            <a:ext cx="3405260" cy="340459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7" id="7"/>
          <p:cNvSpPr/>
          <p:nvPr/>
        </p:nvSpPr>
        <p:spPr>
          <a:xfrm rot="-2700000">
            <a:off x="14991641" y="-601359"/>
            <a:ext cx="7581543" cy="50115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AutoShape 8" id="8"/>
          <p:cNvSpPr/>
          <p:nvPr/>
        </p:nvSpPr>
        <p:spPr>
          <a:xfrm rot="-2700000">
            <a:off x="-4151059" y="9403662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9" id="9"/>
          <p:cNvSpPr/>
          <p:nvPr/>
        </p:nvSpPr>
        <p:spPr>
          <a:xfrm rot="-2700000">
            <a:off x="-4566967" y="-4651659"/>
            <a:ext cx="6665510" cy="6664206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DAGJp_XIJoU</dc:identifier>
  <dcterms:modified xsi:type="dcterms:W3CDTF">2011-08-01T06:04:30Z</dcterms:modified>
  <cp:revision>1</cp:revision>
  <dc:title>Copia de Proyecto laboratorio de microcontroladores</dc:title>
</cp:coreProperties>
</file>