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8" r:id="rId13"/>
    <p:sldId id="266" r:id="rId14"/>
    <p:sldId id="267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404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\Documents\nlpdata\nlpgraphs%20(Autosaved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\Documents\nlpdata\nlpgraphs%20(Autosaved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\Documents\nlpdata\nlpgraphs%20(Autosaved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\Documents\nlpdata\nlpgraphs%20(Autosaved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\Documents\nlpdata\nlpgraphs%20(Autosaved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\Documents\nlpdata\nlpgraphs%20(Autosaved)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\Documents\nlpdata\nlpgraphs%20(Autosaved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400" dirty="0"/>
              <a:t>Overall Accuracy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Sheet1!$S$2</c:f>
              <c:strCache>
                <c:ptCount val="1"/>
                <c:pt idx="0">
                  <c:v>Overall Accuracy</c:v>
                </c:pt>
              </c:strCache>
            </c:strRef>
          </c:tx>
          <c:marker>
            <c:symbol val="none"/>
          </c:marker>
          <c:xVal>
            <c:numRef>
              <c:f>Sheet1!$R$3:$R$7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</c:numCache>
            </c:numRef>
          </c:xVal>
          <c:yVal>
            <c:numRef>
              <c:f>Sheet1!$S$3:$S$7</c:f>
              <c:numCache>
                <c:formatCode>General</c:formatCode>
                <c:ptCount val="5"/>
                <c:pt idx="0">
                  <c:v>73.44</c:v>
                </c:pt>
                <c:pt idx="1">
                  <c:v>74.17</c:v>
                </c:pt>
                <c:pt idx="2">
                  <c:v>73.5</c:v>
                </c:pt>
                <c:pt idx="3">
                  <c:v>72.290000000000006</c:v>
                </c:pt>
                <c:pt idx="4">
                  <c:v>71.23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89024"/>
        <c:axId val="43120512"/>
      </c:scatterChart>
      <c:valAx>
        <c:axId val="406890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 dirty="0"/>
                  <a:t>K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 baseline="0"/>
            </a:pPr>
            <a:endParaRPr lang="en-US"/>
          </a:p>
        </c:txPr>
        <c:crossAx val="43120512"/>
        <c:crosses val="autoZero"/>
        <c:crossBetween val="midCat"/>
      </c:valAx>
      <c:valAx>
        <c:axId val="431205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 dirty="0"/>
                  <a:t>Overall Accuracy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 baseline="0"/>
            </a:pPr>
            <a:endParaRPr lang="en-US"/>
          </a:p>
        </c:txPr>
        <c:crossAx val="4068902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400" dirty="0"/>
              <a:t>Brown Corpus Number</a:t>
            </a:r>
            <a:r>
              <a:rPr lang="en-US" sz="2400" baseline="0" dirty="0"/>
              <a:t> of Words vs Size</a:t>
            </a:r>
            <a:endParaRPr lang="en-US" sz="2400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Sheet1!$B$35</c:f>
              <c:strCache>
                <c:ptCount val="1"/>
                <c:pt idx="0">
                  <c:v>Word Size</c:v>
                </c:pt>
              </c:strCache>
            </c:strRef>
          </c:tx>
          <c:invertIfNegative val="0"/>
          <c:val>
            <c:numRef>
              <c:f>Sheet1!$B$36:$B$50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Sheet1!$C$35</c:f>
              <c:strCache>
                <c:ptCount val="1"/>
                <c:pt idx="0">
                  <c:v>Number Words</c:v>
                </c:pt>
              </c:strCache>
            </c:strRef>
          </c:tx>
          <c:invertIfNegative val="0"/>
          <c:val>
            <c:numRef>
              <c:f>Sheet1!$C$36:$C$50</c:f>
              <c:numCache>
                <c:formatCode>General</c:formatCode>
                <c:ptCount val="15"/>
                <c:pt idx="0">
                  <c:v>3</c:v>
                </c:pt>
                <c:pt idx="1">
                  <c:v>101</c:v>
                </c:pt>
                <c:pt idx="2">
                  <c:v>1004</c:v>
                </c:pt>
                <c:pt idx="3">
                  <c:v>4002</c:v>
                </c:pt>
                <c:pt idx="4">
                  <c:v>8887</c:v>
                </c:pt>
                <c:pt idx="5">
                  <c:v>15727</c:v>
                </c:pt>
                <c:pt idx="6">
                  <c:v>23958</c:v>
                </c:pt>
                <c:pt idx="7">
                  <c:v>29718</c:v>
                </c:pt>
                <c:pt idx="8">
                  <c:v>29130</c:v>
                </c:pt>
                <c:pt idx="9">
                  <c:v>22314</c:v>
                </c:pt>
                <c:pt idx="10">
                  <c:v>16161</c:v>
                </c:pt>
                <c:pt idx="11">
                  <c:v>11412</c:v>
                </c:pt>
                <c:pt idx="12">
                  <c:v>7748</c:v>
                </c:pt>
                <c:pt idx="13">
                  <c:v>5059</c:v>
                </c:pt>
                <c:pt idx="14">
                  <c:v>3157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920640"/>
        <c:axId val="45923328"/>
      </c:barChart>
      <c:catAx>
        <c:axId val="459206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 dirty="0"/>
                  <a:t>Word Size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45923328"/>
        <c:crosses val="autoZero"/>
        <c:auto val="1"/>
        <c:lblAlgn val="ctr"/>
        <c:lblOffset val="100"/>
        <c:noMultiLvlLbl val="0"/>
      </c:catAx>
      <c:valAx>
        <c:axId val="459233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 dirty="0"/>
                  <a:t>Number</a:t>
                </a:r>
                <a:r>
                  <a:rPr lang="en-US" sz="1800" baseline="0" dirty="0"/>
                  <a:t> of Words</a:t>
                </a:r>
                <a:endParaRPr lang="en-US" sz="18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459206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400" dirty="0"/>
              <a:t>Brown</a:t>
            </a:r>
            <a:r>
              <a:rPr lang="en-US" sz="2400" baseline="0" dirty="0"/>
              <a:t> Corpus Word Frequency vs Size</a:t>
            </a:r>
            <a:endParaRPr lang="en-US" sz="2400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Sheet1!$B$52</c:f>
              <c:strCache>
                <c:ptCount val="1"/>
                <c:pt idx="0">
                  <c:v>Word Size</c:v>
                </c:pt>
              </c:strCache>
            </c:strRef>
          </c:tx>
          <c:invertIfNegative val="0"/>
          <c:val>
            <c:numRef>
              <c:f>Sheet1!$B$53:$B$67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Sheet1!$C$52</c:f>
              <c:strCache>
                <c:ptCount val="1"/>
                <c:pt idx="0">
                  <c:v>Word Frequencies</c:v>
                </c:pt>
              </c:strCache>
            </c:strRef>
          </c:tx>
          <c:invertIfNegative val="0"/>
          <c:val>
            <c:numRef>
              <c:f>Sheet1!$C$53:$C$67</c:f>
              <c:numCache>
                <c:formatCode>General</c:formatCode>
                <c:ptCount val="15"/>
                <c:pt idx="0">
                  <c:v>407703</c:v>
                </c:pt>
                <c:pt idx="1">
                  <c:v>1693481</c:v>
                </c:pt>
                <c:pt idx="2">
                  <c:v>2117244</c:v>
                </c:pt>
                <c:pt idx="3">
                  <c:v>1536652</c:v>
                </c:pt>
                <c:pt idx="4">
                  <c:v>1044647</c:v>
                </c:pt>
                <c:pt idx="5">
                  <c:v>784297</c:v>
                </c:pt>
                <c:pt idx="6">
                  <c:v>727148</c:v>
                </c:pt>
                <c:pt idx="7">
                  <c:v>534268</c:v>
                </c:pt>
                <c:pt idx="8">
                  <c:v>394900</c:v>
                </c:pt>
                <c:pt idx="9">
                  <c:v>269964</c:v>
                </c:pt>
                <c:pt idx="10">
                  <c:v>155351</c:v>
                </c:pt>
                <c:pt idx="11">
                  <c:v>87122</c:v>
                </c:pt>
                <c:pt idx="12">
                  <c:v>47038</c:v>
                </c:pt>
                <c:pt idx="13">
                  <c:v>24489</c:v>
                </c:pt>
                <c:pt idx="14">
                  <c:v>8437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0948352"/>
        <c:axId val="70968448"/>
      </c:barChart>
      <c:catAx>
        <c:axId val="709483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 dirty="0"/>
                  <a:t>Word Size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70968448"/>
        <c:crosses val="autoZero"/>
        <c:auto val="1"/>
        <c:lblAlgn val="ctr"/>
        <c:lblOffset val="100"/>
        <c:noMultiLvlLbl val="0"/>
      </c:catAx>
      <c:valAx>
        <c:axId val="709684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 dirty="0"/>
                  <a:t>Frequency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709483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400" dirty="0" smtClean="0"/>
              <a:t>MAP Word</a:t>
            </a:r>
            <a:r>
              <a:rPr lang="en-US" sz="2400" baseline="0" dirty="0" smtClean="0"/>
              <a:t> </a:t>
            </a:r>
            <a:r>
              <a:rPr lang="en-US" sz="2400" baseline="0" dirty="0"/>
              <a:t>Recognition Statistics</a:t>
            </a:r>
            <a:endParaRPr lang="en-US" sz="24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1 guess</c:v>
                </c:pt>
              </c:strCache>
            </c:strRef>
          </c:tx>
          <c:marker>
            <c:symbol val="none"/>
          </c:marker>
          <c:xVal>
            <c:numRef>
              <c:f>Sheet1!$B$2:$B$16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xVal>
          <c:yVal>
            <c:numRef>
              <c:f>Sheet1!$C$2:$C$16</c:f>
              <c:numCache>
                <c:formatCode>General</c:formatCode>
                <c:ptCount val="15"/>
                <c:pt idx="0">
                  <c:v>0.99099999999999999</c:v>
                </c:pt>
                <c:pt idx="1">
                  <c:v>0.93300000000000005</c:v>
                </c:pt>
                <c:pt idx="2">
                  <c:v>0.94099999999999995</c:v>
                </c:pt>
                <c:pt idx="3">
                  <c:v>0.90400000000000003</c:v>
                </c:pt>
                <c:pt idx="4">
                  <c:v>0.93</c:v>
                </c:pt>
                <c:pt idx="5">
                  <c:v>0.95599999999999996</c:v>
                </c:pt>
                <c:pt idx="6">
                  <c:v>0.97199999999999998</c:v>
                </c:pt>
                <c:pt idx="7">
                  <c:v>0.98199999999999998</c:v>
                </c:pt>
                <c:pt idx="8">
                  <c:v>0.99</c:v>
                </c:pt>
                <c:pt idx="9">
                  <c:v>0.99199999999999999</c:v>
                </c:pt>
                <c:pt idx="10">
                  <c:v>0.996</c:v>
                </c:pt>
                <c:pt idx="11">
                  <c:v>0.997</c:v>
                </c:pt>
                <c:pt idx="12">
                  <c:v>0.995</c:v>
                </c:pt>
                <c:pt idx="13">
                  <c:v>0.998</c:v>
                </c:pt>
                <c:pt idx="14">
                  <c:v>0.997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2 guesses</c:v>
                </c:pt>
              </c:strCache>
            </c:strRef>
          </c:tx>
          <c:marker>
            <c:symbol val="none"/>
          </c:marker>
          <c:xVal>
            <c:numRef>
              <c:f>Sheet1!$B$2:$B$16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xVal>
          <c:yVal>
            <c:numRef>
              <c:f>Sheet1!$D$2:$D$16</c:f>
              <c:numCache>
                <c:formatCode>General</c:formatCode>
                <c:ptCount val="15"/>
                <c:pt idx="0">
                  <c:v>1</c:v>
                </c:pt>
                <c:pt idx="1">
                  <c:v>0.97199999999999998</c:v>
                </c:pt>
                <c:pt idx="2">
                  <c:v>0.98799999999999999</c:v>
                </c:pt>
                <c:pt idx="3">
                  <c:v>0.97499999999999998</c:v>
                </c:pt>
                <c:pt idx="4">
                  <c:v>0.97299999999999998</c:v>
                </c:pt>
                <c:pt idx="5">
                  <c:v>0.98199999999999998</c:v>
                </c:pt>
                <c:pt idx="6">
                  <c:v>0.98399999999999999</c:v>
                </c:pt>
                <c:pt idx="7">
                  <c:v>0.998</c:v>
                </c:pt>
                <c:pt idx="8">
                  <c:v>0.997</c:v>
                </c:pt>
                <c:pt idx="9">
                  <c:v>0.998</c:v>
                </c:pt>
                <c:pt idx="10">
                  <c:v>1</c:v>
                </c:pt>
                <c:pt idx="11">
                  <c:v>0.999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3 guesses</c:v>
                </c:pt>
              </c:strCache>
            </c:strRef>
          </c:tx>
          <c:marker>
            <c:symbol val="none"/>
          </c:marker>
          <c:xVal>
            <c:numRef>
              <c:f>Sheet1!$B$2:$B$16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xVal>
          <c:yVal>
            <c:numRef>
              <c:f>Sheet1!$E$2:$E$16</c:f>
              <c:numCache>
                <c:formatCode>General</c:formatCode>
                <c:ptCount val="15"/>
                <c:pt idx="0">
                  <c:v>1</c:v>
                </c:pt>
                <c:pt idx="1">
                  <c:v>0.99299999999999999</c:v>
                </c:pt>
                <c:pt idx="2">
                  <c:v>0.98299999999999998</c:v>
                </c:pt>
                <c:pt idx="3">
                  <c:v>0.96599999999999997</c:v>
                </c:pt>
                <c:pt idx="4">
                  <c:v>0.97799999999999998</c:v>
                </c:pt>
                <c:pt idx="5">
                  <c:v>0.99</c:v>
                </c:pt>
                <c:pt idx="6">
                  <c:v>0.996</c:v>
                </c:pt>
                <c:pt idx="7">
                  <c:v>0.999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986560"/>
        <c:axId val="68964736"/>
      </c:scatterChart>
      <c:valAx>
        <c:axId val="679865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 dirty="0"/>
                  <a:t>Word Length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68964736"/>
        <c:crosses val="autoZero"/>
        <c:crossBetween val="midCat"/>
      </c:valAx>
      <c:valAx>
        <c:axId val="6896473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 dirty="0"/>
                  <a:t>Percent Accuracy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67986560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400" dirty="0"/>
              <a:t>ML Word Recognition</a:t>
            </a:r>
            <a:r>
              <a:rPr lang="en-US" sz="2400" baseline="0" dirty="0"/>
              <a:t> Statistics</a:t>
            </a:r>
            <a:endParaRPr lang="en-US" sz="24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Sheet1!$C$18</c:f>
              <c:strCache>
                <c:ptCount val="1"/>
                <c:pt idx="0">
                  <c:v>1 guess</c:v>
                </c:pt>
              </c:strCache>
            </c:strRef>
          </c:tx>
          <c:marker>
            <c:symbol val="none"/>
          </c:marker>
          <c:xVal>
            <c:numRef>
              <c:f>Sheet1!$B$19:$B$33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xVal>
          <c:yVal>
            <c:numRef>
              <c:f>Sheet1!$C$19:$C$33</c:f>
              <c:numCache>
                <c:formatCode>General</c:formatCode>
                <c:ptCount val="15"/>
                <c:pt idx="0">
                  <c:v>0.91700000000000004</c:v>
                </c:pt>
                <c:pt idx="1">
                  <c:v>0.72899999999999998</c:v>
                </c:pt>
                <c:pt idx="2">
                  <c:v>0.73</c:v>
                </c:pt>
                <c:pt idx="3">
                  <c:v>0.75600000000000001</c:v>
                </c:pt>
                <c:pt idx="4">
                  <c:v>0.83</c:v>
                </c:pt>
                <c:pt idx="5">
                  <c:v>0.87</c:v>
                </c:pt>
                <c:pt idx="6">
                  <c:v>0.90800000000000003</c:v>
                </c:pt>
                <c:pt idx="7">
                  <c:v>0.93799999999999994</c:v>
                </c:pt>
                <c:pt idx="8">
                  <c:v>0.96499999999999997</c:v>
                </c:pt>
                <c:pt idx="9">
                  <c:v>0.97399999999999998</c:v>
                </c:pt>
                <c:pt idx="10">
                  <c:v>0.99099999999999999</c:v>
                </c:pt>
                <c:pt idx="11">
                  <c:v>0.997</c:v>
                </c:pt>
                <c:pt idx="12">
                  <c:v>0.99399999999999999</c:v>
                </c:pt>
                <c:pt idx="13">
                  <c:v>0.99299999999999999</c:v>
                </c:pt>
                <c:pt idx="14">
                  <c:v>0.999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Sheet1!$D$18</c:f>
              <c:strCache>
                <c:ptCount val="1"/>
                <c:pt idx="0">
                  <c:v>2 guesses</c:v>
                </c:pt>
              </c:strCache>
            </c:strRef>
          </c:tx>
          <c:marker>
            <c:symbol val="none"/>
          </c:marker>
          <c:xVal>
            <c:numRef>
              <c:f>Sheet1!$B$19:$B$33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xVal>
          <c:yVal>
            <c:numRef>
              <c:f>Sheet1!$D$19:$D$33</c:f>
              <c:numCache>
                <c:formatCode>General</c:formatCode>
                <c:ptCount val="15"/>
                <c:pt idx="0">
                  <c:v>0.98799999999999999</c:v>
                </c:pt>
                <c:pt idx="1">
                  <c:v>0.89500000000000002</c:v>
                </c:pt>
                <c:pt idx="2">
                  <c:v>0.84599999999999997</c:v>
                </c:pt>
                <c:pt idx="3">
                  <c:v>0.86099999999999999</c:v>
                </c:pt>
                <c:pt idx="4">
                  <c:v>0.92100000000000004</c:v>
                </c:pt>
                <c:pt idx="5">
                  <c:v>0.94199999999999995</c:v>
                </c:pt>
                <c:pt idx="6">
                  <c:v>0.96799999999999997</c:v>
                </c:pt>
                <c:pt idx="7">
                  <c:v>0.98599999999999999</c:v>
                </c:pt>
                <c:pt idx="8">
                  <c:v>0.99199999999999999</c:v>
                </c:pt>
                <c:pt idx="9">
                  <c:v>0.997</c:v>
                </c:pt>
                <c:pt idx="10">
                  <c:v>0.999</c:v>
                </c:pt>
                <c:pt idx="11">
                  <c:v>1</c:v>
                </c:pt>
                <c:pt idx="12">
                  <c:v>0.999</c:v>
                </c:pt>
                <c:pt idx="13">
                  <c:v>1</c:v>
                </c:pt>
                <c:pt idx="14">
                  <c:v>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Sheet1!$E$18</c:f>
              <c:strCache>
                <c:ptCount val="1"/>
                <c:pt idx="0">
                  <c:v>3 guesses</c:v>
                </c:pt>
              </c:strCache>
            </c:strRef>
          </c:tx>
          <c:marker>
            <c:symbol val="none"/>
          </c:marker>
          <c:xVal>
            <c:numRef>
              <c:f>Sheet1!$B$19:$B$33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xVal>
          <c:yVal>
            <c:numRef>
              <c:f>Sheet1!$E$19:$E$33</c:f>
              <c:numCache>
                <c:formatCode>General</c:formatCode>
                <c:ptCount val="15"/>
                <c:pt idx="0">
                  <c:v>1</c:v>
                </c:pt>
                <c:pt idx="1">
                  <c:v>0.93899999999999995</c:v>
                </c:pt>
                <c:pt idx="2">
                  <c:v>0.89800000000000002</c:v>
                </c:pt>
                <c:pt idx="3">
                  <c:v>0.91400000000000003</c:v>
                </c:pt>
                <c:pt idx="4">
                  <c:v>0.94699999999999995</c:v>
                </c:pt>
                <c:pt idx="5">
                  <c:v>0.96799999999999997</c:v>
                </c:pt>
                <c:pt idx="6">
                  <c:v>0.97899999999999998</c:v>
                </c:pt>
                <c:pt idx="7">
                  <c:v>0.99199999999999999</c:v>
                </c:pt>
                <c:pt idx="8">
                  <c:v>0.997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578496"/>
        <c:axId val="88231936"/>
      </c:scatterChart>
      <c:valAx>
        <c:axId val="855784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dirty="0"/>
                  <a:t>Word Length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88231936"/>
        <c:crosses val="autoZero"/>
        <c:crossBetween val="midCat"/>
      </c:valAx>
      <c:valAx>
        <c:axId val="88231936"/>
        <c:scaling>
          <c:orientation val="minMax"/>
          <c:min val="0.70000000000000007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 dirty="0"/>
                  <a:t>Percent Accuracy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85578496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Sheet1!$C$69</c:f>
              <c:strCache>
                <c:ptCount val="1"/>
                <c:pt idx="0">
                  <c:v>No Spellchecking</c:v>
                </c:pt>
              </c:strCache>
            </c:strRef>
          </c:tx>
          <c:marker>
            <c:symbol val="none"/>
          </c:marker>
          <c:xVal>
            <c:numRef>
              <c:f>Sheet1!$B$70:$B$84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xVal>
          <c:yVal>
            <c:numRef>
              <c:f>Sheet1!$C$70:$C$84</c:f>
              <c:numCache>
                <c:formatCode>General</c:formatCode>
                <c:ptCount val="15"/>
                <c:pt idx="0">
                  <c:v>0.99099999999999999</c:v>
                </c:pt>
                <c:pt idx="1">
                  <c:v>0.93300000000000005</c:v>
                </c:pt>
                <c:pt idx="2">
                  <c:v>0.94099999999999995</c:v>
                </c:pt>
                <c:pt idx="3">
                  <c:v>0.90400000000000003</c:v>
                </c:pt>
                <c:pt idx="4">
                  <c:v>0.93</c:v>
                </c:pt>
                <c:pt idx="5">
                  <c:v>0.95599999999999996</c:v>
                </c:pt>
                <c:pt idx="6">
                  <c:v>0.97199999999999998</c:v>
                </c:pt>
                <c:pt idx="7">
                  <c:v>0.98199999999999998</c:v>
                </c:pt>
                <c:pt idx="8">
                  <c:v>0.99</c:v>
                </c:pt>
                <c:pt idx="9">
                  <c:v>0.99199999999999999</c:v>
                </c:pt>
                <c:pt idx="10">
                  <c:v>0.996</c:v>
                </c:pt>
                <c:pt idx="11">
                  <c:v>0.997</c:v>
                </c:pt>
                <c:pt idx="12">
                  <c:v>0.995</c:v>
                </c:pt>
                <c:pt idx="13">
                  <c:v>0.998</c:v>
                </c:pt>
                <c:pt idx="14">
                  <c:v>0.997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Sheet1!$D$69</c:f>
              <c:strCache>
                <c:ptCount val="1"/>
                <c:pt idx="0">
                  <c:v>Spellchecking</c:v>
                </c:pt>
              </c:strCache>
            </c:strRef>
          </c:tx>
          <c:marker>
            <c:symbol val="none"/>
          </c:marker>
          <c:xVal>
            <c:numRef>
              <c:f>Sheet1!$B$70:$B$84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xVal>
          <c:yVal>
            <c:numRef>
              <c:f>Sheet1!$D$70:$D$84</c:f>
              <c:numCache>
                <c:formatCode>General</c:formatCode>
                <c:ptCount val="15"/>
                <c:pt idx="0">
                  <c:v>0.99199999999999999</c:v>
                </c:pt>
                <c:pt idx="1">
                  <c:v>0.57499999999999996</c:v>
                </c:pt>
                <c:pt idx="2">
                  <c:v>0.83399999999999996</c:v>
                </c:pt>
                <c:pt idx="3">
                  <c:v>0.69599999999999995</c:v>
                </c:pt>
                <c:pt idx="4">
                  <c:v>0.79700000000000004</c:v>
                </c:pt>
                <c:pt idx="5">
                  <c:v>0.87</c:v>
                </c:pt>
                <c:pt idx="6">
                  <c:v>0.89800000000000002</c:v>
                </c:pt>
                <c:pt idx="7">
                  <c:v>0.94</c:v>
                </c:pt>
                <c:pt idx="8">
                  <c:v>0.95699999999999996</c:v>
                </c:pt>
                <c:pt idx="9">
                  <c:v>0.96899999999999997</c:v>
                </c:pt>
                <c:pt idx="10">
                  <c:v>0.98499999999999999</c:v>
                </c:pt>
                <c:pt idx="11">
                  <c:v>0.98399999999999999</c:v>
                </c:pt>
                <c:pt idx="12">
                  <c:v>0.99099999999999999</c:v>
                </c:pt>
                <c:pt idx="13">
                  <c:v>0.99299999999999999</c:v>
                </c:pt>
                <c:pt idx="14">
                  <c:v>0.99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521920"/>
        <c:axId val="85523840"/>
      </c:scatterChart>
      <c:valAx>
        <c:axId val="855219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dirty="0" smtClean="0"/>
                  <a:t>Word Length</a:t>
                </a:r>
                <a:endParaRPr lang="en-US" sz="14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5523840"/>
        <c:crosses val="autoZero"/>
        <c:crossBetween val="midCat"/>
      </c:valAx>
      <c:valAx>
        <c:axId val="855238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 dirty="0" smtClean="0"/>
                  <a:t>Percent Accuracy</a:t>
                </a:r>
                <a:endParaRPr lang="en-US" sz="14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552192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Sheet1!$C$86</c:f>
              <c:strCache>
                <c:ptCount val="1"/>
                <c:pt idx="0">
                  <c:v>No Spellchecking</c:v>
                </c:pt>
              </c:strCache>
            </c:strRef>
          </c:tx>
          <c:marker>
            <c:symbol val="none"/>
          </c:marker>
          <c:xVal>
            <c:numRef>
              <c:f>Sheet1!$B$87:$B$101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xVal>
          <c:yVal>
            <c:numRef>
              <c:f>Sheet1!$C$87:$C$101</c:f>
              <c:numCache>
                <c:formatCode>General</c:formatCode>
                <c:ptCount val="15"/>
                <c:pt idx="0">
                  <c:v>0.70799999999999996</c:v>
                </c:pt>
                <c:pt idx="1">
                  <c:v>0.436</c:v>
                </c:pt>
                <c:pt idx="2">
                  <c:v>0.70499999999999996</c:v>
                </c:pt>
                <c:pt idx="3">
                  <c:v>0.59399999999999997</c:v>
                </c:pt>
                <c:pt idx="4">
                  <c:v>0.71799999999999997</c:v>
                </c:pt>
                <c:pt idx="5">
                  <c:v>0.80900000000000005</c:v>
                </c:pt>
                <c:pt idx="6">
                  <c:v>0.89700000000000002</c:v>
                </c:pt>
                <c:pt idx="7">
                  <c:v>0.93700000000000006</c:v>
                </c:pt>
                <c:pt idx="8">
                  <c:v>0.97099999999999997</c:v>
                </c:pt>
                <c:pt idx="9">
                  <c:v>0.98299999999999998</c:v>
                </c:pt>
                <c:pt idx="10">
                  <c:v>0.98699999999999999</c:v>
                </c:pt>
                <c:pt idx="11">
                  <c:v>0.98799999999999999</c:v>
                </c:pt>
                <c:pt idx="12">
                  <c:v>0.98799999999999999</c:v>
                </c:pt>
                <c:pt idx="13">
                  <c:v>0.99299999999999999</c:v>
                </c:pt>
                <c:pt idx="14">
                  <c:v>0.995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Sheet1!$D$86</c:f>
              <c:strCache>
                <c:ptCount val="1"/>
                <c:pt idx="0">
                  <c:v>Spellchecking</c:v>
                </c:pt>
              </c:strCache>
            </c:strRef>
          </c:tx>
          <c:marker>
            <c:symbol val="none"/>
          </c:marker>
          <c:xVal>
            <c:numRef>
              <c:f>Sheet1!$B$87:$B$101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xVal>
          <c:yVal>
            <c:numRef>
              <c:f>Sheet1!$D$87:$D$101</c:f>
              <c:numCache>
                <c:formatCode>General</c:formatCode>
                <c:ptCount val="15"/>
                <c:pt idx="0">
                  <c:v>0.69599999999999995</c:v>
                </c:pt>
                <c:pt idx="1">
                  <c:v>0.57899999999999996</c:v>
                </c:pt>
                <c:pt idx="2">
                  <c:v>0.72799999999999998</c:v>
                </c:pt>
                <c:pt idx="3">
                  <c:v>0.65200000000000002</c:v>
                </c:pt>
                <c:pt idx="4">
                  <c:v>0.753</c:v>
                </c:pt>
                <c:pt idx="5">
                  <c:v>0.82199999999999995</c:v>
                </c:pt>
                <c:pt idx="6">
                  <c:v>0.88500000000000001</c:v>
                </c:pt>
                <c:pt idx="7">
                  <c:v>0.92900000000000005</c:v>
                </c:pt>
                <c:pt idx="8">
                  <c:v>0.95599999999999996</c:v>
                </c:pt>
                <c:pt idx="9">
                  <c:v>0.97599999999999998</c:v>
                </c:pt>
                <c:pt idx="10">
                  <c:v>0.98399999999999999</c:v>
                </c:pt>
                <c:pt idx="11">
                  <c:v>0.98799999999999999</c:v>
                </c:pt>
                <c:pt idx="12">
                  <c:v>0.98699999999999999</c:v>
                </c:pt>
                <c:pt idx="13">
                  <c:v>0.99399999999999999</c:v>
                </c:pt>
                <c:pt idx="14">
                  <c:v>0.98899999999999999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965184"/>
        <c:axId val="123585664"/>
      </c:scatterChart>
      <c:valAx>
        <c:axId val="1199651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dirty="0" smtClean="0"/>
                  <a:t>Word Length</a:t>
                </a:r>
                <a:endParaRPr lang="en-US" sz="14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3585664"/>
        <c:crosses val="autoZero"/>
        <c:crossBetween val="midCat"/>
      </c:valAx>
      <c:valAx>
        <c:axId val="1235856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9965184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4D7C-AB85-4473-818B-9E65C0D7ABCC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850B-4998-48F1-9CA4-BE069CED4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2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4D7C-AB85-4473-818B-9E65C0D7ABCC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850B-4998-48F1-9CA4-BE069CED4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4D7C-AB85-4473-818B-9E65C0D7ABCC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850B-4998-48F1-9CA4-BE069CED4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0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4D7C-AB85-4473-818B-9E65C0D7ABCC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850B-4998-48F1-9CA4-BE069CED4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1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4D7C-AB85-4473-818B-9E65C0D7ABCC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850B-4998-48F1-9CA4-BE069CED4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3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4D7C-AB85-4473-818B-9E65C0D7ABCC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850B-4998-48F1-9CA4-BE069CED4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6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4D7C-AB85-4473-818B-9E65C0D7ABCC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850B-4998-48F1-9CA4-BE069CED4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1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4D7C-AB85-4473-818B-9E65C0D7ABCC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850B-4998-48F1-9CA4-BE069CED4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9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4D7C-AB85-4473-818B-9E65C0D7ABCC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850B-4998-48F1-9CA4-BE069CED4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1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4D7C-AB85-4473-818B-9E65C0D7ABCC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850B-4998-48F1-9CA4-BE069CED4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5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4D7C-AB85-4473-818B-9E65C0D7ABCC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850B-4998-48F1-9CA4-BE069CED4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4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C4D7C-AB85-4473-818B-9E65C0D7ABCC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8850B-4998-48F1-9CA4-BE069CED4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3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 Nearest Neighbors Based Optical Character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Katz</a:t>
            </a:r>
          </a:p>
          <a:p>
            <a:r>
              <a:rPr lang="en-US" dirty="0" smtClean="0"/>
              <a:t>Harrison Zhao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4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527844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112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Accepts an input text file containing a sequence of words</a:t>
            </a:r>
          </a:p>
          <a:p>
            <a:pPr lvl="1"/>
            <a:r>
              <a:rPr lang="en-US" dirty="0" smtClean="0"/>
              <a:t>Returns an html file with letters taken from training set and predicted word</a:t>
            </a:r>
          </a:p>
          <a:p>
            <a:r>
              <a:rPr lang="en-US" dirty="0" smtClean="0"/>
              <a:t>Benchmarked system performance by testing words randomly chosen from the Brown Corpus</a:t>
            </a:r>
          </a:p>
          <a:p>
            <a:r>
              <a:rPr lang="en-US" dirty="0" smtClean="0"/>
              <a:t>A webpage for users to try drawing their own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17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83" t="21094" r="29028" b="17578"/>
          <a:stretch/>
        </p:blipFill>
        <p:spPr bwMode="auto">
          <a:xfrm>
            <a:off x="2362200" y="1066800"/>
            <a:ext cx="4591050" cy="529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28546" y="0"/>
            <a:ext cx="8229600" cy="1143000"/>
          </a:xfrm>
        </p:spPr>
        <p:txBody>
          <a:bodyPr/>
          <a:lstStyle/>
          <a:p>
            <a:r>
              <a:rPr lang="en-US" dirty="0" smtClean="0"/>
              <a:t>Sample output.html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7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6410170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8179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0734546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5330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Spellchecking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Poorly drawn characters may have a significant impact on the resulting word</a:t>
            </a:r>
          </a:p>
          <a:p>
            <a:r>
              <a:rPr lang="en-US" dirty="0" smtClean="0"/>
              <a:t>Attempted single letter spellchecking via </a:t>
            </a:r>
            <a:r>
              <a:rPr lang="en-US" dirty="0" err="1" smtClean="0"/>
              <a:t>thresholding</a:t>
            </a:r>
            <a:r>
              <a:rPr lang="en-US" dirty="0" smtClean="0"/>
              <a:t> character with minimum weight</a:t>
            </a:r>
          </a:p>
          <a:p>
            <a:r>
              <a:rPr lang="en-US" dirty="0" smtClean="0"/>
              <a:t>Resulted in slight improvement for words with an error, but a significant decrease in performance for words with no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61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0410369"/>
              </p:ext>
            </p:extLst>
          </p:nvPr>
        </p:nvGraphicFramePr>
        <p:xfrm>
          <a:off x="0" y="1447800"/>
          <a:ext cx="39624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1760235"/>
              </p:ext>
            </p:extLst>
          </p:nvPr>
        </p:nvGraphicFramePr>
        <p:xfrm>
          <a:off x="3810000" y="1447800"/>
          <a:ext cx="53340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0" y="873383"/>
            <a:ext cx="1379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No Errors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267200" y="873382"/>
            <a:ext cx="3053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One Substitution Error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44990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for yourself!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0870" y="1524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http://199.98.20.118:3000/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2453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Broke 52k images into a training set of 40k and a test set of 12k</a:t>
            </a:r>
          </a:p>
          <a:p>
            <a:r>
              <a:rPr lang="en-US" dirty="0" smtClean="0"/>
              <a:t>Each image represents a lowercase letter a-z</a:t>
            </a:r>
          </a:p>
          <a:p>
            <a:r>
              <a:rPr lang="en-US" dirty="0" smtClean="0"/>
              <a:t>Initial image 16x8 pixels</a:t>
            </a:r>
          </a:p>
          <a:p>
            <a:r>
              <a:rPr lang="en-US" dirty="0" err="1" smtClean="0"/>
              <a:t>Vectorized</a:t>
            </a:r>
            <a:r>
              <a:rPr lang="en-US" dirty="0" smtClean="0"/>
              <a:t> each image by summing 2x2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7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80457"/>
            <a:ext cx="1638326" cy="327665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429000" y="2286000"/>
            <a:ext cx="2286000" cy="1447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52644"/>
              </p:ext>
            </p:extLst>
          </p:nvPr>
        </p:nvGraphicFramePr>
        <p:xfrm>
          <a:off x="6248400" y="1341120"/>
          <a:ext cx="1752600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/>
                <a:gridCol w="438150"/>
                <a:gridCol w="438150"/>
                <a:gridCol w="438150"/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1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train, simply </a:t>
            </a:r>
            <a:r>
              <a:rPr lang="en-US" dirty="0" err="1" smtClean="0"/>
              <a:t>vectorize</a:t>
            </a:r>
            <a:r>
              <a:rPr lang="en-US" dirty="0" smtClean="0"/>
              <a:t> each image from the training set.</a:t>
            </a:r>
          </a:p>
          <a:p>
            <a:r>
              <a:rPr lang="en-US" dirty="0" smtClean="0"/>
              <a:t>To test, compute the Euclidean distance between a </a:t>
            </a:r>
            <a:r>
              <a:rPr lang="en-US" dirty="0" err="1" smtClean="0"/>
              <a:t>vectorized</a:t>
            </a:r>
            <a:r>
              <a:rPr lang="en-US" dirty="0" smtClean="0"/>
              <a:t> image from the test set and each feature vector from the training set.</a:t>
            </a:r>
          </a:p>
          <a:p>
            <a:r>
              <a:rPr lang="en-US" dirty="0" smtClean="0"/>
              <a:t>Use the top K to make a decision as to which letter the test image represents.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4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3939937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716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 Improve KNN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Modification of KNN</a:t>
            </a:r>
          </a:p>
          <a:p>
            <a:pPr lvl="1"/>
            <a:r>
              <a:rPr lang="en-US" dirty="0" smtClean="0"/>
              <a:t>Use KNN results as letter likelihoods</a:t>
            </a:r>
          </a:p>
          <a:p>
            <a:r>
              <a:rPr lang="en-US" dirty="0" smtClean="0"/>
              <a:t>Preprocessed KNN on with K=50 training set and stored these results for future use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86906"/>
              </p:ext>
            </p:extLst>
          </p:nvPr>
        </p:nvGraphicFramePr>
        <p:xfrm>
          <a:off x="762000" y="4038600"/>
          <a:ext cx="2133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Letter: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in top 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124200" y="3886200"/>
            <a:ext cx="2286000" cy="1447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8800" y="4148435"/>
            <a:ext cx="304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P(</a:t>
            </a:r>
            <a:r>
              <a:rPr lang="en-US" sz="2000" dirty="0" err="1" smtClean="0"/>
              <a:t>h|image</a:t>
            </a:r>
            <a:r>
              <a:rPr lang="en-US" sz="2000" dirty="0" smtClean="0"/>
              <a:t>) = 40/50 = 80%</a:t>
            </a:r>
          </a:p>
          <a:p>
            <a:r>
              <a:rPr lang="en-US" sz="2000" dirty="0" smtClean="0"/>
              <a:t>P(</a:t>
            </a:r>
            <a:r>
              <a:rPr lang="en-US" sz="2000" dirty="0" err="1" smtClean="0"/>
              <a:t>b|image</a:t>
            </a:r>
            <a:r>
              <a:rPr lang="en-US" sz="2000" dirty="0" smtClean="0"/>
              <a:t>) = 8/50 = 16%</a:t>
            </a:r>
          </a:p>
          <a:p>
            <a:r>
              <a:rPr lang="en-US" sz="2000" dirty="0" smtClean="0"/>
              <a:t>P(</a:t>
            </a:r>
            <a:r>
              <a:rPr lang="en-US" sz="2000" dirty="0" err="1" smtClean="0"/>
              <a:t>l|image</a:t>
            </a:r>
            <a:r>
              <a:rPr lang="en-US" sz="2000" dirty="0" smtClean="0"/>
              <a:t>) = 2/50 = 4%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624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Estimate for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Maximize P(</a:t>
            </a:r>
            <a:r>
              <a:rPr lang="en-US" dirty="0" err="1" smtClean="0"/>
              <a:t>Word|Images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Apply Bayes’ theorem, equivalent to maximizing: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219200" y="2787134"/>
                <a:ext cx="3455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𝐼𝑚𝑎𝑔𝑒𝑠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𝑊𝑜𝑟𝑑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𝑊𝑜𝑟𝑑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787134"/>
                <a:ext cx="3455946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219200" y="3145186"/>
                <a:ext cx="4172424" cy="984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𝐼𝑚𝑎𝑔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𝐿𝑒𝑡𝑡𝑒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𝑊𝑜𝑟𝑑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145186"/>
                <a:ext cx="4172424" cy="9840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66800" y="4144461"/>
                <a:ext cx="5461688" cy="1261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𝐿𝑒𝑡𝑡𝑒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𝐼𝑚𝑎𝑔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𝐿𝑒𝑡𝑡𝑒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𝑊𝑜𝑟𝑑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144461"/>
                <a:ext cx="5461688" cy="126105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04072" y="5405512"/>
            <a:ext cx="704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Must be computed for every word of sequence length!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046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do we get these probabilities?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P(</a:t>
            </a:r>
            <a:r>
              <a:rPr lang="en-US" dirty="0" err="1" smtClean="0"/>
              <a:t>Letter|Image</a:t>
            </a:r>
            <a:r>
              <a:rPr lang="en-US" dirty="0" smtClean="0"/>
              <a:t>) approximated from KNN</a:t>
            </a:r>
          </a:p>
          <a:p>
            <a:pPr lvl="1"/>
            <a:r>
              <a:rPr lang="en-US" dirty="0" smtClean="0"/>
              <a:t>Smoothing was applied to remove zero probabilities</a:t>
            </a:r>
          </a:p>
          <a:p>
            <a:r>
              <a:rPr lang="en-US" dirty="0" smtClean="0"/>
              <a:t>P(Letter) approximated from training set</a:t>
            </a:r>
          </a:p>
          <a:p>
            <a:r>
              <a:rPr lang="en-US" dirty="0" smtClean="0"/>
              <a:t>P(Word) approximated from all letters of appropriated length from the Brown Corpus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52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2317765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942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489</Words>
  <Application>Microsoft Office PowerPoint</Application>
  <PresentationFormat>On-screen Show (4:3)</PresentationFormat>
  <Paragraphs>103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K Nearest Neighbors Based Optical Character Recognition</vt:lpstr>
      <vt:lpstr>Image Dataset</vt:lpstr>
      <vt:lpstr>PowerPoint Presentation</vt:lpstr>
      <vt:lpstr>KNN Machine Learning</vt:lpstr>
      <vt:lpstr>PowerPoint Presentation</vt:lpstr>
      <vt:lpstr>Goal: Improve KNN Accuracy</vt:lpstr>
      <vt:lpstr>MAP Estimate for Words</vt:lpstr>
      <vt:lpstr>Where do we get these probabilities?</vt:lpstr>
      <vt:lpstr>PowerPoint Presentation</vt:lpstr>
      <vt:lpstr>PowerPoint Presentation</vt:lpstr>
      <vt:lpstr>Deliverables</vt:lpstr>
      <vt:lpstr>Sample output.html</vt:lpstr>
      <vt:lpstr>PowerPoint Presentation</vt:lpstr>
      <vt:lpstr>PowerPoint Presentation</vt:lpstr>
      <vt:lpstr>Spellchecking</vt:lpstr>
      <vt:lpstr>PowerPoint Presentation</vt:lpstr>
      <vt:lpstr>Try it for yourself!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 Based Optical Character Recognition</dc:title>
  <dc:creator>David Katz</dc:creator>
  <cp:lastModifiedBy>David Katz</cp:lastModifiedBy>
  <cp:revision>49</cp:revision>
  <dcterms:created xsi:type="dcterms:W3CDTF">2014-05-14T02:16:14Z</dcterms:created>
  <dcterms:modified xsi:type="dcterms:W3CDTF">2014-05-14T05:03:07Z</dcterms:modified>
</cp:coreProperties>
</file>