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12" r:id="rId4"/>
    <p:sldId id="258" r:id="rId5"/>
    <p:sldId id="260" r:id="rId6"/>
    <p:sldId id="298" r:id="rId7"/>
    <p:sldId id="261" r:id="rId8"/>
    <p:sldId id="299" r:id="rId9"/>
    <p:sldId id="300" r:id="rId10"/>
    <p:sldId id="262" r:id="rId11"/>
    <p:sldId id="314" r:id="rId12"/>
    <p:sldId id="263" r:id="rId13"/>
    <p:sldId id="275" r:id="rId14"/>
    <p:sldId id="315" r:id="rId15"/>
    <p:sldId id="266" r:id="rId16"/>
    <p:sldId id="295" r:id="rId17"/>
    <p:sldId id="264" r:id="rId18"/>
    <p:sldId id="296" r:id="rId19"/>
    <p:sldId id="294" r:id="rId20"/>
    <p:sldId id="267" r:id="rId21"/>
    <p:sldId id="293" r:id="rId22"/>
    <p:sldId id="313" r:id="rId23"/>
    <p:sldId id="268" r:id="rId24"/>
    <p:sldId id="303" r:id="rId25"/>
    <p:sldId id="269" r:id="rId26"/>
    <p:sldId id="270" r:id="rId27"/>
    <p:sldId id="278" r:id="rId28"/>
    <p:sldId id="285" r:id="rId29"/>
    <p:sldId id="271" r:id="rId30"/>
    <p:sldId id="304" r:id="rId31"/>
    <p:sldId id="305" r:id="rId32"/>
    <p:sldId id="272" r:id="rId33"/>
    <p:sldId id="306" r:id="rId34"/>
    <p:sldId id="274" r:id="rId35"/>
    <p:sldId id="276" r:id="rId36"/>
    <p:sldId id="309" r:id="rId37"/>
    <p:sldId id="307" r:id="rId38"/>
    <p:sldId id="308" r:id="rId39"/>
    <p:sldId id="316" r:id="rId40"/>
    <p:sldId id="273" r:id="rId41"/>
    <p:sldId id="281" r:id="rId42"/>
    <p:sldId id="277" r:id="rId43"/>
    <p:sldId id="283" r:id="rId44"/>
    <p:sldId id="310" r:id="rId45"/>
    <p:sldId id="311" r:id="rId46"/>
    <p:sldId id="286" r:id="rId47"/>
    <p:sldId id="321" r:id="rId48"/>
    <p:sldId id="323" r:id="rId49"/>
    <p:sldId id="322" r:id="rId50"/>
    <p:sldId id="317" r:id="rId51"/>
    <p:sldId id="318" r:id="rId52"/>
    <p:sldId id="319" r:id="rId53"/>
    <p:sldId id="320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287" r:id="rId64"/>
    <p:sldId id="288" r:id="rId65"/>
    <p:sldId id="289" r:id="rId66"/>
    <p:sldId id="290" r:id="rId67"/>
    <p:sldId id="302" r:id="rId68"/>
    <p:sldId id="291" r:id="rId69"/>
    <p:sldId id="292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_000\Documents\Visual%20Studio%202010\Projects\ApproxNearestNeighbors\Figures\heuristics_fig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_000\Documents\Visual%20Studio%202010\Projects\ApproxNearestNeighbors\Figures\results\full_sys_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_000\Documents\Visual%20Studio%202010\Projects\ApproxNearestNeighbors\Figures\results\full_sys_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_000\Documents\Visual%20Studio%202010\Projects\ApproxNearestNeighbors\Figures\results\full_sys_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_000\Documents\Visual%20Studio%202010\Projects\ApproxNearestNeighbors\Figures\results\full_sys_1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_000\Documents\Visual%20Studio%202010\Projects\ApproxNearestNeighbors\Figures\single_tree_len_fig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_000\Documents\Visual%20Studio%202010\Projects\ApproxNearestNeighbors\Figures\results\full_sys_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_000\Documents\Visual%20Studio%202010\Projects\ApproxNearestNeighbors\Figures\results\full_sys_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_000\Documents\Visual%20Studio%202010\Projects\ApproxNearestNeighbors\Figures\results\full_sys_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_000\Documents\Visual%20Studio%202010\Projects\ApproxNearestNeighbors\Figures\results\full_sys_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_000\Documents\Visual%20Studio%202010\Projects\ApproxNearestNeighbors\Figures\results\full_sys_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_000\Documents\Visual%20Studio%202010\Projects\ApproxNearestNeighbors\Figures\results\full_sys_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_000\Documents\Visual%20Studio%202010\Projects\ApproxNearestNeighbors\Figures\results\full_sys_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Effects of DRV </a:t>
            </a:r>
            <a:r>
              <a:rPr lang="en-US" dirty="0" smtClean="0"/>
              <a:t>Matching (K = 20,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maxSearch</a:t>
            </a:r>
            <a:r>
              <a:rPr lang="en-US" baseline="0" dirty="0" smtClean="0"/>
              <a:t> = 500)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Standard Splits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Tree SMS</c:v>
              </c:pt>
              <c:pt idx="1">
                <c:v> Tree Random</c:v>
              </c:pt>
              <c:pt idx="2">
                <c:v> Forest SMS</c:v>
              </c:pt>
              <c:pt idx="3">
                <c:v> Forest Random</c:v>
              </c:pt>
            </c:strLit>
          </c:cat>
          <c:val>
            <c:numRef>
              <c:f>Sheet2!$B$1:$B$4</c:f>
              <c:numCache>
                <c:formatCode>General</c:formatCode>
                <c:ptCount val="4"/>
                <c:pt idx="0">
                  <c:v>0.21790000000000001</c:v>
                </c:pt>
                <c:pt idx="1">
                  <c:v>0.33129999999999998</c:v>
                </c:pt>
                <c:pt idx="2">
                  <c:v>0.25819999999999999</c:v>
                </c:pt>
                <c:pt idx="3">
                  <c:v>0.33929999999999999</c:v>
                </c:pt>
              </c:numCache>
            </c:numRef>
          </c:val>
        </c:ser>
        <c:ser>
          <c:idx val="1"/>
          <c:order val="1"/>
          <c:tx>
            <c:v>DRV Matching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Tree SMS</c:v>
              </c:pt>
              <c:pt idx="1">
                <c:v> Tree Random</c:v>
              </c:pt>
              <c:pt idx="2">
                <c:v> Forest SMS</c:v>
              </c:pt>
              <c:pt idx="3">
                <c:v> Forest Random</c:v>
              </c:pt>
            </c:strLit>
          </c:cat>
          <c:val>
            <c:numRef>
              <c:f>Sheet2!$C$1:$C$4</c:f>
              <c:numCache>
                <c:formatCode>General</c:formatCode>
                <c:ptCount val="4"/>
                <c:pt idx="0">
                  <c:v>8.8300000000000003E-2</c:v>
                </c:pt>
                <c:pt idx="1">
                  <c:v>0.13919999999999999</c:v>
                </c:pt>
                <c:pt idx="2">
                  <c:v>0.1666</c:v>
                </c:pt>
                <c:pt idx="3">
                  <c:v>0.27800000000000002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4574632"/>
        <c:axId val="724585216"/>
      </c:barChart>
      <c:catAx>
        <c:axId val="724574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4585216"/>
        <c:crosses val="autoZero"/>
        <c:auto val="1"/>
        <c:lblAlgn val="ctr"/>
        <c:lblOffset val="100"/>
        <c:noMultiLvlLbl val="0"/>
      </c:catAx>
      <c:valAx>
        <c:axId val="72458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Mean Percent Distance Gain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4574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MPDG vs Number of Trees Generated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ntreesdataset!$H$5</c:f>
              <c:strCache>
                <c:ptCount val="1"/>
                <c:pt idx="0">
                  <c:v>Standard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ntreesdataset!$E$8:$E$9</c:f>
              <c:numCache>
                <c:formatCode>General</c:formatCode>
                <c:ptCount val="2"/>
                <c:pt idx="0">
                  <c:v>20</c:v>
                </c:pt>
                <c:pt idx="1">
                  <c:v>200</c:v>
                </c:pt>
              </c:numCache>
            </c:numRef>
          </c:xVal>
          <c:yVal>
            <c:numRef>
              <c:f>ntreesdataset!$F$8:$F$9</c:f>
              <c:numCache>
                <c:formatCode>General</c:formatCode>
                <c:ptCount val="2"/>
                <c:pt idx="0">
                  <c:v>0.21310000000000001</c:v>
                </c:pt>
                <c:pt idx="1">
                  <c:v>0.21310000000000001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ntreesdataset!$I$5</c:f>
              <c:strCache>
                <c:ptCount val="1"/>
                <c:pt idx="0">
                  <c:v>Tree Selection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ntreesdataset!$B$3:$B$6</c:f>
              <c:numCache>
                <c:formatCode>General</c:formatCode>
                <c:ptCount val="4"/>
                <c:pt idx="0">
                  <c:v>20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</c:numCache>
            </c:numRef>
          </c:xVal>
          <c:yVal>
            <c:numRef>
              <c:f>ntreesdataset!$C$3:$C$6</c:f>
              <c:numCache>
                <c:formatCode>General</c:formatCode>
                <c:ptCount val="4"/>
                <c:pt idx="0">
                  <c:v>0.1852</c:v>
                </c:pt>
                <c:pt idx="1">
                  <c:v>0.15509999999999999</c:v>
                </c:pt>
                <c:pt idx="2">
                  <c:v>0.1416</c:v>
                </c:pt>
                <c:pt idx="3">
                  <c:v>0.13489999999999999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ntreesdataset!$J$5</c:f>
              <c:strCache>
                <c:ptCount val="1"/>
                <c:pt idx="0">
                  <c:v>DRV Matching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ntreesdataset!$E$8:$E$9</c:f>
              <c:numCache>
                <c:formatCode>General</c:formatCode>
                <c:ptCount val="2"/>
                <c:pt idx="0">
                  <c:v>20</c:v>
                </c:pt>
                <c:pt idx="1">
                  <c:v>200</c:v>
                </c:pt>
              </c:numCache>
            </c:numRef>
          </c:xVal>
          <c:yVal>
            <c:numRef>
              <c:f>ntreesdataset!$G$8:$G$9</c:f>
              <c:numCache>
                <c:formatCode>General</c:formatCode>
                <c:ptCount val="2"/>
                <c:pt idx="0">
                  <c:v>9.11E-2</c:v>
                </c:pt>
                <c:pt idx="1">
                  <c:v>9.11E-2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1201984"/>
        <c:axId val="451207472"/>
      </c:scatterChart>
      <c:valAx>
        <c:axId val="451201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Trees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207472"/>
        <c:crosses val="autoZero"/>
        <c:crossBetween val="midCat"/>
      </c:valAx>
      <c:valAx>
        <c:axId val="45120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2019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MPDG vs Number of Trees Selected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treesSearch!$H$4</c:f>
              <c:strCache>
                <c:ptCount val="1"/>
                <c:pt idx="0">
                  <c:v>Standard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treesSearch!$F$10:$F$11</c:f>
              <c:numCache>
                <c:formatCode>General</c:formatCode>
                <c:ptCount val="2"/>
                <c:pt idx="0">
                  <c:v>1</c:v>
                </c:pt>
                <c:pt idx="1">
                  <c:v>20</c:v>
                </c:pt>
              </c:numCache>
            </c:numRef>
          </c:xVal>
          <c:yVal>
            <c:numRef>
              <c:f>treesSearch!$G$10:$G$11</c:f>
              <c:numCache>
                <c:formatCode>General</c:formatCode>
                <c:ptCount val="2"/>
                <c:pt idx="0">
                  <c:v>0.23288947099999999</c:v>
                </c:pt>
                <c:pt idx="1">
                  <c:v>0.23288947099999999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treesSearch!$I$4</c:f>
              <c:strCache>
                <c:ptCount val="1"/>
                <c:pt idx="0">
                  <c:v>Tree Selection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treesSearch!$D$5:$D$8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</c:numCache>
            </c:numRef>
          </c:xVal>
          <c:yVal>
            <c:numRef>
              <c:f>treesSearch!$E$5:$E$8</c:f>
              <c:numCache>
                <c:formatCode>General</c:formatCode>
                <c:ptCount val="4"/>
                <c:pt idx="0">
                  <c:v>0.214286802</c:v>
                </c:pt>
                <c:pt idx="1">
                  <c:v>0.17311300800000001</c:v>
                </c:pt>
                <c:pt idx="2">
                  <c:v>0.189360632</c:v>
                </c:pt>
                <c:pt idx="3">
                  <c:v>0.20547453500000001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treesSearch!$J$4</c:f>
              <c:strCache>
                <c:ptCount val="1"/>
                <c:pt idx="0">
                  <c:v>DRV Matching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treesSearch!$F$10:$F$11</c:f>
              <c:numCache>
                <c:formatCode>General</c:formatCode>
                <c:ptCount val="2"/>
                <c:pt idx="0">
                  <c:v>1</c:v>
                </c:pt>
                <c:pt idx="1">
                  <c:v>20</c:v>
                </c:pt>
              </c:numCache>
            </c:numRef>
          </c:xVal>
          <c:yVal>
            <c:numRef>
              <c:f>treesSearch!$H$10:$H$11</c:f>
              <c:numCache>
                <c:formatCode>General</c:formatCode>
                <c:ptCount val="2"/>
                <c:pt idx="0">
                  <c:v>8.8887517999999999E-2</c:v>
                </c:pt>
                <c:pt idx="1">
                  <c:v>8.8887517999999999E-2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0067360"/>
        <c:axId val="400067752"/>
      </c:scatterChart>
      <c:valAx>
        <c:axId val="400067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Trees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067752"/>
        <c:crosses val="autoZero"/>
        <c:crossBetween val="midCat"/>
      </c:valAx>
      <c:valAx>
        <c:axId val="400067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067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MPDG on Corel Image Data Set Random DRVs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'alt dataset'!$D$3</c:f>
              <c:strCache>
                <c:ptCount val="1"/>
                <c:pt idx="0">
                  <c:v>Min/Max Distance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'alt dataset'!$E$2:$G$2</c:f>
              <c:strCache>
                <c:ptCount val="3"/>
                <c:pt idx="0">
                  <c:v>Standard</c:v>
                </c:pt>
                <c:pt idx="1">
                  <c:v>Tree Selection</c:v>
                </c:pt>
                <c:pt idx="2">
                  <c:v>Matching DRV</c:v>
                </c:pt>
              </c:strCache>
            </c:strRef>
          </c:cat>
          <c:val>
            <c:numRef>
              <c:f>'alt dataset'!$E$3:$G$3</c:f>
              <c:numCache>
                <c:formatCode>General</c:formatCode>
                <c:ptCount val="3"/>
                <c:pt idx="0">
                  <c:v>0.42645</c:v>
                </c:pt>
                <c:pt idx="1">
                  <c:v>0.35438999999999998</c:v>
                </c:pt>
                <c:pt idx="2">
                  <c:v>0.46172000000000002</c:v>
                </c:pt>
              </c:numCache>
            </c:numRef>
          </c:val>
        </c:ser>
        <c:ser>
          <c:idx val="1"/>
          <c:order val="1"/>
          <c:tx>
            <c:strRef>
              <c:f>'alt dataset'!$D$4</c:f>
              <c:strCache>
                <c:ptCount val="1"/>
                <c:pt idx="0">
                  <c:v>Variance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'alt dataset'!$E$2:$G$2</c:f>
              <c:strCache>
                <c:ptCount val="3"/>
                <c:pt idx="0">
                  <c:v>Standard</c:v>
                </c:pt>
                <c:pt idx="1">
                  <c:v>Tree Selection</c:v>
                </c:pt>
                <c:pt idx="2">
                  <c:v>Matching DRV</c:v>
                </c:pt>
              </c:strCache>
            </c:strRef>
          </c:cat>
          <c:val>
            <c:numRef>
              <c:f>'alt dataset'!$E$4:$G$4</c:f>
              <c:numCache>
                <c:formatCode>General</c:formatCode>
                <c:ptCount val="3"/>
                <c:pt idx="0">
                  <c:v>0.25663000000000002</c:v>
                </c:pt>
                <c:pt idx="1">
                  <c:v>0.21393000000000001</c:v>
                </c:pt>
                <c:pt idx="2">
                  <c:v>0.19672999999999999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4577768"/>
        <c:axId val="724582864"/>
      </c:barChart>
      <c:catAx>
        <c:axId val="724577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4582864"/>
        <c:crosses val="autoZero"/>
        <c:auto val="1"/>
        <c:lblAlgn val="ctr"/>
        <c:lblOffset val="100"/>
        <c:noMultiLvlLbl val="0"/>
      </c:catAx>
      <c:valAx>
        <c:axId val="72458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4577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MPDG on Corel Image Data Set Extreme DRVs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'alt dataset'!$D$8</c:f>
              <c:strCache>
                <c:ptCount val="1"/>
                <c:pt idx="0">
                  <c:v>Min/Max Distance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'alt dataset'!$E$7:$G$7</c:f>
              <c:strCache>
                <c:ptCount val="3"/>
                <c:pt idx="0">
                  <c:v>Standard</c:v>
                </c:pt>
                <c:pt idx="1">
                  <c:v>Tree Selection</c:v>
                </c:pt>
                <c:pt idx="2">
                  <c:v>Matching DRV</c:v>
                </c:pt>
              </c:strCache>
            </c:strRef>
          </c:cat>
          <c:val>
            <c:numRef>
              <c:f>'alt dataset'!$E$8:$G$8</c:f>
              <c:numCache>
                <c:formatCode>General</c:formatCode>
                <c:ptCount val="3"/>
                <c:pt idx="0">
                  <c:v>203.904</c:v>
                </c:pt>
                <c:pt idx="1">
                  <c:v>58.64</c:v>
                </c:pt>
                <c:pt idx="2">
                  <c:v>1.8599999999999998E-2</c:v>
                </c:pt>
              </c:numCache>
            </c:numRef>
          </c:val>
        </c:ser>
        <c:ser>
          <c:idx val="1"/>
          <c:order val="1"/>
          <c:tx>
            <c:strRef>
              <c:f>'alt dataset'!$D$9</c:f>
              <c:strCache>
                <c:ptCount val="1"/>
                <c:pt idx="0">
                  <c:v>Variance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'alt dataset'!$E$7:$G$7</c:f>
              <c:strCache>
                <c:ptCount val="3"/>
                <c:pt idx="0">
                  <c:v>Standard</c:v>
                </c:pt>
                <c:pt idx="1">
                  <c:v>Tree Selection</c:v>
                </c:pt>
                <c:pt idx="2">
                  <c:v>Matching DRV</c:v>
                </c:pt>
              </c:strCache>
            </c:strRef>
          </c:cat>
          <c:val>
            <c:numRef>
              <c:f>'alt dataset'!$E$9:$G$9</c:f>
              <c:numCache>
                <c:formatCode>General</c:formatCode>
                <c:ptCount val="3"/>
                <c:pt idx="0">
                  <c:v>169.46</c:v>
                </c:pt>
                <c:pt idx="1">
                  <c:v>15.1631</c:v>
                </c:pt>
                <c:pt idx="2">
                  <c:v>3.77E-4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8407520"/>
        <c:axId val="718406736"/>
      </c:barChart>
      <c:catAx>
        <c:axId val="71840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406736"/>
        <c:crosses val="autoZero"/>
        <c:auto val="1"/>
        <c:lblAlgn val="ctr"/>
        <c:lblOffset val="100"/>
        <c:noMultiLvlLbl val="0"/>
      </c:catAx>
      <c:valAx>
        <c:axId val="71840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40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Effects of DRV matching with Varying Points Searched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Standard Splits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Results!$A$1:$A$26</c:f>
              <c:numCache>
                <c:formatCode>General</c:formatCode>
                <c:ptCount val="26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</c:numCache>
            </c:numRef>
          </c:cat>
          <c:val>
            <c:numRef>
              <c:f>Results!$B$1:$B$26</c:f>
              <c:numCache>
                <c:formatCode>General</c:formatCode>
                <c:ptCount val="26"/>
                <c:pt idx="0">
                  <c:v>0.30978743205818299</c:v>
                </c:pt>
                <c:pt idx="1">
                  <c:v>0.22728931816422601</c:v>
                </c:pt>
                <c:pt idx="2">
                  <c:v>0.172284617266069</c:v>
                </c:pt>
                <c:pt idx="3">
                  <c:v>0.14439196934840801</c:v>
                </c:pt>
                <c:pt idx="4">
                  <c:v>0.12621331210992301</c:v>
                </c:pt>
                <c:pt idx="5">
                  <c:v>0.116404297237025</c:v>
                </c:pt>
                <c:pt idx="6">
                  <c:v>0.102475140659098</c:v>
                </c:pt>
                <c:pt idx="7">
                  <c:v>9.0735573566095407E-2</c:v>
                </c:pt>
                <c:pt idx="8">
                  <c:v>8.2334397715606605E-2</c:v>
                </c:pt>
                <c:pt idx="9">
                  <c:v>7.18993540678355E-2</c:v>
                </c:pt>
                <c:pt idx="10">
                  <c:v>6.7562969890145499E-2</c:v>
                </c:pt>
                <c:pt idx="11">
                  <c:v>6.13285424784231E-2</c:v>
                </c:pt>
                <c:pt idx="12">
                  <c:v>5.4083305964099097E-2</c:v>
                </c:pt>
                <c:pt idx="13">
                  <c:v>4.9371805034849101E-2</c:v>
                </c:pt>
                <c:pt idx="14">
                  <c:v>4.3907656779861803E-2</c:v>
                </c:pt>
                <c:pt idx="15">
                  <c:v>4.1123778242786298E-2</c:v>
                </c:pt>
                <c:pt idx="16">
                  <c:v>3.7860804274234598E-2</c:v>
                </c:pt>
                <c:pt idx="17">
                  <c:v>3.5097698954059897E-2</c:v>
                </c:pt>
                <c:pt idx="18">
                  <c:v>3.2636025348754399E-2</c:v>
                </c:pt>
                <c:pt idx="19">
                  <c:v>2.76923586915158E-2</c:v>
                </c:pt>
                <c:pt idx="20">
                  <c:v>2.40445395421208E-2</c:v>
                </c:pt>
                <c:pt idx="21">
                  <c:v>2.1509348416412E-2</c:v>
                </c:pt>
                <c:pt idx="22">
                  <c:v>1.8676761012909798E-2</c:v>
                </c:pt>
                <c:pt idx="23">
                  <c:v>1.7185862642139099E-2</c:v>
                </c:pt>
                <c:pt idx="24">
                  <c:v>1.3970386561218601E-2</c:v>
                </c:pt>
                <c:pt idx="25">
                  <c:v>1.1791790277460299E-2</c:v>
                </c:pt>
              </c:numCache>
            </c:numRef>
          </c:val>
          <c:smooth val="0"/>
        </c:ser>
        <c:ser>
          <c:idx val="1"/>
          <c:order val="1"/>
          <c:tx>
            <c:v>DRV Matching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Results!$A$1:$A$26</c:f>
              <c:numCache>
                <c:formatCode>General</c:formatCode>
                <c:ptCount val="26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</c:numCache>
            </c:numRef>
          </c:cat>
          <c:val>
            <c:numRef>
              <c:f>Results!$C$1:$C$26</c:f>
              <c:numCache>
                <c:formatCode>General</c:formatCode>
                <c:ptCount val="26"/>
                <c:pt idx="0">
                  <c:v>0.15397302725227299</c:v>
                </c:pt>
                <c:pt idx="1">
                  <c:v>0.108078660014507</c:v>
                </c:pt>
                <c:pt idx="2">
                  <c:v>9.2703408928724695E-2</c:v>
                </c:pt>
                <c:pt idx="3">
                  <c:v>7.5103706255782401E-2</c:v>
                </c:pt>
                <c:pt idx="4">
                  <c:v>6.2338380944612297E-2</c:v>
                </c:pt>
                <c:pt idx="5">
                  <c:v>5.4147539509584397E-2</c:v>
                </c:pt>
                <c:pt idx="6">
                  <c:v>4.8292655128887897E-2</c:v>
                </c:pt>
                <c:pt idx="7">
                  <c:v>4.08682268516848E-2</c:v>
                </c:pt>
                <c:pt idx="8">
                  <c:v>3.4752965837167103E-2</c:v>
                </c:pt>
                <c:pt idx="9">
                  <c:v>3.12825277208185E-2</c:v>
                </c:pt>
                <c:pt idx="10">
                  <c:v>2.50852595333899E-2</c:v>
                </c:pt>
                <c:pt idx="11">
                  <c:v>2.3110522231858902E-2</c:v>
                </c:pt>
                <c:pt idx="12">
                  <c:v>1.9735441891544199E-2</c:v>
                </c:pt>
                <c:pt idx="13">
                  <c:v>1.6731565216698899E-2</c:v>
                </c:pt>
                <c:pt idx="14">
                  <c:v>1.44761801169853E-2</c:v>
                </c:pt>
                <c:pt idx="15">
                  <c:v>1.35369035331694E-2</c:v>
                </c:pt>
                <c:pt idx="16">
                  <c:v>1.22560015798547E-2</c:v>
                </c:pt>
                <c:pt idx="17">
                  <c:v>9.4077075796724294E-3</c:v>
                </c:pt>
                <c:pt idx="18">
                  <c:v>8.6719395859121192E-3</c:v>
                </c:pt>
                <c:pt idx="19">
                  <c:v>7.5552945845182903E-3</c:v>
                </c:pt>
                <c:pt idx="20">
                  <c:v>5.4176694395753396E-3</c:v>
                </c:pt>
                <c:pt idx="21">
                  <c:v>4.7110768638638501E-3</c:v>
                </c:pt>
                <c:pt idx="22">
                  <c:v>3.9547217075670896E-3</c:v>
                </c:pt>
                <c:pt idx="23">
                  <c:v>3.57660825496256E-3</c:v>
                </c:pt>
                <c:pt idx="24">
                  <c:v>3.3256656602547101E-3</c:v>
                </c:pt>
                <c:pt idx="25">
                  <c:v>3.2279628304308998E-3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0066576"/>
        <c:axId val="400065008"/>
      </c:lineChart>
      <c:catAx>
        <c:axId val="400066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Points Searched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065008"/>
        <c:crosses val="autoZero"/>
        <c:auto val="1"/>
        <c:lblAlgn val="ctr"/>
        <c:lblOffset val="100"/>
        <c:noMultiLvlLbl val="0"/>
      </c:catAx>
      <c:valAx>
        <c:axId val="40006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Mean Percent Distance Gain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06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MPDG with Random DRVs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spatial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cat>
            <c:strRef>
              <c:f>Sheet1!$D$2:$F$2</c:f>
              <c:strCache>
                <c:ptCount val="3"/>
                <c:pt idx="0">
                  <c:v>Standard</c:v>
                </c:pt>
                <c:pt idx="1">
                  <c:v>Tree Selection</c:v>
                </c:pt>
                <c:pt idx="2">
                  <c:v>Matching DRV</c:v>
                </c:pt>
              </c:strCache>
            </c:strRef>
          </c:cat>
          <c:val>
            <c:numRef>
              <c:f>Sheet1!$D$3:$F$3</c:f>
              <c:numCache>
                <c:formatCode>General</c:formatCode>
                <c:ptCount val="3"/>
                <c:pt idx="0">
                  <c:v>0.19735</c:v>
                </c:pt>
                <c:pt idx="1">
                  <c:v>0.13625999999999999</c:v>
                </c:pt>
                <c:pt idx="2">
                  <c:v>9.4439999999999996E-2</c:v>
                </c:pt>
              </c:numCache>
            </c:numRef>
          </c:val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random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invertIfNegative val="0"/>
          <c:cat>
            <c:strRef>
              <c:f>Sheet1!$D$2:$F$2</c:f>
              <c:strCache>
                <c:ptCount val="3"/>
                <c:pt idx="0">
                  <c:v>Standard</c:v>
                </c:pt>
                <c:pt idx="1">
                  <c:v>Tree Selection</c:v>
                </c:pt>
                <c:pt idx="2">
                  <c:v>Matching DRV</c:v>
                </c:pt>
              </c:strCache>
            </c:strRef>
          </c:cat>
          <c:val>
            <c:numRef>
              <c:f>Sheet1!$D$4:$F$4</c:f>
              <c:numCache>
                <c:formatCode>General</c:formatCode>
                <c:ptCount val="3"/>
                <c:pt idx="0">
                  <c:v>0.28194000000000002</c:v>
                </c:pt>
                <c:pt idx="1">
                  <c:v>0.25109999999999999</c:v>
                </c:pt>
                <c:pt idx="2">
                  <c:v>0.17230999999999999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18573376"/>
        <c:axId val="718574944"/>
      </c:barChart>
      <c:catAx>
        <c:axId val="71857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574944"/>
        <c:crosses val="autoZero"/>
        <c:auto val="1"/>
        <c:lblAlgn val="ctr"/>
        <c:lblOffset val="100"/>
        <c:noMultiLvlLbl val="0"/>
      </c:catAx>
      <c:valAx>
        <c:axId val="71857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573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Distribution of Number of Selected </a:t>
            </a:r>
            <a:r>
              <a:rPr lang="en-US" dirty="0" smtClean="0"/>
              <a:t>Dimensions: Extreme DRVs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bernoulli!$R$2268:$R$2275</c:f>
              <c:numCache>
                <c:formatCode>General</c:formatCode>
                <c:ptCount val="8"/>
                <c:pt idx="0">
                  <c:v>0.39187996469549868</c:v>
                </c:pt>
                <c:pt idx="1">
                  <c:v>0.39276257722859664</c:v>
                </c:pt>
                <c:pt idx="2">
                  <c:v>0.1650485436893204</c:v>
                </c:pt>
                <c:pt idx="3">
                  <c:v>4.1924095322153576E-2</c:v>
                </c:pt>
                <c:pt idx="4">
                  <c:v>7.9435127978817292E-3</c:v>
                </c:pt>
                <c:pt idx="5">
                  <c:v>4.4130626654898501E-4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4424688"/>
        <c:axId val="724425080"/>
      </c:barChart>
      <c:catAx>
        <c:axId val="724424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Dimensions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4425080"/>
        <c:crosses val="autoZero"/>
        <c:auto val="1"/>
        <c:lblAlgn val="ctr"/>
        <c:lblOffset val="100"/>
        <c:noMultiLvlLbl val="0"/>
      </c:catAx>
      <c:valAx>
        <c:axId val="724425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Probability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442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MPDG (R=3) with Extreme DRVs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Sheet1!$C$9</c:f>
              <c:strCache>
                <c:ptCount val="1"/>
                <c:pt idx="0">
                  <c:v>spatial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Sheet1!$D$8:$F$8</c:f>
              <c:strCache>
                <c:ptCount val="3"/>
                <c:pt idx="0">
                  <c:v>Standard</c:v>
                </c:pt>
                <c:pt idx="1">
                  <c:v>Tree Selection</c:v>
                </c:pt>
                <c:pt idx="2">
                  <c:v>Matching DRV</c:v>
                </c:pt>
              </c:strCache>
            </c:strRef>
          </c:cat>
          <c:val>
            <c:numRef>
              <c:f>Sheet1!$D$9:$F$9</c:f>
              <c:numCache>
                <c:formatCode>General</c:formatCode>
                <c:ptCount val="3"/>
                <c:pt idx="0">
                  <c:v>27.403600000000001</c:v>
                </c:pt>
                <c:pt idx="1">
                  <c:v>0.1123</c:v>
                </c:pt>
                <c:pt idx="2">
                  <c:v>3.4619999999999997E-5</c:v>
                </c:pt>
              </c:numCache>
            </c:numRef>
          </c:val>
        </c:ser>
        <c:ser>
          <c:idx val="1"/>
          <c:order val="1"/>
          <c:tx>
            <c:strRef>
              <c:f>Sheet1!$C$10</c:f>
              <c:strCache>
                <c:ptCount val="1"/>
                <c:pt idx="0">
                  <c:v>random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Sheet1!$D$8:$F$8</c:f>
              <c:strCache>
                <c:ptCount val="3"/>
                <c:pt idx="0">
                  <c:v>Standard</c:v>
                </c:pt>
                <c:pt idx="1">
                  <c:v>Tree Selection</c:v>
                </c:pt>
                <c:pt idx="2">
                  <c:v>Matching DRV</c:v>
                </c:pt>
              </c:strCache>
            </c:strRef>
          </c:cat>
          <c:val>
            <c:numRef>
              <c:f>Sheet1!$D$10:$F$10</c:f>
              <c:numCache>
                <c:formatCode>General</c:formatCode>
                <c:ptCount val="3"/>
                <c:pt idx="0">
                  <c:v>37.395099999999999</c:v>
                </c:pt>
                <c:pt idx="1">
                  <c:v>0.65390000000000004</c:v>
                </c:pt>
                <c:pt idx="2">
                  <c:v>2.1849999999999999E-3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53796160"/>
        <c:axId val="753791456"/>
      </c:barChart>
      <c:catAx>
        <c:axId val="75379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791456"/>
        <c:crosses val="autoZero"/>
        <c:auto val="1"/>
        <c:lblAlgn val="ctr"/>
        <c:lblOffset val="100"/>
        <c:noMultiLvlLbl val="0"/>
      </c:catAx>
      <c:valAx>
        <c:axId val="75379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796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MPDG vs Number of Dimensions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dims!$E$4</c:f>
              <c:strCache>
                <c:ptCount val="1"/>
                <c:pt idx="0">
                  <c:v>Standard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dims!$D$5:$D$8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xVal>
          <c:yVal>
            <c:numRef>
              <c:f>dims!$E$5:$E$8</c:f>
              <c:numCache>
                <c:formatCode>General</c:formatCode>
                <c:ptCount val="4"/>
                <c:pt idx="0">
                  <c:v>0</c:v>
                </c:pt>
                <c:pt idx="1">
                  <c:v>1.3590618331749399E-2</c:v>
                </c:pt>
                <c:pt idx="2">
                  <c:v>0.21638707792018999</c:v>
                </c:pt>
                <c:pt idx="3">
                  <c:v>0.27692246442663498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dims!$F$4</c:f>
              <c:strCache>
                <c:ptCount val="1"/>
                <c:pt idx="0">
                  <c:v>Tree Selection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dims!$D$5:$D$8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xVal>
          <c:yVal>
            <c:numRef>
              <c:f>dims!$F$5:$F$8</c:f>
              <c:numCache>
                <c:formatCode>General</c:formatCode>
                <c:ptCount val="4"/>
                <c:pt idx="0">
                  <c:v>5.7863233115381503E-2</c:v>
                </c:pt>
                <c:pt idx="1">
                  <c:v>5.0683593319236303E-2</c:v>
                </c:pt>
                <c:pt idx="2">
                  <c:v>0.144281768180134</c:v>
                </c:pt>
                <c:pt idx="3">
                  <c:v>0.18198198653087999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dims!$G$4</c:f>
              <c:strCache>
                <c:ptCount val="1"/>
                <c:pt idx="0">
                  <c:v>Matching DRV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dims!$D$5:$D$8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xVal>
          <c:yVal>
            <c:numRef>
              <c:f>dims!$G$5:$G$8</c:f>
              <c:numCache>
                <c:formatCode>General</c:formatCode>
                <c:ptCount val="4"/>
                <c:pt idx="0">
                  <c:v>0</c:v>
                </c:pt>
                <c:pt idx="1">
                  <c:v>9.68733733003297E-4</c:v>
                </c:pt>
                <c:pt idx="2">
                  <c:v>9.2345099867970695E-2</c:v>
                </c:pt>
                <c:pt idx="3">
                  <c:v>0.114707409983327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0357600"/>
        <c:axId val="450358384"/>
      </c:scatterChart>
      <c:valAx>
        <c:axId val="450357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Dimensions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358384"/>
        <c:crosses val="autoZero"/>
        <c:crossBetween val="midCat"/>
      </c:valAx>
      <c:valAx>
        <c:axId val="45035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3576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MPDG vs Number of Nodes Searched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nsearch!$D$3</c:f>
              <c:strCache>
                <c:ptCount val="1"/>
                <c:pt idx="0">
                  <c:v>Standard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nsearch!$C$4:$C$7</c:f>
              <c:numCache>
                <c:formatCode>General</c:formatCode>
                <c:ptCount val="4"/>
                <c:pt idx="0">
                  <c:v>50</c:v>
                </c:pt>
                <c:pt idx="1">
                  <c:v>200</c:v>
                </c:pt>
                <c:pt idx="2">
                  <c:v>500</c:v>
                </c:pt>
                <c:pt idx="3">
                  <c:v>2000</c:v>
                </c:pt>
              </c:numCache>
            </c:numRef>
          </c:xVal>
          <c:yVal>
            <c:numRef>
              <c:f>nsearch!$D$4:$D$7</c:f>
              <c:numCache>
                <c:formatCode>General</c:formatCode>
                <c:ptCount val="4"/>
                <c:pt idx="0">
                  <c:v>0.68212472400000002</c:v>
                </c:pt>
                <c:pt idx="1">
                  <c:v>0.36870466600000001</c:v>
                </c:pt>
                <c:pt idx="2">
                  <c:v>0.23359532699999999</c:v>
                </c:pt>
                <c:pt idx="3">
                  <c:v>8.0851212000000006E-2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nsearch!$E$3</c:f>
              <c:strCache>
                <c:ptCount val="1"/>
                <c:pt idx="0">
                  <c:v>Tree Selection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nsearch!$C$4:$C$7</c:f>
              <c:numCache>
                <c:formatCode>General</c:formatCode>
                <c:ptCount val="4"/>
                <c:pt idx="0">
                  <c:v>50</c:v>
                </c:pt>
                <c:pt idx="1">
                  <c:v>200</c:v>
                </c:pt>
                <c:pt idx="2">
                  <c:v>500</c:v>
                </c:pt>
                <c:pt idx="3">
                  <c:v>2000</c:v>
                </c:pt>
              </c:numCache>
            </c:numRef>
          </c:xVal>
          <c:yVal>
            <c:numRef>
              <c:f>nsearch!$E$4:$E$7</c:f>
              <c:numCache>
                <c:formatCode>General</c:formatCode>
                <c:ptCount val="4"/>
                <c:pt idx="0">
                  <c:v>0.54765207800000004</c:v>
                </c:pt>
                <c:pt idx="1">
                  <c:v>0.19262644800000001</c:v>
                </c:pt>
                <c:pt idx="2">
                  <c:v>0.15044725</c:v>
                </c:pt>
                <c:pt idx="3">
                  <c:v>6.7434906000000003E-2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nsearch!$F$3</c:f>
              <c:strCache>
                <c:ptCount val="1"/>
                <c:pt idx="0">
                  <c:v>DRV Matching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nsearch!$C$4:$C$7</c:f>
              <c:numCache>
                <c:formatCode>General</c:formatCode>
                <c:ptCount val="4"/>
                <c:pt idx="0">
                  <c:v>50</c:v>
                </c:pt>
                <c:pt idx="1">
                  <c:v>200</c:v>
                </c:pt>
                <c:pt idx="2">
                  <c:v>500</c:v>
                </c:pt>
                <c:pt idx="3">
                  <c:v>2000</c:v>
                </c:pt>
              </c:numCache>
            </c:numRef>
          </c:xVal>
          <c:yVal>
            <c:numRef>
              <c:f>nsearch!$F$4:$F$7</c:f>
              <c:numCache>
                <c:formatCode>General</c:formatCode>
                <c:ptCount val="4"/>
                <c:pt idx="0">
                  <c:v>0.26060987200000002</c:v>
                </c:pt>
                <c:pt idx="1">
                  <c:v>0.14207087400000001</c:v>
                </c:pt>
                <c:pt idx="2">
                  <c:v>8.5726756000000001E-2</c:v>
                </c:pt>
                <c:pt idx="3">
                  <c:v>1.7933058000000002E-2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4290664"/>
        <c:axId val="444293016"/>
      </c:scatterChart>
      <c:valAx>
        <c:axId val="444290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Nodes Searched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293016"/>
        <c:crosses val="autoZero"/>
        <c:crossBetween val="midCat"/>
      </c:valAx>
      <c:valAx>
        <c:axId val="444293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2906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MPDG vs Size of Dataset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datasetsize!$D$2</c:f>
              <c:strCache>
                <c:ptCount val="1"/>
                <c:pt idx="0">
                  <c:v>Standard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>
              <a:softEdge rad="0"/>
            </a:effectLst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>
                <a:softEdge rad="0"/>
              </a:effectLst>
            </c:spPr>
          </c:marker>
          <c:xVal>
            <c:numRef>
              <c:f>datasetsize!$C$3:$C$6</c:f>
              <c:numCache>
                <c:formatCode>General</c:formatCode>
                <c:ptCount val="4"/>
                <c:pt idx="0">
                  <c:v>10000</c:v>
                </c:pt>
                <c:pt idx="1">
                  <c:v>50000</c:v>
                </c:pt>
                <c:pt idx="2">
                  <c:v>100000</c:v>
                </c:pt>
                <c:pt idx="3">
                  <c:v>200000</c:v>
                </c:pt>
              </c:numCache>
            </c:numRef>
          </c:xVal>
          <c:yVal>
            <c:numRef>
              <c:f>datasetsize!$D$3:$D$6</c:f>
              <c:numCache>
                <c:formatCode>General</c:formatCode>
                <c:ptCount val="4"/>
                <c:pt idx="0">
                  <c:v>0.12820000000000001</c:v>
                </c:pt>
                <c:pt idx="1">
                  <c:v>0.19059999999999999</c:v>
                </c:pt>
                <c:pt idx="2">
                  <c:v>0.21029999999999999</c:v>
                </c:pt>
                <c:pt idx="3">
                  <c:v>0.2278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datasetsize!$E$2</c:f>
              <c:strCache>
                <c:ptCount val="1"/>
                <c:pt idx="0">
                  <c:v>Tree Selection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datasetsize!$C$3:$C$6</c:f>
              <c:numCache>
                <c:formatCode>General</c:formatCode>
                <c:ptCount val="4"/>
                <c:pt idx="0">
                  <c:v>10000</c:v>
                </c:pt>
                <c:pt idx="1">
                  <c:v>50000</c:v>
                </c:pt>
                <c:pt idx="2">
                  <c:v>100000</c:v>
                </c:pt>
                <c:pt idx="3">
                  <c:v>200000</c:v>
                </c:pt>
              </c:numCache>
            </c:numRef>
          </c:xVal>
          <c:yVal>
            <c:numRef>
              <c:f>datasetsize!$E$3:$E$6</c:f>
              <c:numCache>
                <c:formatCode>General</c:formatCode>
                <c:ptCount val="4"/>
                <c:pt idx="0">
                  <c:v>9.8900000000000002E-2</c:v>
                </c:pt>
                <c:pt idx="1">
                  <c:v>0.1376</c:v>
                </c:pt>
                <c:pt idx="2">
                  <c:v>0.14452000000000001</c:v>
                </c:pt>
                <c:pt idx="3">
                  <c:v>0.15368999999999999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datasetsize!$F$2</c:f>
              <c:strCache>
                <c:ptCount val="1"/>
                <c:pt idx="0">
                  <c:v>DRV Matching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datasetsize!$C$3:$C$6</c:f>
              <c:numCache>
                <c:formatCode>General</c:formatCode>
                <c:ptCount val="4"/>
                <c:pt idx="0">
                  <c:v>10000</c:v>
                </c:pt>
                <c:pt idx="1">
                  <c:v>50000</c:v>
                </c:pt>
                <c:pt idx="2">
                  <c:v>100000</c:v>
                </c:pt>
                <c:pt idx="3">
                  <c:v>200000</c:v>
                </c:pt>
              </c:numCache>
            </c:numRef>
          </c:xVal>
          <c:yVal>
            <c:numRef>
              <c:f>datasetsize!$F$3:$F$6</c:f>
              <c:numCache>
                <c:formatCode>General</c:formatCode>
                <c:ptCount val="4"/>
                <c:pt idx="0">
                  <c:v>5.3499999999999999E-2</c:v>
                </c:pt>
                <c:pt idx="1">
                  <c:v>8.3049999999999999E-2</c:v>
                </c:pt>
                <c:pt idx="2">
                  <c:v>9.3130000000000004E-2</c:v>
                </c:pt>
                <c:pt idx="3">
                  <c:v>0.10349999999999999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8565536"/>
        <c:axId val="718568280"/>
      </c:scatterChart>
      <c:valAx>
        <c:axId val="718565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Points in Dataset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568280"/>
        <c:crosses val="autoZero"/>
        <c:crossBetween val="midCat"/>
      </c:valAx>
      <c:valAx>
        <c:axId val="718568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5655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MPDG vs Size of Result Set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k!$C$2</c:f>
              <c:strCache>
                <c:ptCount val="1"/>
                <c:pt idx="0">
                  <c:v>Standard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k!$B$3:$B$7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</c:numCache>
            </c:numRef>
          </c:xVal>
          <c:yVal>
            <c:numRef>
              <c:f>k!$C$3:$C$7</c:f>
              <c:numCache>
                <c:formatCode>General</c:formatCode>
                <c:ptCount val="5"/>
                <c:pt idx="0">
                  <c:v>8.3978779631876499E-2</c:v>
                </c:pt>
                <c:pt idx="1">
                  <c:v>0.12828588282289</c:v>
                </c:pt>
                <c:pt idx="2">
                  <c:v>0.20677052197399101</c:v>
                </c:pt>
                <c:pt idx="3">
                  <c:v>0.281817366294904</c:v>
                </c:pt>
                <c:pt idx="4">
                  <c:v>0.35856439671521401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k!$D$2</c:f>
              <c:strCache>
                <c:ptCount val="1"/>
                <c:pt idx="0">
                  <c:v>Tree Selection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k!$B$3:$B$7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</c:numCache>
            </c:numRef>
          </c:xVal>
          <c:yVal>
            <c:numRef>
              <c:f>k!$D$3:$D$7</c:f>
              <c:numCache>
                <c:formatCode>General</c:formatCode>
                <c:ptCount val="5"/>
                <c:pt idx="0">
                  <c:v>6.0999999999999999E-2</c:v>
                </c:pt>
                <c:pt idx="1">
                  <c:v>8.4436217711290507E-2</c:v>
                </c:pt>
                <c:pt idx="2">
                  <c:v>0.12954517188855399</c:v>
                </c:pt>
                <c:pt idx="3">
                  <c:v>0.17001640372759799</c:v>
                </c:pt>
                <c:pt idx="4">
                  <c:v>0.21662698127477301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k!$E$2</c:f>
              <c:strCache>
                <c:ptCount val="1"/>
                <c:pt idx="0">
                  <c:v>DRV Matching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k!$B$3:$B$7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</c:numCache>
            </c:numRef>
          </c:xVal>
          <c:yVal>
            <c:numRef>
              <c:f>k!$E$3:$E$7</c:f>
              <c:numCache>
                <c:formatCode>General</c:formatCode>
                <c:ptCount val="5"/>
                <c:pt idx="0">
                  <c:v>2.83885516846215E-2</c:v>
                </c:pt>
                <c:pt idx="1">
                  <c:v>5.1526827047154701E-2</c:v>
                </c:pt>
                <c:pt idx="2">
                  <c:v>9.3413162636768701E-2</c:v>
                </c:pt>
                <c:pt idx="3">
                  <c:v>0.12993804853537599</c:v>
                </c:pt>
                <c:pt idx="4">
                  <c:v>0.16441732500334699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9285208"/>
        <c:axId val="449285600"/>
      </c:scatterChart>
      <c:valAx>
        <c:axId val="449285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Size of Result Set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285600"/>
        <c:crosses val="autoZero"/>
        <c:crossBetween val="midCat"/>
      </c:valAx>
      <c:valAx>
        <c:axId val="44928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2852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B3E8-66AB-4C78-B9E4-852CFE0F62A5}" type="datetimeFigureOut">
              <a:rPr lang="en-US" smtClean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8E0-A459-46E6-A7B1-F42016462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1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B3E8-66AB-4C78-B9E4-852CFE0F62A5}" type="datetimeFigureOut">
              <a:rPr lang="en-US" smtClean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8E0-A459-46E6-A7B1-F42016462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8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B3E8-66AB-4C78-B9E4-852CFE0F62A5}" type="datetimeFigureOut">
              <a:rPr lang="en-US" smtClean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8E0-A459-46E6-A7B1-F42016462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B3E8-66AB-4C78-B9E4-852CFE0F62A5}" type="datetimeFigureOut">
              <a:rPr lang="en-US" smtClean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8E0-A459-46E6-A7B1-F42016462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0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B3E8-66AB-4C78-B9E4-852CFE0F62A5}" type="datetimeFigureOut">
              <a:rPr lang="en-US" smtClean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8E0-A459-46E6-A7B1-F42016462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3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B3E8-66AB-4C78-B9E4-852CFE0F62A5}" type="datetimeFigureOut">
              <a:rPr lang="en-US" smtClean="0"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8E0-A459-46E6-A7B1-F42016462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8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B3E8-66AB-4C78-B9E4-852CFE0F62A5}" type="datetimeFigureOut">
              <a:rPr lang="en-US" smtClean="0"/>
              <a:t>4/20/2015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8E0-A459-46E6-A7B1-F42016462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8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B3E8-66AB-4C78-B9E4-852CFE0F62A5}" type="datetimeFigureOut">
              <a:rPr lang="en-US" smtClean="0"/>
              <a:t>4/20/2015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8E0-A459-46E6-A7B1-F42016462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1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B3E8-66AB-4C78-B9E4-852CFE0F62A5}" type="datetimeFigureOut">
              <a:rPr lang="en-US" smtClean="0"/>
              <a:t>4/20/2015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8E0-A459-46E6-A7B1-F42016462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7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B3E8-66AB-4C78-B9E4-852CFE0F62A5}" type="datetimeFigureOut">
              <a:rPr lang="en-US" smtClean="0"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8E0-A459-46E6-A7B1-F42016462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3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B3E8-66AB-4C78-B9E4-852CFE0F62A5}" type="datetimeFigureOut">
              <a:rPr lang="en-US" smtClean="0"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8E0-A459-46E6-A7B1-F42016462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5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B3E8-66AB-4C78-B9E4-852CFE0F62A5}" type="datetimeFigureOut">
              <a:rPr lang="en-US" smtClean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3C8E0-A459-46E6-A7B1-F42016462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8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51472"/>
            <a:ext cx="9144000" cy="1790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Efficient Index for Computation of Approximate Nearest Neighbors with</a:t>
            </a:r>
            <a:br>
              <a:rPr lang="en-US" dirty="0" smtClean="0"/>
            </a:br>
            <a:r>
              <a:rPr lang="en-US" dirty="0" smtClean="0"/>
              <a:t>Query Specified Dimension Relevance Weights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01728"/>
            <a:ext cx="6858000" cy="19085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David Katz</a:t>
            </a:r>
          </a:p>
          <a:p>
            <a:endParaRPr lang="en-US" dirty="0" smtClean="0"/>
          </a:p>
          <a:p>
            <a:r>
              <a:rPr lang="en-US" dirty="0" smtClean="0"/>
              <a:t>Advisor:</a:t>
            </a:r>
          </a:p>
          <a:p>
            <a:r>
              <a:rPr lang="en-US" dirty="0" smtClean="0"/>
              <a:t>Carl Sable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Nearest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algorithm can find exact nearest neighbors in sub-linear time for high dimensional vector spaces</a:t>
            </a:r>
          </a:p>
          <a:p>
            <a:r>
              <a:rPr lang="en-US" dirty="0" smtClean="0"/>
              <a:t>Many applications do not require the exact set of closest points</a:t>
            </a:r>
          </a:p>
          <a:p>
            <a:pPr lvl="1"/>
            <a:r>
              <a:rPr lang="en-US" dirty="0" smtClean="0"/>
              <a:t>Recommendation systems</a:t>
            </a:r>
          </a:p>
          <a:p>
            <a:pPr lvl="1"/>
            <a:r>
              <a:rPr lang="en-US" dirty="0" smtClean="0"/>
              <a:t>Information retrieval</a:t>
            </a:r>
          </a:p>
          <a:p>
            <a:pPr lvl="1"/>
            <a:r>
              <a:rPr lang="en-US" dirty="0" smtClean="0"/>
              <a:t>Computer vision</a:t>
            </a:r>
          </a:p>
          <a:p>
            <a:r>
              <a:rPr lang="en-US" dirty="0" smtClean="0"/>
              <a:t>Construct an index on the data set to search it in a more effectively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2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2527301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2. Motivation for Our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2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365126"/>
            <a:ext cx="8686801" cy="1325563"/>
          </a:xfrm>
        </p:spPr>
        <p:txBody>
          <a:bodyPr/>
          <a:lstStyle/>
          <a:p>
            <a:r>
              <a:rPr lang="en-US" dirty="0" smtClean="0"/>
              <a:t>Query Specified Dimension 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863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Specify a Dimension Relevance Vector (DRV) at query time</a:t>
            </a:r>
          </a:p>
          <a:p>
            <a:r>
              <a:rPr lang="en-US" dirty="0" smtClean="0"/>
              <a:t>DRV contains information of how important each dimension is</a:t>
            </a:r>
          </a:p>
          <a:p>
            <a:r>
              <a:rPr lang="en-US" dirty="0" smtClean="0"/>
              <a:t>Normalize sum of DRV to 1</a:t>
            </a:r>
          </a:p>
          <a:p>
            <a:r>
              <a:rPr lang="en-US" dirty="0" smtClean="0"/>
              <a:t>Transform space by multiplying each dimension by D and its weight in the DRV</a:t>
            </a:r>
          </a:p>
          <a:p>
            <a:r>
              <a:rPr lang="en-US" dirty="0" smtClean="0"/>
              <a:t>Conventional indexes do not support these types of transformations at query time</a:t>
            </a:r>
            <a:endParaRPr lang="en-US" dirty="0"/>
          </a:p>
          <a:p>
            <a:r>
              <a:rPr lang="en-US" dirty="0" smtClean="0"/>
              <a:t>Has potential applications in recommendation and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34337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Distance Metric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3104683"/>
            <a:ext cx="7886700" cy="3072280"/>
          </a:xfrm>
        </p:spPr>
        <p:txBody>
          <a:bodyPr/>
          <a:lstStyle/>
          <a:p>
            <a:r>
              <a:rPr lang="en-US" dirty="0" smtClean="0"/>
              <a:t>Equivalent to Euclidean distance when all dimensions are weighted equally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22807" y="1690689"/>
            <a:ext cx="7306818" cy="1162673"/>
            <a:chOff x="1208532" y="1942010"/>
            <a:chExt cx="7011543" cy="1001215"/>
          </a:xfrm>
        </p:grpSpPr>
        <p:pic>
          <p:nvPicPr>
            <p:cNvPr id="8" name="Picture 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8532" y="1942010"/>
              <a:ext cx="6726936" cy="91135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372350" y="1942010"/>
              <a:ext cx="847725" cy="10012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843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2670176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3. Basic </a:t>
            </a:r>
            <a:r>
              <a:rPr lang="en-US" dirty="0"/>
              <a:t>Overview of Existing ANN Indexes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1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points into sub regions</a:t>
            </a:r>
          </a:p>
          <a:p>
            <a:r>
              <a:rPr lang="en-US" dirty="0" smtClean="0"/>
              <a:t>Search nearby sub regions first</a:t>
            </a:r>
          </a:p>
        </p:txBody>
      </p:sp>
      <p:sp>
        <p:nvSpPr>
          <p:cNvPr id="4" name="Rectangle 3"/>
          <p:cNvSpPr/>
          <p:nvPr/>
        </p:nvSpPr>
        <p:spPr>
          <a:xfrm>
            <a:off x="5660673" y="6519496"/>
            <a:ext cx="30524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http://commons.wikimedia.org/wiki/File:Point_quadtree.svg</a:t>
            </a:r>
          </a:p>
        </p:txBody>
      </p:sp>
      <p:pic>
        <p:nvPicPr>
          <p:cNvPr id="3078" name="Picture 6" descr="File:Point quadtre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481" y="3047267"/>
            <a:ext cx="3264632" cy="326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upload.wikimedia.org/wikipedia/commons/thumb/b/bf/Kdtree_2d.svg/370px-Kdtree_2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6" y="2732459"/>
            <a:ext cx="3807619" cy="378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07696" y="6519496"/>
            <a:ext cx="1972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http://en.wikipedia.org/wiki/K-d_tree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Tree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1607344"/>
            <a:ext cx="38195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2702719"/>
            <a:ext cx="3819525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Best performance on low dimensional spaces</a:t>
            </a:r>
          </a:p>
          <a:p>
            <a:r>
              <a:rPr lang="en-US" sz="2100" dirty="0"/>
              <a:t>Quality of results proportional to amount searched</a:t>
            </a:r>
          </a:p>
          <a:p>
            <a:r>
              <a:rPr lang="en-US" sz="2100" dirty="0" smtClean="0"/>
              <a:t>O(</a:t>
            </a:r>
            <a:r>
              <a:rPr lang="en-US" sz="2100" dirty="0" err="1" smtClean="0"/>
              <a:t>Nlog</a:t>
            </a:r>
            <a:r>
              <a:rPr lang="en-US" sz="2100" dirty="0" smtClean="0"/>
              <a:t>(N</a:t>
            </a:r>
            <a:r>
              <a:rPr lang="en-US" sz="2100" dirty="0"/>
              <a:t>)) construction</a:t>
            </a:r>
          </a:p>
          <a:p>
            <a:r>
              <a:rPr lang="en-US" sz="2100" dirty="0"/>
              <a:t>Easily </a:t>
            </a:r>
            <a:r>
              <a:rPr lang="en-US" sz="2100" dirty="0" smtClean="0"/>
              <a:t>modifiable</a:t>
            </a:r>
            <a:endParaRPr lang="en-US" sz="2100" dirty="0"/>
          </a:p>
          <a:p>
            <a:endParaRPr lang="en-US" sz="21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72050" y="1607344"/>
            <a:ext cx="38195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Disadvantages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72050" y="2702719"/>
            <a:ext cx="3819525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Do not scale well to high dimensional spaces</a:t>
            </a:r>
          </a:p>
          <a:p>
            <a:r>
              <a:rPr lang="en-US" sz="2100" dirty="0"/>
              <a:t>High theoretical worst case performance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Tree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3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indexes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/>
          <a:lstStyle/>
          <a:p>
            <a:r>
              <a:rPr lang="en-US" dirty="0" smtClean="0"/>
              <a:t>Use hash functions which put similar points in the same bucket with a high probability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607901" y="5106589"/>
            <a:ext cx="13484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http://0110.be/Software</a:t>
            </a:r>
          </a:p>
        </p:txBody>
      </p:sp>
      <p:pic>
        <p:nvPicPr>
          <p:cNvPr id="2050" name="Picture 2" descr="http://0110.be/files/attachments/416/general_vs_l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77" y="3705225"/>
            <a:ext cx="8562255" cy="140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2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Indexes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07369"/>
            <a:ext cx="7886700" cy="3263504"/>
          </a:xfrm>
        </p:spPr>
        <p:txBody>
          <a:bodyPr/>
          <a:lstStyle/>
          <a:p>
            <a:r>
              <a:rPr lang="en-US" dirty="0" smtClean="0"/>
              <a:t>Points with a high number of collisions are considered to be close</a:t>
            </a:r>
          </a:p>
        </p:txBody>
      </p:sp>
      <p:sp>
        <p:nvSpPr>
          <p:cNvPr id="4" name="Rectangle 3"/>
          <p:cNvSpPr/>
          <p:nvPr/>
        </p:nvSpPr>
        <p:spPr>
          <a:xfrm>
            <a:off x="5226865" y="6156722"/>
            <a:ext cx="30139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http://micvog.com/2013/09/08/storm-first-story-detection/</a:t>
            </a:r>
          </a:p>
        </p:txBody>
      </p:sp>
      <p:pic>
        <p:nvPicPr>
          <p:cNvPr id="5" name="Picture 4" descr="Locality Sensitive Has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093" y="2776539"/>
            <a:ext cx="5462761" cy="338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2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1690689"/>
            <a:ext cx="38195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2786064"/>
            <a:ext cx="3819525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Scales well to high dimensional spaces</a:t>
            </a:r>
          </a:p>
          <a:p>
            <a:r>
              <a:rPr lang="en-US" sz="2100" dirty="0"/>
              <a:t>Variety of different types of hash functions can be applied</a:t>
            </a:r>
          </a:p>
          <a:p>
            <a:r>
              <a:rPr lang="en-US" sz="2100" dirty="0"/>
              <a:t>Linear construction</a:t>
            </a:r>
          </a:p>
          <a:p>
            <a:r>
              <a:rPr lang="en-US" sz="2100" dirty="0"/>
              <a:t>Easily modifiable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72050" y="1690689"/>
            <a:ext cx="38195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Disadvantages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72050" y="2786064"/>
            <a:ext cx="3819525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High constant factor in memory consumption</a:t>
            </a:r>
          </a:p>
          <a:p>
            <a:r>
              <a:rPr lang="en-US" sz="2100" dirty="0"/>
              <a:t>Quality of search results constrained by number of hash functions</a:t>
            </a:r>
          </a:p>
          <a:p>
            <a:endParaRPr lang="en-US" sz="2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/>
              <a:t>Hash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3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Nearest Neighbors and its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Motivation for </a:t>
            </a:r>
            <a:r>
              <a:rPr lang="en-US" dirty="0"/>
              <a:t>O</a:t>
            </a:r>
            <a:r>
              <a:rPr lang="en-US" dirty="0" smtClean="0"/>
              <a:t>ur Index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Basic Overview of Existing ANN Indexes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etailed Overview of k-d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Description of Our Index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Performance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9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thumb/2/22/Nearest_neighbor_graph.svg/240px-Nearest_neighbor_grap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226469"/>
            <a:ext cx="3086235" cy="304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aths.dur.ac.uk/users/andrew.wade/research/knng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2151211"/>
            <a:ext cx="3195705" cy="323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59529" y="5505450"/>
            <a:ext cx="35702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http://www.maths.dur.ac.uk/users/andrew.wade/research/graphs.html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942975" y="5505450"/>
            <a:ext cx="27414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http://en.wikipedia.org/wiki/Nearest_neighbor_graph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0689"/>
            <a:ext cx="3819525" cy="994172"/>
          </a:xfrm>
        </p:spPr>
        <p:txBody>
          <a:bodyPr>
            <a:normAutofit/>
          </a:bodyPr>
          <a:lstStyle/>
          <a:p>
            <a:r>
              <a:rPr lang="en-US" sz="3300" dirty="0" smtClean="0"/>
              <a:t>Advantages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86064"/>
            <a:ext cx="3819525" cy="3263504"/>
          </a:xfrm>
        </p:spPr>
        <p:txBody>
          <a:bodyPr>
            <a:normAutofit/>
          </a:bodyPr>
          <a:lstStyle/>
          <a:p>
            <a:r>
              <a:rPr lang="en-US" sz="2100" dirty="0" smtClean="0"/>
              <a:t>Extremely fast queries</a:t>
            </a:r>
          </a:p>
          <a:p>
            <a:r>
              <a:rPr lang="en-US" sz="2100" dirty="0" smtClean="0"/>
              <a:t>O(KN) memory consumption</a:t>
            </a:r>
          </a:p>
          <a:p>
            <a:r>
              <a:rPr lang="en-US" sz="2100" dirty="0" smtClean="0"/>
              <a:t>Top performance in certain datasets</a:t>
            </a:r>
          </a:p>
          <a:p>
            <a:r>
              <a:rPr lang="en-US" sz="2100" dirty="0" smtClean="0"/>
              <a:t>Result quality proportional to amount searched</a:t>
            </a:r>
            <a:endParaRPr lang="en-US" sz="21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72050" y="1690689"/>
            <a:ext cx="38195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Disadvantages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72050" y="2786064"/>
            <a:ext cx="3819525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High offline computational cost</a:t>
            </a:r>
          </a:p>
          <a:p>
            <a:r>
              <a:rPr lang="en-US" sz="2100" dirty="0"/>
              <a:t>High amount of randomness in queries</a:t>
            </a:r>
          </a:p>
          <a:p>
            <a:r>
              <a:rPr lang="en-US" sz="2100" dirty="0"/>
              <a:t>Distance metric precomputed</a:t>
            </a:r>
          </a:p>
          <a:p>
            <a:r>
              <a:rPr lang="en-US" sz="2100" dirty="0"/>
              <a:t>Expensive to modify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Graph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7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6275" y="26701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4. Detailed Overview of k-d Trees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2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tree based index which partitions points along axis aligned </a:t>
            </a:r>
            <a:r>
              <a:rPr lang="en-US" dirty="0" err="1" smtClean="0"/>
              <a:t>hyperplanes</a:t>
            </a:r>
            <a:endParaRPr lang="en-US" dirty="0" smtClean="0"/>
          </a:p>
          <a:p>
            <a:r>
              <a:rPr lang="en-US" dirty="0" smtClean="0"/>
              <a:t>Each split occurs on a point in the data set, dividing it approximately in half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Linear memory cost</a:t>
            </a:r>
          </a:p>
          <a:p>
            <a:pPr lvl="1"/>
            <a:r>
              <a:rPr lang="en-US" dirty="0" smtClean="0"/>
              <a:t>Performs well on low dimensional spaces</a:t>
            </a:r>
          </a:p>
          <a:p>
            <a:pPr lvl="1"/>
            <a:r>
              <a:rPr lang="en-US" dirty="0" smtClean="0"/>
              <a:t>Fast construction</a:t>
            </a:r>
          </a:p>
          <a:p>
            <a:pPr lvl="1"/>
            <a:r>
              <a:rPr lang="en-US" dirty="0" smtClean="0"/>
              <a:t>Splits are axis aligned</a:t>
            </a:r>
          </a:p>
        </p:txBody>
      </p:sp>
    </p:spTree>
    <p:extLst>
      <p:ext uri="{BB962C8B-B14F-4D97-AF65-F5344CB8AC3E}">
        <p14:creationId xmlns:p14="http://schemas.microsoft.com/office/powerpoint/2010/main" val="333472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 Tree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kdTreeNode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Point </a:t>
            </a:r>
            <a:r>
              <a:rPr lang="en-US" dirty="0" err="1" smtClean="0"/>
              <a:t>point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splitDim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kdTreeNode</a:t>
            </a:r>
            <a:r>
              <a:rPr lang="en-US" dirty="0" smtClean="0"/>
              <a:t> </a:t>
            </a:r>
            <a:r>
              <a:rPr lang="en-US" dirty="0" err="1" smtClean="0"/>
              <a:t>leftChild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kdTreeNode</a:t>
            </a:r>
            <a:r>
              <a:rPr lang="en-US" dirty="0" smtClean="0"/>
              <a:t> </a:t>
            </a:r>
            <a:r>
              <a:rPr lang="en-US" dirty="0" err="1" smtClean="0"/>
              <a:t>rightChild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Point{</a:t>
            </a:r>
          </a:p>
          <a:p>
            <a:pPr marL="0" indent="0">
              <a:buNone/>
            </a:pPr>
            <a:r>
              <a:rPr lang="en-US" dirty="0" smtClean="0"/>
              <a:t>	List&lt;double&gt; values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1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-d Tree Graphical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Points: (2,3</a:t>
            </a:r>
            <a:r>
              <a:rPr lang="en-US" dirty="0"/>
              <a:t>), (5,4), (9,6), (4,7), (8,1), (7,2)</a:t>
            </a:r>
          </a:p>
        </p:txBody>
      </p:sp>
      <p:pic>
        <p:nvPicPr>
          <p:cNvPr id="4099" name="Picture 3" descr="http://upload.wikimedia.org/wikipedia/commons/thumb/b/bf/Kdtree_2d.svg/370px-Kdtree_2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03" y="2440738"/>
            <a:ext cx="3420956" cy="340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http://upload.wikimedia.org/wikipedia/commons/thumb/2/25/Tree_0001.svg/370px-Tree_0001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71" y="3242105"/>
            <a:ext cx="4285643" cy="205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03541" y="5704241"/>
            <a:ext cx="1972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http://en.wikipedia.org/wiki/K-d_tree</a:t>
            </a:r>
          </a:p>
        </p:txBody>
      </p:sp>
    </p:spTree>
    <p:extLst>
      <p:ext uri="{BB962C8B-B14F-4D97-AF65-F5344CB8AC3E}">
        <p14:creationId xmlns:p14="http://schemas.microsoft.com/office/powerpoint/2010/main" val="263778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0"/>
            <a:ext cx="88011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err="1" smtClean="0"/>
              <a:t>kdTreeNode</a:t>
            </a:r>
            <a:r>
              <a:rPr lang="en-US" dirty="0" smtClean="0"/>
              <a:t> </a:t>
            </a:r>
            <a:r>
              <a:rPr lang="en-US" b="1" dirty="0" err="1" smtClean="0"/>
              <a:t>ConstructKdTree</a:t>
            </a:r>
            <a:r>
              <a:rPr lang="en-US" dirty="0" smtClean="0"/>
              <a:t>(List&lt;Point&gt; points){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smtClean="0"/>
              <a:t>	if( </a:t>
            </a:r>
            <a:r>
              <a:rPr lang="en-US" dirty="0" err="1" smtClean="0"/>
              <a:t>points.isEmpty</a:t>
            </a:r>
            <a:r>
              <a:rPr lang="en-US" dirty="0" smtClean="0"/>
              <a:t>() )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return null;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kdTreeNode</a:t>
            </a:r>
            <a:r>
              <a:rPr lang="en-US" dirty="0" smtClean="0"/>
              <a:t> node = new </a:t>
            </a:r>
            <a:r>
              <a:rPr lang="en-US" dirty="0" err="1" smtClean="0"/>
              <a:t>kdTreeNode</a:t>
            </a:r>
            <a:r>
              <a:rPr lang="en-US" dirty="0" smtClean="0"/>
              <a:t>();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node.splitDim</a:t>
            </a:r>
            <a:r>
              <a:rPr lang="en-US" dirty="0" smtClean="0"/>
              <a:t> = </a:t>
            </a:r>
            <a:r>
              <a:rPr lang="en-US" dirty="0" err="1" smtClean="0"/>
              <a:t>selectAxis</a:t>
            </a:r>
            <a:r>
              <a:rPr lang="en-US" dirty="0" smtClean="0"/>
              <a:t>(points);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node.point</a:t>
            </a:r>
            <a:r>
              <a:rPr lang="en-US" dirty="0" smtClean="0"/>
              <a:t> = </a:t>
            </a:r>
            <a:r>
              <a:rPr lang="en-US" dirty="0" err="1" smtClean="0"/>
              <a:t>selectMedian</a:t>
            </a:r>
            <a:r>
              <a:rPr lang="en-US" dirty="0" smtClean="0"/>
              <a:t>(points, </a:t>
            </a:r>
            <a:r>
              <a:rPr lang="en-US" dirty="0" err="1" smtClean="0"/>
              <a:t>node.SplitDim</a:t>
            </a:r>
            <a:r>
              <a:rPr lang="en-US" dirty="0" smtClean="0"/>
              <a:t>);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points.Remove</a:t>
            </a:r>
            <a:r>
              <a:rPr lang="en-US" dirty="0" smtClean="0"/>
              <a:t>(</a:t>
            </a:r>
            <a:r>
              <a:rPr lang="en-US" dirty="0" err="1" smtClean="0"/>
              <a:t>node.point</a:t>
            </a:r>
            <a:r>
              <a:rPr lang="en-US" dirty="0" smtClean="0"/>
              <a:t>);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leftList</a:t>
            </a:r>
            <a:r>
              <a:rPr lang="en-US" dirty="0" smtClean="0"/>
              <a:t>, </a:t>
            </a:r>
            <a:r>
              <a:rPr lang="en-US" dirty="0" err="1" smtClean="0"/>
              <a:t>rightList</a:t>
            </a:r>
            <a:r>
              <a:rPr lang="en-US" dirty="0" smtClean="0"/>
              <a:t> = new List&lt;Point&gt;();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foreach</a:t>
            </a:r>
            <a:r>
              <a:rPr lang="en-US" dirty="0" smtClean="0"/>
              <a:t>(Point p in points){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smtClean="0"/>
              <a:t>		if( p[</a:t>
            </a:r>
            <a:r>
              <a:rPr lang="en-US" dirty="0" err="1" smtClean="0"/>
              <a:t>splitDim</a:t>
            </a:r>
            <a:r>
              <a:rPr lang="en-US" dirty="0" smtClean="0"/>
              <a:t>] &lt; </a:t>
            </a:r>
            <a:r>
              <a:rPr lang="en-US" dirty="0" err="1" smtClean="0"/>
              <a:t>node.point</a:t>
            </a:r>
            <a:r>
              <a:rPr lang="en-US" dirty="0" smtClean="0"/>
              <a:t>[</a:t>
            </a:r>
            <a:r>
              <a:rPr lang="en-US" dirty="0" err="1" smtClean="0"/>
              <a:t>splitDim</a:t>
            </a:r>
            <a:r>
              <a:rPr lang="en-US" dirty="0" smtClean="0"/>
              <a:t>] )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smtClean="0"/>
              <a:t>			</a:t>
            </a:r>
            <a:r>
              <a:rPr lang="en-US" dirty="0" err="1" smtClean="0"/>
              <a:t>leftList.Add</a:t>
            </a:r>
            <a:r>
              <a:rPr lang="en-US" dirty="0" smtClean="0"/>
              <a:t>(p);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smtClean="0"/>
              <a:t>		if( p[</a:t>
            </a:r>
            <a:r>
              <a:rPr lang="en-US" dirty="0" err="1" smtClean="0"/>
              <a:t>splitDim</a:t>
            </a:r>
            <a:r>
              <a:rPr lang="en-US" dirty="0" smtClean="0"/>
              <a:t>] &gt; </a:t>
            </a:r>
            <a:r>
              <a:rPr lang="en-US" dirty="0" err="1" smtClean="0"/>
              <a:t>node.point</a:t>
            </a:r>
            <a:r>
              <a:rPr lang="en-US" dirty="0" smtClean="0"/>
              <a:t>[</a:t>
            </a:r>
            <a:r>
              <a:rPr lang="en-US" dirty="0" err="1" smtClean="0"/>
              <a:t>splitDim</a:t>
            </a:r>
            <a:r>
              <a:rPr lang="en-US" dirty="0" smtClean="0"/>
              <a:t>] )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smtClean="0"/>
              <a:t>			</a:t>
            </a:r>
            <a:r>
              <a:rPr lang="en-US" dirty="0" err="1" smtClean="0"/>
              <a:t>rightList.Add</a:t>
            </a:r>
            <a:r>
              <a:rPr lang="en-US" dirty="0" smtClean="0"/>
              <a:t>(p);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smtClean="0"/>
              <a:t>		else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smtClean="0"/>
              <a:t>			randomly assign p to </a:t>
            </a:r>
            <a:r>
              <a:rPr lang="en-US" dirty="0" err="1" smtClean="0"/>
              <a:t>leftList</a:t>
            </a:r>
            <a:r>
              <a:rPr lang="en-US" dirty="0" smtClean="0"/>
              <a:t> or </a:t>
            </a:r>
            <a:r>
              <a:rPr lang="en-US" dirty="0" err="1" smtClean="0"/>
              <a:t>rightList</a:t>
            </a:r>
            <a:r>
              <a:rPr lang="en-US" dirty="0" smtClean="0"/>
              <a:t>		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smtClean="0"/>
              <a:t>	}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node.leftChild</a:t>
            </a:r>
            <a:r>
              <a:rPr lang="en-US" dirty="0" smtClean="0"/>
              <a:t> = </a:t>
            </a:r>
            <a:r>
              <a:rPr lang="en-US" dirty="0" err="1" smtClean="0"/>
              <a:t>ConstructKdTree</a:t>
            </a:r>
            <a:r>
              <a:rPr lang="en-US" dirty="0" smtClean="0"/>
              <a:t>(</a:t>
            </a:r>
            <a:r>
              <a:rPr lang="en-US" dirty="0" err="1" smtClean="0"/>
              <a:t>leftList</a:t>
            </a:r>
            <a:r>
              <a:rPr lang="en-US" dirty="0" smtClean="0"/>
              <a:t>);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node.rightChild</a:t>
            </a:r>
            <a:r>
              <a:rPr lang="en-US" dirty="0" smtClean="0"/>
              <a:t> = </a:t>
            </a:r>
            <a:r>
              <a:rPr lang="en-US" dirty="0" err="1" smtClean="0"/>
              <a:t>ConstructKdTree</a:t>
            </a:r>
            <a:r>
              <a:rPr lang="en-US" dirty="0" smtClean="0"/>
              <a:t>(</a:t>
            </a:r>
            <a:r>
              <a:rPr lang="en-US" dirty="0" err="1" smtClean="0"/>
              <a:t>rightList</a:t>
            </a:r>
            <a:r>
              <a:rPr lang="en-US" dirty="0" smtClean="0"/>
              <a:t>);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smtClean="0"/>
              <a:t>	return node;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481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Dimension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Partition space into </a:t>
            </a:r>
            <a:r>
              <a:rPr lang="en-US" dirty="0" err="1" smtClean="0"/>
              <a:t>hypercubes</a:t>
            </a:r>
            <a:endParaRPr lang="en-US" dirty="0" smtClean="0"/>
          </a:p>
          <a:p>
            <a:r>
              <a:rPr lang="en-US" dirty="0" smtClean="0"/>
              <a:t>Deterministically cycle through each dimension</a:t>
            </a:r>
          </a:p>
          <a:p>
            <a:r>
              <a:rPr lang="en-US" dirty="0" smtClean="0"/>
              <a:t>Split on a random dimension with equal probability</a:t>
            </a:r>
          </a:p>
          <a:p>
            <a:r>
              <a:rPr lang="en-US" dirty="0" smtClean="0"/>
              <a:t>Spatial Median Splitting</a:t>
            </a:r>
          </a:p>
          <a:p>
            <a:pPr lvl="1"/>
            <a:r>
              <a:rPr lang="en-US" dirty="0" smtClean="0"/>
              <a:t>Split on the longest dimension</a:t>
            </a:r>
          </a:p>
          <a:p>
            <a:pPr lvl="1"/>
            <a:r>
              <a:rPr lang="en-US" dirty="0" smtClean="0"/>
              <a:t>Requires linear seek across all dimensions on every split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median of medians algorithm to find median along </a:t>
            </a:r>
            <a:r>
              <a:rPr lang="en-US" dirty="0" err="1" smtClean="0"/>
              <a:t>splitDim</a:t>
            </a:r>
            <a:r>
              <a:rPr lang="en-US" dirty="0" smtClean="0"/>
              <a:t> in O(N) time</a:t>
            </a:r>
          </a:p>
          <a:p>
            <a:r>
              <a:rPr lang="en-US" dirty="0" smtClean="0"/>
              <a:t>Use a heuristic to approximate the median in constant time</a:t>
            </a:r>
          </a:p>
          <a:p>
            <a:pPr lvl="1"/>
            <a:r>
              <a:rPr lang="en-US" dirty="0" smtClean="0"/>
              <a:t>Median-of-three</a:t>
            </a:r>
          </a:p>
          <a:p>
            <a:pPr lvl="1"/>
            <a:r>
              <a:rPr lang="en-US" dirty="0" smtClean="0"/>
              <a:t>Median-of-five</a:t>
            </a:r>
          </a:p>
          <a:p>
            <a:pPr lvl="1"/>
            <a:r>
              <a:rPr lang="en-US" dirty="0" err="1" smtClean="0"/>
              <a:t>Ninther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6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450" y="0"/>
            <a:ext cx="8801100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smtClean="0"/>
              <a:t>Point </a:t>
            </a:r>
            <a:r>
              <a:rPr lang="en-US" b="1" dirty="0" err="1" smtClean="0"/>
              <a:t>QueryKdTree</a:t>
            </a:r>
            <a:r>
              <a:rPr lang="en-US" dirty="0" smtClean="0"/>
              <a:t>(</a:t>
            </a:r>
            <a:r>
              <a:rPr lang="en-US" dirty="0" err="1" smtClean="0"/>
              <a:t>KdTreeNode</a:t>
            </a:r>
            <a:r>
              <a:rPr lang="en-US" dirty="0" smtClean="0"/>
              <a:t> node, Point </a:t>
            </a:r>
            <a:r>
              <a:rPr lang="en-US" dirty="0" err="1" smtClean="0"/>
              <a:t>searchPoint</a:t>
            </a:r>
            <a:r>
              <a:rPr lang="en-US" dirty="0" smtClean="0"/>
              <a:t>, Point </a:t>
            </a:r>
            <a:r>
              <a:rPr lang="en-US" dirty="0" err="1" smtClean="0"/>
              <a:t>currBest</a:t>
            </a:r>
            <a:r>
              <a:rPr lang="en-US" dirty="0" smtClean="0"/>
              <a:t>){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smtClean="0"/>
              <a:t>	if( node == null )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 err="1" smtClean="0"/>
              <a:t>currBest</a:t>
            </a:r>
            <a:r>
              <a:rPr lang="en-US" dirty="0" smtClean="0"/>
              <a:t>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if( </a:t>
            </a:r>
            <a:r>
              <a:rPr lang="en-US" dirty="0" err="1" smtClean="0"/>
              <a:t>node.leftChild</a:t>
            </a:r>
            <a:r>
              <a:rPr lang="en-US" dirty="0" smtClean="0"/>
              <a:t> == null &amp;&amp; </a:t>
            </a:r>
            <a:r>
              <a:rPr lang="en-US" dirty="0" err="1" smtClean="0"/>
              <a:t>node.rightChild</a:t>
            </a:r>
            <a:r>
              <a:rPr lang="en-US" dirty="0" smtClean="0"/>
              <a:t> == null )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 err="1" smtClean="0"/>
              <a:t>UpdateMax</a:t>
            </a:r>
            <a:r>
              <a:rPr lang="en-US" dirty="0" smtClean="0"/>
              <a:t>(</a:t>
            </a:r>
            <a:r>
              <a:rPr lang="en-US" dirty="0" err="1" smtClean="0"/>
              <a:t>node.point</a:t>
            </a:r>
            <a:r>
              <a:rPr lang="en-US" dirty="0" smtClean="0"/>
              <a:t>, </a:t>
            </a:r>
            <a:r>
              <a:rPr lang="en-US" dirty="0" err="1" smtClean="0"/>
              <a:t>searchPoint</a:t>
            </a:r>
            <a:r>
              <a:rPr lang="en-US" dirty="0" smtClean="0"/>
              <a:t>, </a:t>
            </a:r>
            <a:r>
              <a:rPr lang="en-US" dirty="0" err="1" smtClean="0"/>
              <a:t>currBest</a:t>
            </a:r>
            <a:r>
              <a:rPr lang="en-US" dirty="0" smtClean="0"/>
              <a:t>);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searchDir</a:t>
            </a:r>
            <a:r>
              <a:rPr lang="en-US" dirty="0" smtClean="0"/>
              <a:t> = </a:t>
            </a:r>
            <a:r>
              <a:rPr lang="en-US" dirty="0" err="1" smtClean="0"/>
              <a:t>searchPoint</a:t>
            </a:r>
            <a:r>
              <a:rPr lang="en-US" dirty="0" smtClean="0"/>
              <a:t>[</a:t>
            </a:r>
            <a:r>
              <a:rPr lang="en-US" dirty="0" err="1" smtClean="0"/>
              <a:t>node.splitDim</a:t>
            </a:r>
            <a:r>
              <a:rPr lang="en-US" dirty="0" smtClean="0"/>
              <a:t>] &lt; </a:t>
            </a:r>
            <a:r>
              <a:rPr lang="en-US" dirty="0" err="1" smtClean="0"/>
              <a:t>node.point</a:t>
            </a:r>
            <a:r>
              <a:rPr lang="en-US" dirty="0" smtClean="0"/>
              <a:t>[</a:t>
            </a:r>
            <a:r>
              <a:rPr lang="en-US" dirty="0" err="1" smtClean="0"/>
              <a:t>node.splitDim</a:t>
            </a:r>
            <a:r>
              <a:rPr lang="en-US" dirty="0" smtClean="0"/>
              <a:t>];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KdTreeNode</a:t>
            </a:r>
            <a:r>
              <a:rPr lang="en-US" dirty="0" smtClean="0"/>
              <a:t> </a:t>
            </a:r>
            <a:r>
              <a:rPr lang="en-US" dirty="0" err="1" smtClean="0"/>
              <a:t>searchFirst</a:t>
            </a:r>
            <a:r>
              <a:rPr lang="en-US" dirty="0" smtClean="0"/>
              <a:t> = </a:t>
            </a:r>
            <a:r>
              <a:rPr lang="en-US" dirty="0" err="1" smtClean="0"/>
              <a:t>searchDir</a:t>
            </a:r>
            <a:r>
              <a:rPr lang="en-US" dirty="0" smtClean="0"/>
              <a:t> ? </a:t>
            </a:r>
            <a:r>
              <a:rPr lang="en-US" dirty="0" err="1" smtClean="0"/>
              <a:t>node.leftChild</a:t>
            </a:r>
            <a:r>
              <a:rPr lang="en-US" dirty="0" smtClean="0"/>
              <a:t> : </a:t>
            </a:r>
            <a:r>
              <a:rPr lang="en-US" dirty="0" err="1" smtClean="0"/>
              <a:t>node.rightChild</a:t>
            </a:r>
            <a:r>
              <a:rPr lang="en-US" dirty="0" smtClean="0"/>
              <a:t>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kdTreeNode</a:t>
            </a:r>
            <a:r>
              <a:rPr lang="en-US" dirty="0" smtClean="0"/>
              <a:t> </a:t>
            </a:r>
            <a:r>
              <a:rPr lang="en-US" dirty="0" err="1" smtClean="0"/>
              <a:t>searchSecond</a:t>
            </a:r>
            <a:r>
              <a:rPr lang="en-US" dirty="0" smtClean="0"/>
              <a:t> = </a:t>
            </a:r>
            <a:r>
              <a:rPr lang="en-US" dirty="0" err="1" smtClean="0"/>
              <a:t>searchDir</a:t>
            </a:r>
            <a:r>
              <a:rPr lang="en-US" dirty="0"/>
              <a:t> </a:t>
            </a:r>
            <a:r>
              <a:rPr lang="en-US" dirty="0" smtClean="0"/>
              <a:t>? </a:t>
            </a:r>
            <a:r>
              <a:rPr lang="en-US" dirty="0" err="1" smtClean="0"/>
              <a:t>node.leftChild</a:t>
            </a:r>
            <a:r>
              <a:rPr lang="en-US" dirty="0" smtClean="0"/>
              <a:t> : </a:t>
            </a:r>
            <a:r>
              <a:rPr lang="en-US" dirty="0" err="1" smtClean="0"/>
              <a:t>node.rightChild</a:t>
            </a:r>
            <a:r>
              <a:rPr lang="en-US" dirty="0" smtClean="0"/>
              <a:t>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currBest</a:t>
            </a:r>
            <a:r>
              <a:rPr lang="en-US" dirty="0" smtClean="0"/>
              <a:t> = </a:t>
            </a:r>
            <a:r>
              <a:rPr lang="en-US" dirty="0" err="1" smtClean="0"/>
              <a:t>QueryKdTree</a:t>
            </a:r>
            <a:r>
              <a:rPr lang="en-US" dirty="0" smtClean="0"/>
              <a:t>(</a:t>
            </a:r>
            <a:r>
              <a:rPr lang="en-US" dirty="0" err="1" smtClean="0"/>
              <a:t>searchFirst</a:t>
            </a:r>
            <a:r>
              <a:rPr lang="en-US" dirty="0" smtClean="0"/>
              <a:t>, </a:t>
            </a:r>
            <a:r>
              <a:rPr lang="en-US" dirty="0" err="1" smtClean="0"/>
              <a:t>searchPoint</a:t>
            </a:r>
            <a:r>
              <a:rPr lang="en-US" dirty="0" smtClean="0"/>
              <a:t>, </a:t>
            </a:r>
            <a:r>
              <a:rPr lang="en-US" dirty="0" err="1" smtClean="0"/>
              <a:t>currBest</a:t>
            </a:r>
            <a:r>
              <a:rPr lang="en-US" dirty="0" smtClean="0"/>
              <a:t>);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currBest</a:t>
            </a:r>
            <a:r>
              <a:rPr lang="en-US" dirty="0" smtClean="0"/>
              <a:t> = </a:t>
            </a:r>
            <a:r>
              <a:rPr lang="en-US" dirty="0" err="1" smtClean="0"/>
              <a:t>UpdateMax</a:t>
            </a:r>
            <a:r>
              <a:rPr lang="en-US" dirty="0" smtClean="0"/>
              <a:t>(</a:t>
            </a:r>
            <a:r>
              <a:rPr lang="en-US" dirty="0" err="1" smtClean="0"/>
              <a:t>node.point</a:t>
            </a:r>
            <a:r>
              <a:rPr lang="en-US" dirty="0" smtClean="0"/>
              <a:t>, </a:t>
            </a:r>
            <a:r>
              <a:rPr lang="en-US" dirty="0" err="1" smtClean="0"/>
              <a:t>searchPoint</a:t>
            </a:r>
            <a:r>
              <a:rPr lang="en-US" dirty="0" smtClean="0"/>
              <a:t>, </a:t>
            </a:r>
            <a:r>
              <a:rPr lang="en-US" dirty="0" err="1" smtClean="0"/>
              <a:t>currBest</a:t>
            </a:r>
            <a:r>
              <a:rPr lang="en-US" dirty="0" smtClean="0"/>
              <a:t>);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if( </a:t>
            </a:r>
            <a:r>
              <a:rPr lang="en-US" dirty="0" err="1" smtClean="0"/>
              <a:t>HyperPlaneCheck</a:t>
            </a:r>
            <a:r>
              <a:rPr lang="en-US" dirty="0" smtClean="0"/>
              <a:t>(</a:t>
            </a:r>
            <a:r>
              <a:rPr lang="en-US" dirty="0" err="1" smtClean="0"/>
              <a:t>searchPoint</a:t>
            </a:r>
            <a:r>
              <a:rPr lang="en-US" dirty="0" smtClean="0"/>
              <a:t>, </a:t>
            </a:r>
            <a:r>
              <a:rPr lang="en-US" dirty="0" err="1" smtClean="0"/>
              <a:t>currBest</a:t>
            </a:r>
            <a:r>
              <a:rPr lang="en-US" dirty="0" smtClean="0"/>
              <a:t>, </a:t>
            </a:r>
            <a:r>
              <a:rPr lang="en-US" dirty="0" err="1" smtClean="0"/>
              <a:t>searchSecond</a:t>
            </a:r>
            <a:r>
              <a:rPr lang="en-US" dirty="0" smtClean="0"/>
              <a:t>) )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currBest</a:t>
            </a:r>
            <a:r>
              <a:rPr lang="en-US" dirty="0" smtClean="0"/>
              <a:t> = </a:t>
            </a:r>
            <a:r>
              <a:rPr lang="en-US" dirty="0" err="1" smtClean="0"/>
              <a:t>QueryKdTree</a:t>
            </a:r>
            <a:r>
              <a:rPr lang="en-US" dirty="0" smtClean="0"/>
              <a:t>(</a:t>
            </a:r>
            <a:r>
              <a:rPr lang="en-US" dirty="0" err="1" smtClean="0"/>
              <a:t>searchSecond</a:t>
            </a:r>
            <a:r>
              <a:rPr lang="en-US" dirty="0" smtClean="0"/>
              <a:t>, </a:t>
            </a:r>
            <a:r>
              <a:rPr lang="en-US" dirty="0" err="1"/>
              <a:t>searchPoint</a:t>
            </a:r>
            <a:r>
              <a:rPr lang="en-US" dirty="0"/>
              <a:t>, </a:t>
            </a:r>
            <a:r>
              <a:rPr lang="en-US" dirty="0" err="1"/>
              <a:t>currBest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currBest</a:t>
            </a:r>
            <a:r>
              <a:rPr lang="en-US" dirty="0" smtClean="0"/>
              <a:t>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9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2232026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1. Nearest Neighbors and its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812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000" dirty="0" smtClean="0"/>
              <a:t>Point </a:t>
            </a:r>
            <a:r>
              <a:rPr lang="en-US" sz="2000" b="1" dirty="0" err="1" smtClean="0"/>
              <a:t>UpdateMax</a:t>
            </a:r>
            <a:r>
              <a:rPr lang="en-US" sz="2000" dirty="0" smtClean="0"/>
              <a:t>(point, </a:t>
            </a:r>
            <a:r>
              <a:rPr lang="en-US" sz="2000" dirty="0" err="1" smtClean="0"/>
              <a:t>searchPoint</a:t>
            </a:r>
            <a:r>
              <a:rPr lang="en-US" sz="2000" dirty="0" smtClean="0"/>
              <a:t>, </a:t>
            </a:r>
            <a:r>
              <a:rPr lang="en-US" sz="2000" dirty="0" err="1" smtClean="0"/>
              <a:t>currBest</a:t>
            </a:r>
            <a:r>
              <a:rPr lang="en-US" sz="2000" dirty="0" smtClean="0"/>
              <a:t>){</a:t>
            </a:r>
          </a:p>
          <a:p>
            <a:pPr>
              <a:lnSpc>
                <a:spcPct val="140000"/>
              </a:lnSpc>
            </a:pPr>
            <a:r>
              <a:rPr lang="en-US" sz="2000" dirty="0" smtClean="0"/>
              <a:t>	if( </a:t>
            </a:r>
            <a:r>
              <a:rPr lang="en-US" sz="2000" dirty="0" err="1" smtClean="0"/>
              <a:t>currBest</a:t>
            </a:r>
            <a:r>
              <a:rPr lang="en-US" sz="2000" dirty="0" smtClean="0"/>
              <a:t> == null || </a:t>
            </a:r>
            <a:r>
              <a:rPr lang="en-US" sz="2000" dirty="0" err="1" smtClean="0"/>
              <a:t>dist</a:t>
            </a:r>
            <a:r>
              <a:rPr lang="en-US" sz="2000" dirty="0" smtClean="0"/>
              <a:t>(point, </a:t>
            </a:r>
            <a:r>
              <a:rPr lang="en-US" sz="2000" dirty="0" err="1" smtClean="0"/>
              <a:t>searchPoint</a:t>
            </a:r>
            <a:r>
              <a:rPr lang="en-US" sz="2000" dirty="0" smtClean="0"/>
              <a:t>) &lt; </a:t>
            </a:r>
            <a:r>
              <a:rPr lang="en-US" sz="2000" dirty="0" err="1" smtClean="0"/>
              <a:t>dist</a:t>
            </a:r>
            <a:r>
              <a:rPr lang="en-US" sz="2000" dirty="0" smtClean="0"/>
              <a:t>(</a:t>
            </a:r>
            <a:r>
              <a:rPr lang="en-US" sz="2000" dirty="0" err="1" smtClean="0"/>
              <a:t>currBest</a:t>
            </a:r>
            <a:r>
              <a:rPr lang="en-US" sz="2000" dirty="0" smtClean="0"/>
              <a:t>, </a:t>
            </a:r>
            <a:r>
              <a:rPr lang="en-US" sz="2000" dirty="0" err="1" smtClean="0"/>
              <a:t>searchPoint</a:t>
            </a:r>
            <a:r>
              <a:rPr lang="en-US" sz="2000" dirty="0" smtClean="0"/>
              <a:t>) )</a:t>
            </a:r>
          </a:p>
          <a:p>
            <a:pPr>
              <a:lnSpc>
                <a:spcPct val="140000"/>
              </a:lnSpc>
            </a:pPr>
            <a:r>
              <a:rPr lang="en-US" sz="2000" dirty="0" smtClean="0"/>
              <a:t>		return point;</a:t>
            </a:r>
          </a:p>
          <a:p>
            <a:pPr>
              <a:lnSpc>
                <a:spcPct val="140000"/>
              </a:lnSpc>
            </a:pPr>
            <a:r>
              <a:rPr lang="en-US" sz="2000" dirty="0" smtClean="0"/>
              <a:t>	return </a:t>
            </a:r>
            <a:r>
              <a:rPr lang="en-US" sz="2000" dirty="0" err="1" smtClean="0"/>
              <a:t>currBest</a:t>
            </a:r>
            <a:r>
              <a:rPr lang="en-US" sz="2000" dirty="0" smtClean="0"/>
              <a:t>;</a:t>
            </a:r>
          </a:p>
          <a:p>
            <a:pPr>
              <a:lnSpc>
                <a:spcPct val="140000"/>
              </a:lnSpc>
            </a:pPr>
            <a:r>
              <a:rPr lang="en-US" sz="2000" dirty="0" smtClean="0"/>
              <a:t>}</a:t>
            </a:r>
          </a:p>
          <a:p>
            <a:pPr>
              <a:lnSpc>
                <a:spcPct val="140000"/>
              </a:lnSpc>
            </a:pPr>
            <a:endParaRPr lang="en-US" sz="2000" dirty="0" smtClean="0"/>
          </a:p>
          <a:p>
            <a:pPr>
              <a:lnSpc>
                <a:spcPct val="140000"/>
              </a:lnSpc>
            </a:pPr>
            <a:r>
              <a:rPr lang="en-US" sz="2000" dirty="0" smtClean="0"/>
              <a:t>Boolean </a:t>
            </a:r>
            <a:r>
              <a:rPr lang="en-US" sz="2000" b="1" dirty="0" err="1" smtClean="0"/>
              <a:t>HyperPlaneCheck</a:t>
            </a:r>
            <a:r>
              <a:rPr lang="en-US" sz="2000" dirty="0" smtClean="0"/>
              <a:t>(Point </a:t>
            </a:r>
            <a:r>
              <a:rPr lang="en-US" sz="2000" dirty="0" err="1" smtClean="0"/>
              <a:t>searchPoint</a:t>
            </a:r>
            <a:r>
              <a:rPr lang="en-US" sz="2000" dirty="0" smtClean="0"/>
              <a:t>, Point </a:t>
            </a:r>
            <a:r>
              <a:rPr lang="en-US" sz="2000" dirty="0" err="1" smtClean="0"/>
              <a:t>currBest</a:t>
            </a:r>
            <a:r>
              <a:rPr lang="en-US" sz="2000" dirty="0" smtClean="0"/>
              <a:t>, </a:t>
            </a:r>
            <a:r>
              <a:rPr lang="en-US" sz="2000" dirty="0" err="1" smtClean="0"/>
              <a:t>KdTreeNode</a:t>
            </a:r>
            <a:r>
              <a:rPr lang="en-US" sz="2000" dirty="0" smtClean="0"/>
              <a:t> plane) </a:t>
            </a:r>
          </a:p>
          <a:p>
            <a:pPr>
              <a:lnSpc>
                <a:spcPct val="140000"/>
              </a:lnSpc>
            </a:pPr>
            <a:r>
              <a:rPr lang="en-US" sz="2000" dirty="0" smtClean="0"/>
              <a:t>	return </a:t>
            </a:r>
            <a:r>
              <a:rPr lang="en-US" sz="2000" dirty="0" err="1" smtClean="0"/>
              <a:t>dist</a:t>
            </a:r>
            <a:r>
              <a:rPr lang="en-US" sz="2000" dirty="0" smtClean="0"/>
              <a:t>(</a:t>
            </a:r>
            <a:r>
              <a:rPr lang="en-US" sz="2000" dirty="0" err="1" smtClean="0"/>
              <a:t>currBest</a:t>
            </a:r>
            <a:r>
              <a:rPr lang="en-US" sz="2000" dirty="0" smtClean="0"/>
              <a:t>, </a:t>
            </a:r>
            <a:r>
              <a:rPr lang="en-US" sz="2000" dirty="0" err="1" smtClean="0"/>
              <a:t>searchPoint</a:t>
            </a:r>
            <a:r>
              <a:rPr lang="en-US" sz="2000" dirty="0" smtClean="0"/>
              <a:t>) &gt;= </a:t>
            </a:r>
          </a:p>
          <a:p>
            <a:pPr>
              <a:lnSpc>
                <a:spcPct val="14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smtClean="0"/>
              <a:t>abs(</a:t>
            </a:r>
            <a:r>
              <a:rPr lang="en-US" sz="2000" dirty="0" err="1" smtClean="0"/>
              <a:t>searchPoint</a:t>
            </a:r>
            <a:r>
              <a:rPr lang="en-US" sz="2000" dirty="0" smtClean="0"/>
              <a:t>[</a:t>
            </a:r>
            <a:r>
              <a:rPr lang="en-US" sz="2000" dirty="0" err="1" smtClean="0"/>
              <a:t>plane.splitDim</a:t>
            </a:r>
            <a:r>
              <a:rPr lang="en-US" sz="2000" dirty="0" smtClean="0"/>
              <a:t>] – </a:t>
            </a:r>
            <a:r>
              <a:rPr lang="en-US" sz="2000" dirty="0" err="1" smtClean="0"/>
              <a:t>plane</a:t>
            </a:r>
            <a:r>
              <a:rPr lang="en-US" sz="2000" dirty="0" err="1" smtClean="0"/>
              <a:t>.point</a:t>
            </a:r>
            <a:r>
              <a:rPr lang="en-US" sz="2000" dirty="0" smtClean="0"/>
              <a:t>[</a:t>
            </a:r>
            <a:r>
              <a:rPr lang="en-US" sz="2000" dirty="0" err="1" smtClean="0"/>
              <a:t>plane.splitDim</a:t>
            </a:r>
            <a:r>
              <a:rPr lang="en-US" sz="2000" dirty="0" smtClean="0"/>
              <a:t>]);</a:t>
            </a:r>
          </a:p>
          <a:p>
            <a:pPr>
              <a:lnSpc>
                <a:spcPct val="140000"/>
              </a:lnSpc>
            </a:pPr>
            <a:r>
              <a:rPr lang="en-US" sz="2000" dirty="0" smtClean="0"/>
              <a:t>}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541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upload.wikimedia.org/wikipedia/commons/thumb/b/bf/Kdtree_2d.svg/370px-Kdtree_2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816" y="1940542"/>
            <a:ext cx="4944184" cy="491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http://upload.wikimedia.org/wikipedia/commons/thumb/2/25/Tree_0001.svg/370px-Tree_0001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84263"/>
            <a:ext cx="4963570" cy="237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6975936" y="4493234"/>
            <a:ext cx="133350" cy="1333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63435" y="3380733"/>
            <a:ext cx="2358352" cy="23583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645147" y="4162445"/>
            <a:ext cx="794927" cy="7949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3230657" y="84263"/>
            <a:ext cx="457200" cy="471791"/>
          </a:xfrm>
          <a:prstGeom prst="flowChartConnector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1801392" y="1035600"/>
            <a:ext cx="457200" cy="471791"/>
          </a:xfrm>
          <a:prstGeom prst="flowChartConnector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1109413" y="1965255"/>
            <a:ext cx="457200" cy="471791"/>
          </a:xfrm>
          <a:prstGeom prst="flowChartConnector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2514100" y="1986938"/>
            <a:ext cx="463878" cy="471791"/>
          </a:xfrm>
          <a:prstGeom prst="flowChartConnector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7" grpId="0" animBg="1"/>
      <p:bldP spid="17" grpId="1" animBg="1"/>
      <p:bldP spid="18" grpId="0" animBg="1"/>
      <p:bldP spid="1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of k-d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</a:p>
          <a:p>
            <a:pPr lvl="1"/>
            <a:r>
              <a:rPr lang="en-US" dirty="0" smtClean="0"/>
              <a:t>Search down the tree traveling to the half space the new point lies in.</a:t>
            </a:r>
          </a:p>
          <a:p>
            <a:pPr lvl="1"/>
            <a:r>
              <a:rPr lang="en-US" dirty="0" smtClean="0"/>
              <a:t>Replace the first null node encountered with a new node containing the new point.</a:t>
            </a:r>
          </a:p>
          <a:p>
            <a:pPr lvl="2"/>
            <a:r>
              <a:rPr lang="en-US" dirty="0" smtClean="0"/>
              <a:t>Choose a random split dimension for the new node</a:t>
            </a:r>
          </a:p>
          <a:p>
            <a:r>
              <a:rPr lang="en-US" dirty="0" smtClean="0"/>
              <a:t>Lazy Deletion</a:t>
            </a:r>
          </a:p>
          <a:p>
            <a:pPr lvl="1"/>
            <a:r>
              <a:rPr lang="en-US" dirty="0" smtClean="0"/>
              <a:t>Flag deleted node to not be searched against </a:t>
            </a:r>
            <a:r>
              <a:rPr lang="en-US" dirty="0" err="1" smtClean="0"/>
              <a:t>currBest</a:t>
            </a:r>
            <a:endParaRPr lang="en-US" dirty="0" smtClean="0"/>
          </a:p>
          <a:p>
            <a:pPr lvl="1"/>
            <a:r>
              <a:rPr lang="en-US" dirty="0" smtClean="0"/>
              <a:t>Continue to use that node to traverse to its subtrees</a:t>
            </a:r>
          </a:p>
        </p:txBody>
      </p:sp>
    </p:spTree>
    <p:extLst>
      <p:ext uri="{BB962C8B-B14F-4D97-AF65-F5344CB8AC3E}">
        <p14:creationId xmlns:p14="http://schemas.microsoft.com/office/powerpoint/2010/main" val="277212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Modifications to k-d Tree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KNN</a:t>
            </a:r>
          </a:p>
          <a:p>
            <a:pPr lvl="1"/>
            <a:r>
              <a:rPr lang="en-US" dirty="0" smtClean="0"/>
              <a:t>Apply a max heap containing K elements in the same manner as the linear search</a:t>
            </a:r>
          </a:p>
          <a:p>
            <a:pPr lvl="1"/>
            <a:r>
              <a:rPr lang="en-US" dirty="0" smtClean="0"/>
              <a:t>Perform </a:t>
            </a:r>
            <a:r>
              <a:rPr lang="en-US" dirty="0" err="1" smtClean="0"/>
              <a:t>hyperplane</a:t>
            </a:r>
            <a:r>
              <a:rPr lang="en-US" dirty="0" smtClean="0"/>
              <a:t> pruning checks against the furthest element in the top K</a:t>
            </a:r>
          </a:p>
          <a:p>
            <a:r>
              <a:rPr lang="en-US" dirty="0"/>
              <a:t>Approximate Nearest Neighbors</a:t>
            </a:r>
          </a:p>
          <a:p>
            <a:pPr lvl="1"/>
            <a:r>
              <a:rPr lang="en-US" dirty="0"/>
              <a:t>Limit the maximum amount of allowed </a:t>
            </a:r>
            <a:r>
              <a:rPr lang="en-US" dirty="0" smtClean="0"/>
              <a:t>searches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randomness in median and split dimension selection, generated k-d trees will be different</a:t>
            </a:r>
          </a:p>
          <a:p>
            <a:r>
              <a:rPr lang="en-US" dirty="0"/>
              <a:t>Multiple k-d trees can be searched in </a:t>
            </a:r>
            <a:r>
              <a:rPr lang="en-US" dirty="0" smtClean="0"/>
              <a:t>parallel</a:t>
            </a:r>
          </a:p>
          <a:p>
            <a:pPr lvl="1"/>
            <a:r>
              <a:rPr lang="en-US" dirty="0" smtClean="0"/>
              <a:t>Improves performance on points near early splits</a:t>
            </a:r>
          </a:p>
          <a:p>
            <a:pPr lvl="1"/>
            <a:r>
              <a:rPr lang="en-US" dirty="0" smtClean="0"/>
              <a:t>Slightly hinders average performance</a:t>
            </a:r>
          </a:p>
          <a:p>
            <a:r>
              <a:rPr lang="en-US" dirty="0" smtClean="0"/>
              <a:t>Important considerations:</a:t>
            </a:r>
          </a:p>
          <a:p>
            <a:pPr lvl="1"/>
            <a:r>
              <a:rPr lang="en-US" dirty="0" smtClean="0"/>
              <a:t>Multiple trees should be searched in parallel not sequentially to allow for more pruning</a:t>
            </a:r>
          </a:p>
          <a:p>
            <a:pPr lvl="1"/>
            <a:r>
              <a:rPr lang="en-US" dirty="0" smtClean="0"/>
              <a:t>The same heap must be used across each tree</a:t>
            </a:r>
          </a:p>
          <a:p>
            <a:pPr lvl="1"/>
            <a:r>
              <a:rPr lang="en-US" dirty="0" smtClean="0"/>
              <a:t>A hash table should be used to track searched nodes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Split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k-d trees perform best with square regions</a:t>
            </a:r>
          </a:p>
          <a:p>
            <a:pPr lvl="1"/>
            <a:r>
              <a:rPr lang="en-US" dirty="0" smtClean="0"/>
              <a:t>Distance metric takes into account linear transformation</a:t>
            </a:r>
          </a:p>
          <a:p>
            <a:r>
              <a:rPr lang="en-US" dirty="0" smtClean="0"/>
              <a:t>Split probability matching (SPM)</a:t>
            </a:r>
          </a:p>
          <a:p>
            <a:pPr lvl="1"/>
            <a:r>
              <a:rPr lang="en-US" dirty="0" smtClean="0"/>
              <a:t>Split proportional to the weight of dimensions in a DRV</a:t>
            </a:r>
          </a:p>
          <a:p>
            <a:r>
              <a:rPr lang="en-US" dirty="0" smtClean="0"/>
              <a:t>Weighted spatial median splitting (WSMS)</a:t>
            </a:r>
          </a:p>
          <a:p>
            <a:pPr lvl="1"/>
            <a:r>
              <a:rPr lang="en-US" dirty="0" smtClean="0"/>
              <a:t>Split on the longest dimension in the transformed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dataset 100,000 8-Dimensional points</a:t>
            </a:r>
          </a:p>
          <a:p>
            <a:pPr lvl="1"/>
            <a:r>
              <a:rPr lang="en-US" dirty="0" smtClean="0"/>
              <a:t>Each dimension pulled from U(0,1)</a:t>
            </a:r>
          </a:p>
          <a:p>
            <a:r>
              <a:rPr lang="en-US" dirty="0" smtClean="0"/>
              <a:t>Generate 100 random DRVs and 10 query points for each</a:t>
            </a:r>
          </a:p>
          <a:p>
            <a:pPr lvl="1"/>
            <a:r>
              <a:rPr lang="en-US" dirty="0" smtClean="0"/>
              <a:t>Each entry in DRV pulled from U(0,1) and normalized</a:t>
            </a:r>
          </a:p>
          <a:p>
            <a:r>
              <a:rPr lang="en-US" dirty="0" smtClean="0"/>
              <a:t>Compute result sets for all 1000 queries using linear search and each index being tested</a:t>
            </a:r>
          </a:p>
          <a:p>
            <a:r>
              <a:rPr lang="en-US" dirty="0" smtClean="0"/>
              <a:t>Mean Percent Distance Gain (MPDG)</a:t>
            </a:r>
          </a:p>
          <a:p>
            <a:pPr lvl="1"/>
            <a:r>
              <a:rPr lang="en-US" dirty="0" smtClean="0"/>
              <a:t>Average amount average distance in result set increases from linear search</a:t>
            </a:r>
          </a:p>
        </p:txBody>
      </p:sp>
    </p:spTree>
    <p:extLst>
      <p:ext uri="{BB962C8B-B14F-4D97-AF65-F5344CB8AC3E}">
        <p14:creationId xmlns:p14="http://schemas.microsoft.com/office/powerpoint/2010/main" val="184826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8963603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3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413133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34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33425" y="2746376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5. System Description of Our Index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2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6074"/>
            <a:ext cx="78867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Model real world entities as vectors with various features</a:t>
            </a:r>
          </a:p>
          <a:p>
            <a:r>
              <a:rPr lang="en-US" dirty="0"/>
              <a:t>Features normalized proportional to </a:t>
            </a:r>
            <a:r>
              <a:rPr lang="en-US" dirty="0" smtClean="0"/>
              <a:t>importance</a:t>
            </a:r>
          </a:p>
          <a:p>
            <a:r>
              <a:rPr lang="en-US" dirty="0" smtClean="0"/>
              <a:t>Movies</a:t>
            </a:r>
          </a:p>
          <a:p>
            <a:pPr lvl="1"/>
            <a:r>
              <a:rPr lang="en-US" dirty="0" smtClean="0"/>
              <a:t>Tag Genome data set</a:t>
            </a:r>
          </a:p>
          <a:p>
            <a:r>
              <a:rPr lang="en-US" dirty="0" smtClean="0"/>
              <a:t>Image</a:t>
            </a:r>
          </a:p>
          <a:p>
            <a:pPr lvl="1"/>
            <a:r>
              <a:rPr lang="en-US" dirty="0" smtClean="0"/>
              <a:t>Corel Image data set</a:t>
            </a:r>
          </a:p>
          <a:p>
            <a:r>
              <a:rPr lang="en-US" dirty="0"/>
              <a:t>Tumor</a:t>
            </a:r>
          </a:p>
          <a:p>
            <a:pPr lvl="1"/>
            <a:r>
              <a:rPr lang="en-US" dirty="0" smtClean="0"/>
              <a:t>Wisconsin Breast Cancer </a:t>
            </a:r>
            <a:r>
              <a:rPr lang="en-US" dirty="0"/>
              <a:t>data </a:t>
            </a:r>
            <a:r>
              <a:rPr lang="en-US" dirty="0" smtClean="0"/>
              <a:t>set</a:t>
            </a:r>
          </a:p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Bag of words model</a:t>
            </a:r>
          </a:p>
        </p:txBody>
      </p:sp>
    </p:spTree>
    <p:extLst>
      <p:ext uri="{BB962C8B-B14F-4D97-AF65-F5344CB8AC3E}">
        <p14:creationId xmlns:p14="http://schemas.microsoft.com/office/powerpoint/2010/main" val="51498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Index Basic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Generates a large number of k-d trees with varying seed DRVs</a:t>
            </a:r>
          </a:p>
          <a:p>
            <a:pPr lvl="1"/>
            <a:r>
              <a:rPr lang="en-US" dirty="0" smtClean="0"/>
              <a:t>Apply SPM or WSMS to select split dimensions for each k-d tree from its seed DRV</a:t>
            </a:r>
          </a:p>
          <a:p>
            <a:r>
              <a:rPr lang="en-US" dirty="0" smtClean="0"/>
              <a:t>Heuristically select the best trees to search for each query</a:t>
            </a:r>
          </a:p>
          <a:p>
            <a:r>
              <a:rPr lang="en-US" dirty="0" smtClean="0"/>
              <a:t>Search them in parallel</a:t>
            </a:r>
          </a:p>
        </p:txBody>
      </p:sp>
    </p:spTree>
    <p:extLst>
      <p:ext uri="{BB962C8B-B14F-4D97-AF65-F5344CB8AC3E}">
        <p14:creationId xmlns:p14="http://schemas.microsoft.com/office/powerpoint/2010/main" val="35472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Seed DRVs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seed DRVs used to construct a large number of trees</a:t>
            </a:r>
          </a:p>
          <a:p>
            <a:r>
              <a:rPr lang="en-US" dirty="0" smtClean="0"/>
              <a:t>Uniform DRV</a:t>
            </a:r>
          </a:p>
          <a:p>
            <a:pPr lvl="1"/>
            <a:r>
              <a:rPr lang="en-US" dirty="0" smtClean="0"/>
              <a:t>Include uniform DRV, for case with no DRV specified</a:t>
            </a:r>
          </a:p>
          <a:p>
            <a:r>
              <a:rPr lang="en-US" dirty="0" smtClean="0"/>
              <a:t>Random DRVs</a:t>
            </a:r>
          </a:p>
          <a:p>
            <a:pPr lvl="1"/>
            <a:r>
              <a:rPr lang="en-US" dirty="0" smtClean="0"/>
              <a:t>Pull seed DRVs from uniform distribution</a:t>
            </a:r>
          </a:p>
          <a:p>
            <a:r>
              <a:rPr lang="en-US" dirty="0" smtClean="0"/>
              <a:t>Deterministic DRVs</a:t>
            </a:r>
          </a:p>
          <a:p>
            <a:pPr lvl="1"/>
            <a:r>
              <a:rPr lang="en-US" dirty="0" smtClean="0"/>
              <a:t>Include all subsets of up to R dimensions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25" y="5456873"/>
            <a:ext cx="2190196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9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Quality Metric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1" y="3786189"/>
            <a:ext cx="6132837" cy="4403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1" y="4397373"/>
            <a:ext cx="5557241" cy="476253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Treat each seed DRV as a D dimensional vector</a:t>
            </a:r>
          </a:p>
          <a:p>
            <a:r>
              <a:rPr lang="en-US" dirty="0" smtClean="0"/>
              <a:t>For each query, select top M (around 5 is optimal) trees with highest quality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9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of Top M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solution: perform a linear search on all seed DRVs </a:t>
            </a:r>
            <a:r>
              <a:rPr lang="en-US" dirty="0"/>
              <a:t>a</a:t>
            </a:r>
            <a:r>
              <a:rPr lang="en-US" dirty="0" smtClean="0"/>
              <a:t>gainst query DRV</a:t>
            </a:r>
          </a:p>
          <a:p>
            <a:pPr lvl="1"/>
            <a:r>
              <a:rPr lang="en-US" dirty="0" smtClean="0"/>
              <a:t>Issue: Each computation of quality metric is equivalent to searching a node</a:t>
            </a:r>
          </a:p>
          <a:p>
            <a:r>
              <a:rPr lang="en-US" dirty="0" smtClean="0"/>
              <a:t>Better solution: construct a k-d tree index on all seed DRVs</a:t>
            </a:r>
          </a:p>
          <a:p>
            <a:pPr lvl="1"/>
            <a:r>
              <a:rPr lang="en-US" dirty="0" smtClean="0"/>
              <a:t>Perform an ANN query to determine the highest quality trees</a:t>
            </a:r>
          </a:p>
          <a:p>
            <a:pPr lvl="1"/>
            <a:r>
              <a:rPr lang="en-US" dirty="0" smtClean="0"/>
              <a:t>Cuts down the cost of selecting best trees</a:t>
            </a:r>
          </a:p>
          <a:p>
            <a:pPr lvl="1"/>
            <a:r>
              <a:rPr lang="en-US" dirty="0" smtClean="0"/>
              <a:t>Can control what percentage of seed DRVs are searched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Elimination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 Eliminate trees with a large disparity in quality in set of top M</a:t>
            </a:r>
          </a:p>
          <a:p>
            <a:r>
              <a:rPr lang="en-US" dirty="0" smtClean="0"/>
              <a:t>Normalize the sum of tree qualities to 1</a:t>
            </a:r>
          </a:p>
          <a:p>
            <a:r>
              <a:rPr lang="en-US" dirty="0" smtClean="0"/>
              <a:t>Eliminate all trees with normalized quality less than 1/(MP)</a:t>
            </a:r>
          </a:p>
          <a:p>
            <a:pPr lvl="1"/>
            <a:r>
              <a:rPr lang="en-US" dirty="0" smtClean="0"/>
              <a:t>P: Tree pruning factor (around 2)</a:t>
            </a:r>
          </a:p>
          <a:p>
            <a:r>
              <a:rPr lang="en-US" dirty="0" smtClean="0"/>
              <a:t>A tree with a very high quality (perfect or near perfect DRV match) will likely be normalized to ~1</a:t>
            </a:r>
          </a:p>
          <a:p>
            <a:pPr lvl="1"/>
            <a:r>
              <a:rPr lang="en-US" dirty="0" smtClean="0"/>
              <a:t>All other trees will be pruned</a:t>
            </a:r>
          </a:p>
        </p:txBody>
      </p:sp>
    </p:spTree>
    <p:extLst>
      <p:ext uri="{BB962C8B-B14F-4D97-AF65-F5344CB8AC3E}">
        <p14:creationId xmlns:p14="http://schemas.microsoft.com/office/powerpoint/2010/main" val="8300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Parallel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selected trees in parallel</a:t>
            </a:r>
          </a:p>
          <a:p>
            <a:r>
              <a:rPr lang="en-US" dirty="0" smtClean="0"/>
              <a:t>Weight amount of nodes searched in each tree proportional to their qualities</a:t>
            </a:r>
            <a:endParaRPr lang="en-US" dirty="0"/>
          </a:p>
          <a:p>
            <a:pPr lvl="1"/>
            <a:r>
              <a:rPr lang="en-US" dirty="0" smtClean="0"/>
              <a:t>Achieved by locking all trees in a master thread and using a weighted random number to determine which thread should search the next node</a:t>
            </a:r>
          </a:p>
        </p:txBody>
      </p:sp>
    </p:spTree>
    <p:extLst>
      <p:ext uri="{BB962C8B-B14F-4D97-AF65-F5344CB8AC3E}">
        <p14:creationId xmlns:p14="http://schemas.microsoft.com/office/powerpoint/2010/main" val="203089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460626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6. Performance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0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Conditions - Reminder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Initial dataset 100,000 8-Dimensional points</a:t>
            </a:r>
          </a:p>
          <a:p>
            <a:pPr lvl="1"/>
            <a:r>
              <a:rPr lang="en-US" dirty="0" smtClean="0"/>
              <a:t>Each dimension pulled from U(0,1)</a:t>
            </a:r>
          </a:p>
          <a:p>
            <a:r>
              <a:rPr lang="en-US" dirty="0" smtClean="0"/>
              <a:t>Generate 100 random DRVs and 10 query points for each</a:t>
            </a:r>
          </a:p>
          <a:p>
            <a:pPr lvl="1"/>
            <a:r>
              <a:rPr lang="en-US" dirty="0" smtClean="0"/>
              <a:t>Each entry in DRV pulled from U(0,1) and normalized</a:t>
            </a:r>
          </a:p>
          <a:p>
            <a:r>
              <a:rPr lang="en-US" dirty="0" smtClean="0"/>
              <a:t>Compute result sets for all 1000 queries using linear search and each index being tested</a:t>
            </a:r>
          </a:p>
          <a:p>
            <a:r>
              <a:rPr lang="en-US" dirty="0" smtClean="0"/>
              <a:t>Mean Percent Distance Gain (MPDG)</a:t>
            </a:r>
          </a:p>
          <a:p>
            <a:pPr lvl="1"/>
            <a:r>
              <a:rPr lang="en-US" dirty="0" smtClean="0"/>
              <a:t>Average amount average distance in result set increases from linear search</a:t>
            </a:r>
          </a:p>
        </p:txBody>
      </p:sp>
    </p:spTree>
    <p:extLst>
      <p:ext uri="{BB962C8B-B14F-4D97-AF65-F5344CB8AC3E}">
        <p14:creationId xmlns:p14="http://schemas.microsoft.com/office/powerpoint/2010/main" val="14655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= 50</a:t>
            </a:r>
          </a:p>
          <a:p>
            <a:r>
              <a:rPr lang="en-US" dirty="0" smtClean="0"/>
              <a:t>Max nodes searched = 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random trees: 100</a:t>
            </a:r>
          </a:p>
          <a:p>
            <a:r>
              <a:rPr lang="en-US" dirty="0" smtClean="0"/>
              <a:t>R (deterministic dimension depth): 2</a:t>
            </a:r>
          </a:p>
          <a:p>
            <a:r>
              <a:rPr lang="en-US" dirty="0" smtClean="0"/>
              <a:t>Percentage of seed DRVS searched: 40%</a:t>
            </a:r>
          </a:p>
          <a:p>
            <a:r>
              <a:rPr lang="en-US" dirty="0" smtClean="0"/>
              <a:t>M (Number of trees to query): 3</a:t>
            </a:r>
          </a:p>
          <a:p>
            <a:r>
              <a:rPr lang="en-US" dirty="0" smtClean="0"/>
              <a:t>P (Tree elimination parameter): 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8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metrics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62" y="2125266"/>
            <a:ext cx="6651677" cy="323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76397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786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DRVs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Randomly select 1 dimension to be included</a:t>
            </a:r>
          </a:p>
          <a:p>
            <a:r>
              <a:rPr lang="en-US" dirty="0" smtClean="0"/>
              <a:t>For each other dimension:</a:t>
            </a:r>
          </a:p>
          <a:p>
            <a:pPr lvl="1"/>
            <a:r>
              <a:rPr lang="en-US" dirty="0" smtClean="0"/>
              <a:t>Determine whether or not it will be included with probability p</a:t>
            </a:r>
          </a:p>
          <a:p>
            <a:r>
              <a:rPr lang="en-US" dirty="0" smtClean="0"/>
              <a:t>For each included dimension:</a:t>
            </a:r>
          </a:p>
          <a:p>
            <a:pPr lvl="1"/>
            <a:r>
              <a:rPr lang="en-US" dirty="0" smtClean="0"/>
              <a:t>Select a weight from U(0,1)</a:t>
            </a:r>
          </a:p>
          <a:p>
            <a:r>
              <a:rPr lang="en-US" dirty="0" smtClean="0"/>
              <a:t>Normalize sum of included dimensions to 1</a:t>
            </a:r>
          </a:p>
          <a:p>
            <a:r>
              <a:rPr lang="en-US" dirty="0"/>
              <a:t>Distribution of </a:t>
            </a:r>
            <a:r>
              <a:rPr lang="en-US" dirty="0" smtClean="0"/>
              <a:t>number of included </a:t>
            </a:r>
            <a:r>
              <a:rPr lang="en-US" dirty="0"/>
              <a:t>dimensions:</a:t>
            </a:r>
          </a:p>
          <a:p>
            <a:pPr lvl="1"/>
            <a:r>
              <a:rPr lang="en-US" dirty="0"/>
              <a:t>Binomial(D-1,p) + </a:t>
            </a:r>
            <a:r>
              <a:rPr lang="en-US" dirty="0" smtClean="0"/>
              <a:t>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5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31949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47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879856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470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39743"/>
              </p:ext>
            </p:extLst>
          </p:nvPr>
        </p:nvGraphicFramePr>
        <p:xfrm>
          <a:off x="0" y="0"/>
          <a:ext cx="9143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792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9726315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935851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73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973976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073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978395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520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574270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763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Nearest Neighbor 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Set of N points</a:t>
            </a:r>
          </a:p>
          <a:p>
            <a:pPr lvl="1"/>
            <a:r>
              <a:rPr lang="en-US" dirty="0" smtClean="0"/>
              <a:t>Query point</a:t>
            </a:r>
          </a:p>
          <a:p>
            <a:r>
              <a:rPr lang="en-US" dirty="0" smtClean="0"/>
              <a:t>Linear search</a:t>
            </a:r>
          </a:p>
          <a:p>
            <a:pPr lvl="1"/>
            <a:r>
              <a:rPr lang="en-US" dirty="0" smtClean="0"/>
              <a:t>Compute the distance between query point and all points in a vector space</a:t>
            </a:r>
          </a:p>
          <a:p>
            <a:pPr lvl="1"/>
            <a:r>
              <a:rPr lang="en-US" dirty="0" smtClean="0"/>
              <a:t>Keep track of the current closest point</a:t>
            </a:r>
          </a:p>
          <a:p>
            <a:pPr lvl="1"/>
            <a:r>
              <a:rPr lang="en-US" dirty="0" smtClean="0"/>
              <a:t>O(N) complexity per query</a:t>
            </a:r>
          </a:p>
        </p:txBody>
      </p:sp>
    </p:spTree>
    <p:extLst>
      <p:ext uri="{BB962C8B-B14F-4D97-AF65-F5344CB8AC3E}">
        <p14:creationId xmlns:p14="http://schemas.microsoft.com/office/powerpoint/2010/main" val="174838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Corel </a:t>
            </a:r>
            <a:r>
              <a:rPr lang="en-US" dirty="0"/>
              <a:t>Image Features Color </a:t>
            </a:r>
            <a:r>
              <a:rPr lang="en-US" dirty="0" smtClean="0"/>
              <a:t>Histogram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68040 images, condensed to 32 dimensions based on proportion of pixels in color ranges</a:t>
            </a:r>
          </a:p>
          <a:p>
            <a:r>
              <a:rPr lang="en-US" dirty="0" smtClean="0"/>
              <a:t>Most dimensions are 0 or close to 0</a:t>
            </a:r>
          </a:p>
          <a:p>
            <a:r>
              <a:rPr lang="en-US" dirty="0" smtClean="0"/>
              <a:t>With deterministic depth of 2 and 100 random trees, 629 total trees generated</a:t>
            </a:r>
          </a:p>
          <a:p>
            <a:r>
              <a:rPr lang="en-US" dirty="0" smtClean="0"/>
              <a:t>Used p=.03 for extreme DRV test</a:t>
            </a:r>
          </a:p>
          <a:p>
            <a:pPr lvl="1"/>
            <a:r>
              <a:rPr lang="en-US" dirty="0" smtClean="0"/>
              <a:t>80% of selected seed DRVs have 3 or less 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9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636405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280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905428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19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2584451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7.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5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Heuristic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heuristic</a:t>
            </a:r>
          </a:p>
          <a:p>
            <a:pPr lvl="1"/>
            <a:r>
              <a:rPr lang="en-US" dirty="0" smtClean="0"/>
              <a:t>Optimize split dimension selection given a seed DRV</a:t>
            </a:r>
          </a:p>
          <a:p>
            <a:r>
              <a:rPr lang="en-US" dirty="0" smtClean="0"/>
              <a:t>Quality metric</a:t>
            </a:r>
          </a:p>
          <a:p>
            <a:pPr lvl="1"/>
            <a:r>
              <a:rPr lang="en-US" dirty="0" smtClean="0"/>
              <a:t>Determine how well a tree will perform on a query given query a seed DRVs</a:t>
            </a:r>
          </a:p>
          <a:p>
            <a:pPr lvl="1"/>
            <a:r>
              <a:rPr lang="en-US" dirty="0" smtClean="0"/>
              <a:t>Currently using scalar metric, could expand to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8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memory cost</a:t>
            </a:r>
          </a:p>
          <a:p>
            <a:pPr lvl="1"/>
            <a:r>
              <a:rPr lang="en-US" dirty="0" smtClean="0"/>
              <a:t>Use bit level keys instead of pointers</a:t>
            </a:r>
          </a:p>
          <a:p>
            <a:r>
              <a:rPr lang="en-US" dirty="0" smtClean="0"/>
              <a:t>Optimize parallelization of multi-tree search</a:t>
            </a:r>
          </a:p>
          <a:p>
            <a:pPr lvl="1"/>
            <a:r>
              <a:rPr lang="en-US" dirty="0" smtClean="0"/>
              <a:t>Use thread safe heap and hash table</a:t>
            </a:r>
          </a:p>
          <a:p>
            <a:r>
              <a:rPr lang="en-US" dirty="0" smtClean="0"/>
              <a:t>Benchmark real time in a controlled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5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in a distributed environment</a:t>
            </a:r>
          </a:p>
          <a:p>
            <a:r>
              <a:rPr lang="en-US" dirty="0" smtClean="0"/>
              <a:t>Store trees across different worker nodes</a:t>
            </a:r>
          </a:p>
          <a:p>
            <a:r>
              <a:rPr lang="en-US" dirty="0" smtClean="0"/>
              <a:t>Augment tree quality metric with current load on node which holds each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5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Adapting to User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all of the queries users make</a:t>
            </a:r>
          </a:p>
          <a:p>
            <a:r>
              <a:rPr lang="en-US" dirty="0" smtClean="0"/>
              <a:t>Learn patterns in the types of DRVs queried</a:t>
            </a:r>
          </a:p>
          <a:p>
            <a:r>
              <a:rPr lang="en-US" dirty="0" smtClean="0"/>
              <a:t>Apply this information towards more advanced seed DRV selection</a:t>
            </a:r>
          </a:p>
          <a:p>
            <a:r>
              <a:rPr lang="en-US" dirty="0" smtClean="0"/>
              <a:t>Dynamically delete and create trees to better match queries being performed</a:t>
            </a:r>
          </a:p>
        </p:txBody>
      </p:sp>
    </p:spTree>
    <p:extLst>
      <p:ext uri="{BB962C8B-B14F-4D97-AF65-F5344CB8AC3E}">
        <p14:creationId xmlns:p14="http://schemas.microsoft.com/office/powerpoint/2010/main" val="19321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this algorithm to real world applications</a:t>
            </a:r>
          </a:p>
          <a:p>
            <a:r>
              <a:rPr lang="en-US" dirty="0" smtClean="0"/>
              <a:t>Example: Movie recommendation</a:t>
            </a:r>
          </a:p>
          <a:p>
            <a:pPr lvl="1"/>
            <a:r>
              <a:rPr lang="en-US" dirty="0" smtClean="0"/>
              <a:t>Reduce dimensionality of Tag Genome data set</a:t>
            </a:r>
          </a:p>
          <a:p>
            <a:pPr lvl="1"/>
            <a:r>
              <a:rPr lang="en-US" dirty="0" smtClean="0"/>
              <a:t>Allow users to query for similar movies specifying weights on each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82250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 </a:t>
            </a:r>
            <a:r>
              <a:rPr lang="en-US" dirty="0"/>
              <a:t>V</a:t>
            </a:r>
            <a:r>
              <a:rPr lang="en-US" dirty="0" smtClean="0"/>
              <a:t>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nearest neighbors (KNN)</a:t>
            </a:r>
          </a:p>
          <a:p>
            <a:pPr lvl="1"/>
            <a:r>
              <a:rPr lang="en-US" dirty="0" smtClean="0"/>
              <a:t>Find the K closest elements to a point</a:t>
            </a:r>
          </a:p>
          <a:p>
            <a:pPr lvl="1"/>
            <a:r>
              <a:rPr lang="en-US" dirty="0" smtClean="0"/>
              <a:t>Can be applied towards classification on labeled datasets</a:t>
            </a:r>
          </a:p>
          <a:p>
            <a:pPr lvl="1"/>
            <a:r>
              <a:rPr lang="en-US" dirty="0" smtClean="0"/>
              <a:t>Retrieve similar entities for recommendation systems or information retrieval</a:t>
            </a:r>
          </a:p>
          <a:p>
            <a:r>
              <a:rPr lang="en-US" dirty="0" smtClean="0"/>
              <a:t>Fixed radius search</a:t>
            </a:r>
          </a:p>
          <a:p>
            <a:pPr lvl="1"/>
            <a:r>
              <a:rPr lang="en-US" dirty="0" smtClean="0"/>
              <a:t>Important in graphics and computer vision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Lagrangian</a:t>
            </a:r>
            <a:r>
              <a:rPr lang="en-US" dirty="0" smtClean="0"/>
              <a:t> simulation, computational geometry, point cloud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7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to 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top K elements in a max heap</a:t>
            </a:r>
          </a:p>
          <a:p>
            <a:pPr lvl="1"/>
            <a:r>
              <a:rPr lang="en-US" dirty="0" smtClean="0"/>
              <a:t>O(1) find-max</a:t>
            </a:r>
          </a:p>
          <a:p>
            <a:pPr lvl="1"/>
            <a:r>
              <a:rPr lang="en-US" dirty="0" smtClean="0"/>
              <a:t>O(log(K)) delete-max</a:t>
            </a:r>
          </a:p>
          <a:p>
            <a:pPr lvl="1"/>
            <a:r>
              <a:rPr lang="en-US" dirty="0" smtClean="0"/>
              <a:t>O(log(K)) insert (O(1) average case)</a:t>
            </a:r>
          </a:p>
          <a:p>
            <a:r>
              <a:rPr lang="en-US" dirty="0" smtClean="0"/>
              <a:t>Insert first K elements into the heap</a:t>
            </a:r>
          </a:p>
          <a:p>
            <a:r>
              <a:rPr lang="en-US" dirty="0" smtClean="0"/>
              <a:t>If a point’s distance is closer than the current max:</a:t>
            </a:r>
          </a:p>
          <a:p>
            <a:pPr lvl="1"/>
            <a:r>
              <a:rPr lang="en-US" dirty="0" smtClean="0"/>
              <a:t>Perform delete-max</a:t>
            </a:r>
          </a:p>
          <a:p>
            <a:pPr lvl="1"/>
            <a:r>
              <a:rPr lang="en-US" dirty="0" smtClean="0"/>
              <a:t>Insert the new point</a:t>
            </a:r>
          </a:p>
          <a:p>
            <a:r>
              <a:rPr lang="en-US" dirty="0" smtClean="0"/>
              <a:t>Overall complexity of KNN query: O(</a:t>
            </a:r>
            <a:r>
              <a:rPr lang="en-US" dirty="0" err="1" smtClean="0"/>
              <a:t>Nlog</a:t>
            </a:r>
            <a:r>
              <a:rPr lang="en-US" dirty="0" smtClean="0"/>
              <a:t>(K))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8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to Fixed Radius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all points whose distance is less than R to the result set</a:t>
            </a:r>
          </a:p>
          <a:p>
            <a:r>
              <a:rPr lang="en-US" dirty="0" smtClean="0"/>
              <a:t>O(N) complexity per query</a:t>
            </a:r>
          </a:p>
          <a:p>
            <a:r>
              <a:rPr lang="en-US" dirty="0" smtClean="0"/>
              <a:t>Size of result set unknown at start of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14.75"/>
  <p:tag name="ORIGINALWIDTH" val="2085"/>
  <p:tag name="LATEXADDIN" val="\documentclass{article}&#10;\usepackage{amsmath}&#10;\pagestyle{empty}&#10;\begin{document}&#10;&#10;\begin{table}&#10;\centering&#10;\begin{tabular}{ | l | c |}&#10; \hline&#10; Distance Type &amp; Distance Function \\&#10; \hline&#10; Euclidean &amp; $\sqrt{\sum\limits_{i=1}^N (x_i - y_i)^2}$ \\&#10; \hline&#10; Manhattan &amp; $\sum\limits_{i=1}^N |x_i - y_i|$ \\&#10; \hline&#10; Chebyshev &amp; $\max{|x_i - y_i|}$ \\&#10; \hline&#10;\end{tabular}\end{table}&#10;&#10;&#10;\end{document}"/>
  <p:tag name="IGUANATEXSIZE" val="20"/>
  <p:tag name="IGUANATEXCURSOR" val="37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8.5"/>
  <p:tag name="ORIGINALWIDTH" val="3310.5"/>
  <p:tag name="LATEXADDIN" val="\documentclass{article}&#10;\usepackage{amsmath}&#10;\pagestyle{empty}&#10;\begin{document}&#10;&#10;\begin{equation}&#10;distance(x,y) = \sqrt{\sum\limits_{i=1}^D ((x_i - y_i) \times v_i \times D)^2} \\&#10;\end{equation}&#10;&#10;&#10;&#10;\end{document}"/>
  <p:tag name="IGUANATEXSIZE" val="20"/>
  <p:tag name="IGUANATEXCURSOR" val="1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8.75"/>
  <p:tag name="ORIGINALWIDTH" val="878.25"/>
  <p:tag name="LATEXADDIN" val="\documentclass{article}&#10;\usepackage{amsmath}&#10;\pagestyle{empty}&#10;\begin{document}&#10;&#10;&#10;$ntrees = \sum\limits_{i=1}^R {D \choose i}$&#10;&#10;\end{document}"/>
  <p:tag name="IGUANATEXSIZE" val="20"/>
  <p:tag name="IGUANATEXCURSOR" val="12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34"/>
  <p:tag name="LATEXADDIN" val="\documentclass{article}&#10;\usepackage{amsmath}&#10;\pagestyle{empty}&#10;\begin{document}&#10;&#10;quality(Seed DRV, Query DRV)\\&#10;&#10;&#10;\end{document}"/>
  <p:tag name="IGUANATEXSIZE" val="20"/>
  <p:tag name="IGUANATEXCURSOR" val="1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452.75"/>
  <p:tag name="LATEXADDIN" val="\documentclass{article}&#10;\usepackage{amsmath}&#10;\pagestyle{empty}&#10;\begin{document}&#10;&#10;$= 1/(dist(seed,query) + \epsilon)$&#10;&#10;&#10;&#10;\end{document}"/>
  <p:tag name="IGUANATEXSIZE" val="20"/>
  <p:tag name="IGUANATEXCURSOR" val="103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10639</TotalTime>
  <Words>1925</Words>
  <Application>Microsoft Office PowerPoint</Application>
  <PresentationFormat>On-screen Show (4:3)</PresentationFormat>
  <Paragraphs>358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Calibri</vt:lpstr>
      <vt:lpstr>Calibri Light</vt:lpstr>
      <vt:lpstr>Office Theme</vt:lpstr>
      <vt:lpstr>An Efficient Index for Computation of Approximate Nearest Neighbors with Query Specified Dimension Relevance Weights</vt:lpstr>
      <vt:lpstr>Table of Contents</vt:lpstr>
      <vt:lpstr>1. Nearest Neighbors and its Applications</vt:lpstr>
      <vt:lpstr>Vector Space Model</vt:lpstr>
      <vt:lpstr>Distance metrics</vt:lpstr>
      <vt:lpstr>Basic Nearest Neighbor Search Algorithm</vt:lpstr>
      <vt:lpstr>Nearest Neighbor Variants</vt:lpstr>
      <vt:lpstr>Extension to KNN</vt:lpstr>
      <vt:lpstr>Extension to Fixed Radius Search</vt:lpstr>
      <vt:lpstr>Approximate Nearest Neighbors</vt:lpstr>
      <vt:lpstr>2. Motivation for Our Index</vt:lpstr>
      <vt:lpstr>Query Specified Dimension Relevance</vt:lpstr>
      <vt:lpstr>Modified Distance Metric</vt:lpstr>
      <vt:lpstr>3. Basic Overview of Existing ANN Indexes </vt:lpstr>
      <vt:lpstr>PowerPoint Presentation</vt:lpstr>
      <vt:lpstr>PowerPoint Presentation</vt:lpstr>
      <vt:lpstr>Hash indexes</vt:lpstr>
      <vt:lpstr>Hash Indexes</vt:lpstr>
      <vt:lpstr>Hash Indexes</vt:lpstr>
      <vt:lpstr>Graph Indexes</vt:lpstr>
      <vt:lpstr>Advantages</vt:lpstr>
      <vt:lpstr>PowerPoint Presentation</vt:lpstr>
      <vt:lpstr>k-d Tree</vt:lpstr>
      <vt:lpstr>k-d Tree Node</vt:lpstr>
      <vt:lpstr>k-d Tree Graphical Representation</vt:lpstr>
      <vt:lpstr>PowerPoint Presentation</vt:lpstr>
      <vt:lpstr>Split Dimension Selection Methods</vt:lpstr>
      <vt:lpstr>Median Selection Methods</vt:lpstr>
      <vt:lpstr>PowerPoint Presentation</vt:lpstr>
      <vt:lpstr>PowerPoint Presentation</vt:lpstr>
      <vt:lpstr>PowerPoint Presentation</vt:lpstr>
      <vt:lpstr>Modification of k-d Tree</vt:lpstr>
      <vt:lpstr>Modifications to k-d Tree Search</vt:lpstr>
      <vt:lpstr>Parallel Search</vt:lpstr>
      <vt:lpstr>Modified Split Heuristics</vt:lpstr>
      <vt:lpstr>Benchmark Method</vt:lpstr>
      <vt:lpstr>PowerPoint Presentation</vt:lpstr>
      <vt:lpstr>PowerPoint Presentation</vt:lpstr>
      <vt:lpstr>5. System Description of Our Index </vt:lpstr>
      <vt:lpstr>Our Index Basic Overview</vt:lpstr>
      <vt:lpstr>Distribution of Seed DRVs</vt:lpstr>
      <vt:lpstr>Tree Quality Metric</vt:lpstr>
      <vt:lpstr>Selection of Top M Trees</vt:lpstr>
      <vt:lpstr>Tree Elimination Heuristic</vt:lpstr>
      <vt:lpstr>Weighted Parallel Search</vt:lpstr>
      <vt:lpstr>6. Performance Results</vt:lpstr>
      <vt:lpstr>Test Conditions - Reminder</vt:lpstr>
      <vt:lpstr>Query Parameters</vt:lpstr>
      <vt:lpstr>Algorithm Parameters</vt:lpstr>
      <vt:lpstr>PowerPoint Presentation</vt:lpstr>
      <vt:lpstr>Extreme DRVs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Corel Image Features Color Histogram Data Set</vt:lpstr>
      <vt:lpstr>PowerPoint Presentation</vt:lpstr>
      <vt:lpstr>PowerPoint Presentation</vt:lpstr>
      <vt:lpstr>7. Future Work</vt:lpstr>
      <vt:lpstr>Further Heuristic Tuning</vt:lpstr>
      <vt:lpstr>Real Time Optimization</vt:lpstr>
      <vt:lpstr>Distributed System</vt:lpstr>
      <vt:lpstr>Modeling and Adapting to User Behavior</vt:lpstr>
      <vt:lpstr>Applications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Efficient Index for Computation of Approximate Nearest Neighbors with Query Specified Dimension Relevance Weights</dc:title>
  <dc:creator>David Katz</dc:creator>
  <cp:lastModifiedBy>David Katz</cp:lastModifiedBy>
  <cp:revision>550</cp:revision>
  <dcterms:created xsi:type="dcterms:W3CDTF">2015-04-20T07:04:26Z</dcterms:created>
  <dcterms:modified xsi:type="dcterms:W3CDTF">2015-04-27T16:23:42Z</dcterms:modified>
</cp:coreProperties>
</file>