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70" r:id="rId8"/>
    <p:sldId id="271" r:id="rId9"/>
    <p:sldId id="272" r:id="rId10"/>
    <p:sldId id="274" r:id="rId11"/>
    <p:sldId id="277" r:id="rId12"/>
    <p:sldId id="275" r:id="rId13"/>
    <p:sldId id="276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4645-7359-423A-8E25-30DF1DFA1285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95D9C-7B5D-4C66-BC80-E3AFB372CD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F19920-BF44-4E33-B070-724019EA1CD4}" type="datetimeFigureOut">
              <a:rPr lang="ko-KR" altLang="en-US" smtClean="0"/>
              <a:pPr/>
              <a:t>2015-03-30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45B1A1-03C6-4C51-A325-1DFEE913C5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Source Camera Identification Using Enhanced SPN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2015. 03. 30.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85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Enhancing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>
              <a:latin typeface="Calibri" pitchFamily="34" charset="0"/>
            </a:endParaRPr>
          </a:p>
          <a:p>
            <a:r>
              <a:rPr lang="ko-KR" altLang="en-US" dirty="0" smtClean="0">
                <a:latin typeface="Calibri" pitchFamily="34" charset="0"/>
              </a:rPr>
              <a:t>넓은 범위의 </a:t>
            </a:r>
            <a:r>
              <a:rPr lang="el-GR" altLang="ko-KR" dirty="0" smtClean="0">
                <a:latin typeface="Calibri" pitchFamily="34" charset="0"/>
              </a:rPr>
              <a:t>α </a:t>
            </a:r>
            <a:r>
              <a:rPr lang="ko-KR" altLang="en-US" dirty="0" smtClean="0">
                <a:latin typeface="Calibri" pitchFamily="34" charset="0"/>
              </a:rPr>
              <a:t>에 대해 값이 안정적이기 때문에 </a:t>
            </a:r>
            <a:r>
              <a:rPr lang="en-US" altLang="ko-KR" dirty="0" smtClean="0"/>
              <a:t>Model 3,4,5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enhancing SPNs</a:t>
            </a:r>
            <a:r>
              <a:rPr lang="ko-KR" altLang="en-US" dirty="0" smtClean="0"/>
              <a:t>에 더 좋다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Model 5, </a:t>
            </a:r>
            <a:r>
              <a:rPr lang="el-GR" altLang="ko-KR" dirty="0" smtClean="0">
                <a:latin typeface="Calibri" pitchFamily="34" charset="0"/>
              </a:rPr>
              <a:t>α</a:t>
            </a:r>
            <a:r>
              <a:rPr lang="en-US" altLang="ko-KR" dirty="0" smtClean="0">
                <a:latin typeface="Calibri" pitchFamily="34" charset="0"/>
              </a:rPr>
              <a:t> = 7 </a:t>
            </a:r>
            <a:r>
              <a:rPr lang="ko-KR" altLang="en-US" dirty="0" smtClean="0">
                <a:latin typeface="Calibri" pitchFamily="34" charset="0"/>
              </a:rPr>
              <a:t>값에서 최고치가 나왔다</a:t>
            </a:r>
            <a:r>
              <a:rPr lang="en-US" altLang="ko-KR" dirty="0" smtClean="0">
                <a:latin typeface="Calibri" pitchFamily="34" charset="0"/>
              </a:rPr>
              <a:t>.</a:t>
            </a:r>
          </a:p>
          <a:p>
            <a:endParaRPr lang="en-US" altLang="ko-KR" dirty="0" smtClean="0">
              <a:latin typeface="Calibri" pitchFamily="34" charset="0"/>
            </a:endParaRPr>
          </a:p>
          <a:p>
            <a:r>
              <a:rPr lang="ko-KR" altLang="en-US" dirty="0" smtClean="0">
                <a:latin typeface="Calibri" pitchFamily="34" charset="0"/>
              </a:rPr>
              <a:t>무한한 수의 </a:t>
            </a:r>
            <a:r>
              <a:rPr lang="en-US" altLang="ko-KR" dirty="0" smtClean="0">
                <a:latin typeface="Calibri" pitchFamily="34" charset="0"/>
              </a:rPr>
              <a:t>Model</a:t>
            </a:r>
            <a:r>
              <a:rPr lang="ko-KR" altLang="en-US" dirty="0" smtClean="0">
                <a:latin typeface="Calibri" pitchFamily="34" charset="0"/>
              </a:rPr>
              <a:t>과 </a:t>
            </a:r>
            <a:r>
              <a:rPr lang="en-US" altLang="ko-KR" dirty="0" smtClean="0">
                <a:latin typeface="Calibri" pitchFamily="34" charset="0"/>
              </a:rPr>
              <a:t>parameter</a:t>
            </a:r>
            <a:r>
              <a:rPr lang="ko-KR" altLang="en-US" dirty="0" smtClean="0">
                <a:latin typeface="Calibri" pitchFamily="34" charset="0"/>
              </a:rPr>
              <a:t>를 만들어 내는 것이 가능하지 않기 </a:t>
            </a:r>
            <a:r>
              <a:rPr lang="ko-KR" altLang="en-US" dirty="0" smtClean="0">
                <a:latin typeface="Calibri" pitchFamily="34" charset="0"/>
              </a:rPr>
              <a:t>때문에 이 </a:t>
            </a:r>
            <a:r>
              <a:rPr lang="ko-KR" altLang="en-US" dirty="0" smtClean="0">
                <a:latin typeface="Calibri" pitchFamily="34" charset="0"/>
              </a:rPr>
              <a:t>결과의 조합이 최선인 것을 의미하는 것은 아니다</a:t>
            </a:r>
            <a:r>
              <a:rPr lang="en-US" altLang="ko-KR" dirty="0" smtClean="0">
                <a:latin typeface="Calibri" pitchFamily="34" charset="0"/>
              </a:rPr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Camera Identification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식별은 </a:t>
            </a:r>
            <a:r>
              <a:rPr lang="en-US" altLang="ko-KR" dirty="0" smtClean="0"/>
              <a:t>Similarity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feasible threshold</a:t>
            </a:r>
            <a:r>
              <a:rPr lang="ko-KR" altLang="en-US" dirty="0" smtClean="0"/>
              <a:t>보다 큰 값은 갖는지에 근거한다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True positive</a:t>
            </a:r>
            <a:r>
              <a:rPr lang="ko-KR" altLang="en-US" dirty="0" smtClean="0"/>
              <a:t>를 이용하는 방법과 </a:t>
            </a:r>
            <a:r>
              <a:rPr lang="en-US" altLang="ko-KR" dirty="0" smtClean="0"/>
              <a:t>False positive</a:t>
            </a:r>
            <a:r>
              <a:rPr lang="ko-KR" altLang="en-US" dirty="0" smtClean="0"/>
              <a:t>를 이용하는 방법이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True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는 각 이미지에 대한 </a:t>
            </a:r>
            <a:r>
              <a:rPr lang="en-US" altLang="ko-KR" dirty="0" smtClean="0"/>
              <a:t>SPN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Source camera </a:t>
            </a:r>
            <a:r>
              <a:rPr lang="ko-KR" altLang="en-US" dirty="0" smtClean="0"/>
              <a:t>이미지의 </a:t>
            </a:r>
            <a:r>
              <a:rPr lang="en-US" altLang="ko-KR" dirty="0" smtClean="0"/>
              <a:t>SPN</a:t>
            </a:r>
            <a:r>
              <a:rPr lang="ko-KR" altLang="en-US" dirty="0" smtClean="0"/>
              <a:t>과 비교하여 </a:t>
            </a:r>
            <a:r>
              <a:rPr lang="en-US" altLang="ko-KR" dirty="0" smtClean="0"/>
              <a:t>Similarity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correlation threshold</a:t>
            </a:r>
            <a:r>
              <a:rPr lang="ko-KR" altLang="en-US" dirty="0" smtClean="0"/>
              <a:t>보다 크면 같은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이미지 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Source Camera Identification(1)</a:t>
            </a:r>
            <a:endParaRPr lang="ko-KR" altLang="en-US" dirty="0"/>
          </a:p>
        </p:txBody>
      </p:sp>
      <p:pic>
        <p:nvPicPr>
          <p:cNvPr id="6" name="내용 개체 틀 5" descr="캡처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225274" cy="2071702"/>
          </a:xfrm>
        </p:spPr>
      </p:pic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28596" y="4000504"/>
            <a:ext cx="8245250" cy="2224846"/>
          </a:xfrm>
        </p:spPr>
        <p:txBody>
          <a:bodyPr/>
          <a:lstStyle/>
          <a:p>
            <a:r>
              <a:rPr lang="ko-KR" altLang="en-US" dirty="0" smtClean="0">
                <a:latin typeface="Calibri" pitchFamily="34" charset="0"/>
              </a:rPr>
              <a:t>일정한 </a:t>
            </a:r>
            <a:r>
              <a:rPr lang="el-GR" altLang="ko-KR" dirty="0" smtClean="0">
                <a:latin typeface="Calibri" pitchFamily="34" charset="0"/>
              </a:rPr>
              <a:t>α</a:t>
            </a:r>
            <a:r>
              <a:rPr lang="en-US" altLang="ko-KR" dirty="0" smtClean="0">
                <a:latin typeface="Calibri" pitchFamily="34" charset="0"/>
              </a:rPr>
              <a:t>=7 </a:t>
            </a:r>
            <a:r>
              <a:rPr lang="ko-KR" altLang="en-US" dirty="0" smtClean="0">
                <a:latin typeface="Calibri" pitchFamily="34" charset="0"/>
              </a:rPr>
              <a:t>값에 대해 </a:t>
            </a:r>
            <a:r>
              <a:rPr lang="en-US" altLang="ko-KR" dirty="0" smtClean="0">
                <a:latin typeface="Calibri" pitchFamily="34" charset="0"/>
              </a:rPr>
              <a:t>enhance model</a:t>
            </a:r>
            <a:r>
              <a:rPr lang="ko-KR" altLang="en-US" dirty="0" smtClean="0">
                <a:latin typeface="Calibri" pitchFamily="34" charset="0"/>
              </a:rPr>
              <a:t>을 적용 시키든 시키지 않든</a:t>
            </a:r>
            <a:r>
              <a:rPr lang="en-US" altLang="ko-KR" dirty="0" smtClean="0">
                <a:latin typeface="Calibri" pitchFamily="34" charset="0"/>
              </a:rPr>
              <a:t>  </a:t>
            </a:r>
            <a:r>
              <a:rPr lang="ko-KR" altLang="en-US" dirty="0" smtClean="0">
                <a:latin typeface="Calibri" pitchFamily="34" charset="0"/>
              </a:rPr>
              <a:t>사진의 </a:t>
            </a:r>
            <a:r>
              <a:rPr lang="en-US" altLang="ko-KR" dirty="0" err="1" smtClean="0">
                <a:latin typeface="Calibri" pitchFamily="34" charset="0"/>
              </a:rPr>
              <a:t>pixcel</a:t>
            </a:r>
            <a:r>
              <a:rPr lang="ko-KR" altLang="en-US" dirty="0" smtClean="0">
                <a:latin typeface="Calibri" pitchFamily="34" charset="0"/>
              </a:rPr>
              <a:t>이</a:t>
            </a:r>
            <a:r>
              <a:rPr lang="ko-KR" altLang="en-US" dirty="0" smtClean="0">
                <a:latin typeface="Calibri" pitchFamily="34" charset="0"/>
              </a:rPr>
              <a:t> 커질수록 </a:t>
            </a:r>
            <a:r>
              <a:rPr lang="en-US" altLang="ko-KR" dirty="0" smtClean="0">
                <a:latin typeface="Calibri" pitchFamily="34" charset="0"/>
              </a:rPr>
              <a:t>True positive rate</a:t>
            </a:r>
            <a:r>
              <a:rPr lang="ko-KR" altLang="en-US" dirty="0" smtClean="0">
                <a:latin typeface="Calibri" pitchFamily="34" charset="0"/>
              </a:rPr>
              <a:t>가 증가함을 볼 수 있다</a:t>
            </a:r>
            <a:r>
              <a:rPr lang="en-US" altLang="ko-KR" dirty="0" smtClean="0">
                <a:latin typeface="Calibri" pitchFamily="34" charset="0"/>
              </a:rPr>
              <a:t>.</a:t>
            </a:r>
          </a:p>
          <a:p>
            <a:r>
              <a:rPr lang="ko-KR" altLang="en-US" dirty="0" smtClean="0"/>
              <a:t>또한 표에서 </a:t>
            </a:r>
            <a:r>
              <a:rPr lang="en-US" altLang="ko-KR" dirty="0" smtClean="0"/>
              <a:t>Enhancing SPNs</a:t>
            </a:r>
            <a:r>
              <a:rPr lang="ko-KR" altLang="en-US" dirty="0" smtClean="0"/>
              <a:t>은 항상 더 큰 비율을 보이며 사진이 커질수록 이 차이는 더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Camera Identification(2)</a:t>
            </a:r>
            <a:endParaRPr lang="ko-KR" altLang="en-US" dirty="0"/>
          </a:p>
        </p:txBody>
      </p:sp>
      <p:pic>
        <p:nvPicPr>
          <p:cNvPr id="6" name="내용 개체 틀 5" descr="캡처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3839" y="1428736"/>
            <a:ext cx="8154787" cy="2071702"/>
          </a:xfrm>
        </p:spPr>
      </p:pic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28596" y="4000504"/>
            <a:ext cx="8245250" cy="2224846"/>
          </a:xfrm>
        </p:spPr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Performance </a:t>
            </a:r>
            <a:r>
              <a:rPr lang="ko-KR" altLang="en-US" dirty="0" smtClean="0">
                <a:latin typeface="Calibri" pitchFamily="34" charset="0"/>
              </a:rPr>
              <a:t>차이</a:t>
            </a:r>
            <a:r>
              <a:rPr lang="en-US" altLang="ko-KR" dirty="0" smtClean="0">
                <a:latin typeface="Calibri" pitchFamily="34" charset="0"/>
              </a:rPr>
              <a:t>(enhance model</a:t>
            </a:r>
            <a:r>
              <a:rPr lang="ko-KR" altLang="en-US" dirty="0" smtClean="0">
                <a:latin typeface="Calibri" pitchFamily="34" charset="0"/>
              </a:rPr>
              <a:t>을 적용했는가 안했는가</a:t>
            </a:r>
            <a:r>
              <a:rPr lang="en-US" altLang="ko-KR" dirty="0" smtClean="0">
                <a:latin typeface="Calibri" pitchFamily="34" charset="0"/>
              </a:rPr>
              <a:t>)</a:t>
            </a:r>
            <a:r>
              <a:rPr lang="ko-KR" altLang="en-US" dirty="0" smtClean="0">
                <a:latin typeface="Calibri" pitchFamily="34" charset="0"/>
              </a:rPr>
              <a:t>는 </a:t>
            </a:r>
            <a:r>
              <a:rPr lang="en-US" altLang="ko-KR" dirty="0" smtClean="0">
                <a:latin typeface="Calibri" pitchFamily="34" charset="0"/>
              </a:rPr>
              <a:t>image block sizes</a:t>
            </a:r>
            <a:r>
              <a:rPr lang="ko-KR" altLang="en-US" dirty="0" smtClean="0">
                <a:latin typeface="Calibri" pitchFamily="34" charset="0"/>
              </a:rPr>
              <a:t>가 작을 때 더욱 명백하다</a:t>
            </a:r>
            <a:r>
              <a:rPr lang="en-US" altLang="ko-KR" dirty="0" smtClean="0">
                <a:latin typeface="Calibri" pitchFamily="34" charset="0"/>
              </a:rPr>
              <a:t>.</a:t>
            </a:r>
          </a:p>
          <a:p>
            <a:r>
              <a:rPr lang="ko-KR" altLang="en-US" dirty="0" smtClean="0">
                <a:latin typeface="Calibri" pitchFamily="34" charset="0"/>
              </a:rPr>
              <a:t>위 표의 두 방법 모두에서 우변의 </a:t>
            </a:r>
            <a:r>
              <a:rPr lang="en-US" altLang="ko-KR" dirty="0" smtClean="0">
                <a:latin typeface="Calibri" pitchFamily="34" charset="0"/>
              </a:rPr>
              <a:t>False positive rate</a:t>
            </a:r>
            <a:r>
              <a:rPr lang="ko-KR" altLang="en-US" dirty="0" smtClean="0">
                <a:latin typeface="Calibri" pitchFamily="34" charset="0"/>
              </a:rPr>
              <a:t>가 </a:t>
            </a:r>
            <a:r>
              <a:rPr lang="en-US" altLang="ko-KR" dirty="0" smtClean="0">
                <a:latin typeface="Calibri" pitchFamily="34" charset="0"/>
              </a:rPr>
              <a:t>1024 </a:t>
            </a:r>
            <a:r>
              <a:rPr lang="ko-KR" altLang="en-US" dirty="0" smtClean="0">
                <a:latin typeface="Calibri" pitchFamily="34" charset="0"/>
              </a:rPr>
              <a:t>일 때 최소값이었다가 다시 조금 증가하는데</a:t>
            </a:r>
            <a:r>
              <a:rPr lang="en-US" altLang="ko-KR" dirty="0" smtClean="0">
                <a:latin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</a:rPr>
              <a:t>이 부분은 아직 설명할 방법이 없다</a:t>
            </a:r>
            <a:r>
              <a:rPr lang="en-US" altLang="ko-KR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C. Impact of </a:t>
            </a:r>
            <a:r>
              <a:rPr lang="en-US" altLang="ko-KR" dirty="0" err="1"/>
              <a:t>Colour</a:t>
            </a:r>
            <a:r>
              <a:rPr lang="en-US" altLang="ko-KR" dirty="0"/>
              <a:t> </a:t>
            </a:r>
            <a:r>
              <a:rPr lang="en-US" altLang="ko-KR" dirty="0" smtClean="0"/>
              <a:t>Saturation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파란색 </a:t>
            </a:r>
            <a:r>
              <a:rPr lang="en-US" altLang="ko-KR" dirty="0"/>
              <a:t>– different area of interest</a:t>
            </a:r>
          </a:p>
          <a:p>
            <a:pPr marL="0" indent="0">
              <a:buNone/>
            </a:pPr>
            <a:r>
              <a:rPr lang="ko-KR" altLang="en-US" dirty="0" smtClean="0"/>
              <a:t>   초록색 </a:t>
            </a:r>
            <a:r>
              <a:rPr lang="en-US" altLang="ko-KR" dirty="0"/>
              <a:t>– corner : saturation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/>
              <a:t>: </a:t>
            </a:r>
            <a:r>
              <a:rPr lang="ko-KR" altLang="en-US" dirty="0" smtClean="0"/>
              <a:t>사진의 </a:t>
            </a:r>
            <a:r>
              <a:rPr lang="en-US" altLang="ko-KR" dirty="0" smtClean="0"/>
              <a:t>50</a:t>
            </a:r>
            <a:r>
              <a:rPr lang="en-US" altLang="ko-KR" dirty="0"/>
              <a:t>%</a:t>
            </a:r>
            <a:r>
              <a:rPr lang="ko-KR" altLang="en-US" dirty="0"/>
              <a:t>이상의 픽셀들의 </a:t>
            </a:r>
            <a:r>
              <a:rPr lang="en-US" altLang="ko-KR" dirty="0"/>
              <a:t>RGB</a:t>
            </a:r>
            <a:r>
              <a:rPr lang="ko-KR" altLang="en-US" dirty="0"/>
              <a:t>가 모두 </a:t>
            </a:r>
            <a:r>
              <a:rPr lang="en-US" altLang="ko-KR" dirty="0"/>
              <a:t>255(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채도가 </a:t>
            </a:r>
            <a:r>
              <a:rPr lang="ko-KR" altLang="en-US" dirty="0" smtClean="0"/>
              <a:t>높은 </a:t>
            </a:r>
            <a:r>
              <a:rPr lang="ko-KR" altLang="en-US" dirty="0"/>
              <a:t>것으로 간주한다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52381" cy="2714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C. Impact of 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 Saturation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sz="5500" dirty="0" smtClean="0"/>
              <a:t>사진의 </a:t>
            </a:r>
            <a:r>
              <a:rPr lang="ko-KR" altLang="en-US" sz="5500" dirty="0" smtClean="0">
                <a:solidFill>
                  <a:srgbClr val="F88608"/>
                </a:solidFill>
              </a:rPr>
              <a:t>가운데</a:t>
            </a:r>
            <a:r>
              <a:rPr lang="ko-KR" altLang="en-US" sz="5500" dirty="0" smtClean="0"/>
              <a:t> 부분을 사용하라</a:t>
            </a:r>
            <a:r>
              <a:rPr lang="en-US" altLang="ko-KR" sz="5500" dirty="0" smtClean="0"/>
              <a:t>.</a:t>
            </a:r>
            <a:br>
              <a:rPr lang="en-US" altLang="ko-KR" sz="5500" dirty="0" smtClean="0"/>
            </a:br>
            <a:r>
              <a:rPr lang="en-US" altLang="ko-KR" sz="5500" dirty="0" smtClean="0"/>
              <a:t>-</a:t>
            </a:r>
            <a:r>
              <a:rPr lang="ko-KR" altLang="en-US" sz="5500" dirty="0" smtClean="0"/>
              <a:t>채도를 제외했을 때 </a:t>
            </a:r>
            <a:r>
              <a:rPr lang="ko-KR" altLang="en-US" sz="5500" dirty="0" err="1" smtClean="0"/>
              <a:t>식별율이</a:t>
            </a:r>
            <a:r>
              <a:rPr lang="ko-KR" altLang="en-US" sz="5500" dirty="0" smtClean="0"/>
              <a:t> 높게 나왔다</a:t>
            </a:r>
            <a:r>
              <a:rPr lang="en-US" altLang="ko-KR" sz="5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5500" dirty="0" smtClean="0"/>
              <a:t>   </a:t>
            </a:r>
            <a:r>
              <a:rPr lang="en-US" altLang="ko-KR" sz="5500" dirty="0" smtClean="0"/>
              <a:t>-</a:t>
            </a:r>
            <a:r>
              <a:rPr lang="ko-KR" altLang="en-US" sz="5500" dirty="0" smtClean="0"/>
              <a:t>이미지와 조명상태에 따라 상단 부분은 더 채도가 높게 나온다</a:t>
            </a:r>
            <a:r>
              <a:rPr lang="en-US" altLang="ko-KR" sz="55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52381" cy="2714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218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소스 </a:t>
            </a:r>
            <a:r>
              <a:rPr lang="ko-KR" altLang="en-US" dirty="0"/>
              <a:t>이미지 장치</a:t>
            </a:r>
            <a:r>
              <a:rPr lang="en-US" altLang="ko-KR" dirty="0"/>
              <a:t>(source imaging devices)</a:t>
            </a:r>
            <a:r>
              <a:rPr lang="ko-KR" altLang="en-US" dirty="0"/>
              <a:t>를 분별하기 위한 식별자인 </a:t>
            </a:r>
            <a:r>
              <a:rPr lang="ko-KR" altLang="en-US" dirty="0" smtClean="0"/>
              <a:t>센서 </a:t>
            </a:r>
            <a:r>
              <a:rPr lang="ko-KR" altLang="en-US" dirty="0"/>
              <a:t>패턴 </a:t>
            </a:r>
            <a:r>
              <a:rPr lang="ko-KR" altLang="en-US" dirty="0" err="1"/>
              <a:t>노이즈</a:t>
            </a:r>
            <a:r>
              <a:rPr lang="en-US" altLang="ko-KR" dirty="0"/>
              <a:t>(sensor pattern noise)</a:t>
            </a:r>
            <a:r>
              <a:rPr lang="ko-KR" altLang="en-US" dirty="0"/>
              <a:t>는 사진을 정보에 의해 오염될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제한사항을 피하기 위해서 다음과 같은 가정을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 센서 </a:t>
            </a:r>
            <a:r>
              <a:rPr lang="ko-KR" altLang="en-US" dirty="0"/>
              <a:t>패턴 </a:t>
            </a:r>
            <a:r>
              <a:rPr lang="ko-KR" altLang="en-US" dirty="0" err="1"/>
              <a:t>노이즈의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ko-KR" altLang="en-US" dirty="0" smtClean="0"/>
              <a:t>강할수록  </a:t>
            </a:r>
            <a:r>
              <a:rPr lang="en-US" altLang="ko-KR" dirty="0" smtClean="0"/>
              <a:t>component</a:t>
            </a:r>
            <a:r>
              <a:rPr lang="ko-KR" altLang="en-US" dirty="0"/>
              <a:t>는 신뢰 가치가 적어져야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그리고 </a:t>
            </a:r>
            <a:r>
              <a:rPr lang="ko-KR" altLang="en-US" dirty="0"/>
              <a:t>가정을 현실화 하기 위해 </a:t>
            </a:r>
            <a:r>
              <a:rPr lang="en-US" altLang="ko-KR" dirty="0"/>
              <a:t>Model1~5</a:t>
            </a:r>
            <a:r>
              <a:rPr lang="ko-KR" altLang="en-US" dirty="0"/>
              <a:t>는</a:t>
            </a:r>
            <a:r>
              <a:rPr lang="en-US" altLang="ko-KR" dirty="0"/>
              <a:t>(</a:t>
            </a:r>
            <a:r>
              <a:rPr lang="ko-KR" altLang="en-US" dirty="0"/>
              <a:t>더 선호되는 </a:t>
            </a:r>
            <a:r>
              <a:rPr lang="en-US" altLang="ko-KR" dirty="0"/>
              <a:t>Model3, 4, 5) </a:t>
            </a:r>
            <a:r>
              <a:rPr lang="ko-KR" altLang="en-US" dirty="0" smtClean="0"/>
              <a:t>제안되어야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322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이 가정은 가중치를 더 작은 </a:t>
            </a:r>
            <a:r>
              <a:rPr lang="en-US" altLang="ko-KR" dirty="0" smtClean="0"/>
              <a:t>SPN Component</a:t>
            </a:r>
            <a:r>
              <a:rPr lang="ko-KR" altLang="en-US" dirty="0" smtClean="0"/>
              <a:t>에 할당하면서 테스트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소스 디바이스 식별의 실험은 위의 가정이 정당함을 보여준다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56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센서 제조 과정에서 생김</a:t>
            </a:r>
            <a:endParaRPr lang="en-US" altLang="ko-KR" dirty="0" smtClean="0"/>
          </a:p>
          <a:p>
            <a:r>
              <a:rPr lang="ko-KR" altLang="en-US" dirty="0" smtClean="0"/>
              <a:t>각 픽셀의 빛에 대한 민감도 때문에 생김</a:t>
            </a:r>
            <a:endParaRPr lang="en-US" altLang="ko-KR" dirty="0"/>
          </a:p>
          <a:p>
            <a:r>
              <a:rPr lang="ko-KR" altLang="en-US" dirty="0" smtClean="0"/>
              <a:t>카메라 장치의 식별자가 될 수 있음</a:t>
            </a:r>
            <a:endParaRPr lang="en-US" altLang="ko-KR" dirty="0" smtClean="0"/>
          </a:p>
          <a:p>
            <a:r>
              <a:rPr lang="ko-KR" altLang="en-US" dirty="0" smtClean="0"/>
              <a:t>이미지에서 고주파신호</a:t>
            </a:r>
            <a:r>
              <a:rPr lang="en-US" altLang="ko-KR" dirty="0" smtClean="0"/>
              <a:t>(high-</a:t>
            </a:r>
            <a:r>
              <a:rPr lang="en-US" altLang="ko-KR" dirty="0" err="1" smtClean="0"/>
              <a:t>fq</a:t>
            </a:r>
            <a:r>
              <a:rPr lang="en-US" altLang="ko-KR" dirty="0" smtClean="0"/>
              <a:t> signal)</a:t>
            </a:r>
            <a:r>
              <a:rPr lang="ko-KR" altLang="en-US" dirty="0" smtClean="0"/>
              <a:t>로 나타남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768"/>
            <a:ext cx="2048744" cy="2016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1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SPN Extraction Model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/>
              </a:p>
              <a:p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𝑤h𝑒𝑟𝑒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𝑆𝑃𝑁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𝐼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𝑖𝑚𝑎𝑔𝑒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𝑑𝑒𝑛𝑜𝑖𝑠𝑖𝑛𝑔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𝑓𝑐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𝐷𝑊𝑇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𝐷𝑖𝑠𝑐𝑟𝑒𝑡𝑒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𝑊𝑎𝑣𝑒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𝑇𝑟𝑎𝑛𝑠𝑓𝑜𝑟𝑚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DWT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</a:t>
                </a:r>
                <a:r>
                  <a:rPr lang="ko-KR" altLang="en-US" dirty="0" err="1" smtClean="0"/>
                  <a:t>웨이블릿을</a:t>
                </a:r>
                <a:r>
                  <a:rPr lang="ko-KR" altLang="en-US" dirty="0" smtClean="0"/>
                  <a:t> 이용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주파수와 위치 정보를 모두 표현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- </a:t>
                </a:r>
                <a:r>
                  <a:rPr lang="ko-KR" altLang="en-US" dirty="0" err="1" smtClean="0"/>
                  <a:t>분해단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 </a:t>
                </a:r>
                <a:r>
                  <a:rPr lang="ko-KR" altLang="en-US" dirty="0" err="1" smtClean="0"/>
                  <a:t>합성단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err="1" smtClean="0"/>
                  <a:t>Denoising</a:t>
                </a:r>
                <a:r>
                  <a:rPr lang="en-US" altLang="ko-KR" dirty="0" smtClean="0"/>
                  <a:t> Function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</a:t>
                </a:r>
                <a:r>
                  <a:rPr lang="ko-KR" altLang="en-US" dirty="0" err="1" smtClean="0"/>
                  <a:t>웨이블릿을</a:t>
                </a:r>
                <a:r>
                  <a:rPr lang="ko-KR" altLang="en-US" dirty="0" smtClean="0"/>
                  <a:t> 이용한 잡음 제거가 효율적이라고 함</a:t>
                </a:r>
                <a:endParaRPr lang="en-US" altLang="ko-KR" dirty="0" smtClean="0"/>
              </a:p>
              <a:p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b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103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SPN Extraction Model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SPN</a:t>
            </a:r>
            <a:r>
              <a:rPr lang="ko-KR" altLang="en-US" dirty="0"/>
              <a:t>은 이미지의 </a:t>
            </a:r>
            <a:r>
              <a:rPr lang="en-US" altLang="ko-KR" dirty="0"/>
              <a:t>details</a:t>
            </a:r>
            <a:r>
              <a:rPr lang="ko-KR" altLang="en-US" dirty="0"/>
              <a:t>에 의해 </a:t>
            </a:r>
            <a:r>
              <a:rPr lang="ko-KR" altLang="en-US" dirty="0" err="1"/>
              <a:t>간섭받음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55036"/>
            <a:ext cx="2746591" cy="2775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00" y="2555036"/>
            <a:ext cx="2717528" cy="2775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84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SPN Extraction Model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SPN</a:t>
            </a:r>
            <a:r>
              <a:rPr lang="ko-KR" altLang="en-US" dirty="0"/>
              <a:t>은 이미지의 </a:t>
            </a:r>
            <a:r>
              <a:rPr lang="en-US" altLang="ko-KR" dirty="0"/>
              <a:t>details</a:t>
            </a:r>
            <a:r>
              <a:rPr lang="ko-KR" altLang="en-US" dirty="0"/>
              <a:t>에 의해 </a:t>
            </a:r>
            <a:r>
              <a:rPr lang="ko-KR" altLang="en-US" dirty="0" err="1"/>
              <a:t>간섭받음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details</a:t>
            </a:r>
            <a:r>
              <a:rPr lang="ko-KR" altLang="en-US" dirty="0"/>
              <a:t>의 </a:t>
            </a:r>
            <a:r>
              <a:rPr lang="en-US" altLang="ko-KR" dirty="0"/>
              <a:t>magnitude</a:t>
            </a:r>
            <a:r>
              <a:rPr lang="ko-KR" altLang="en-US" dirty="0"/>
              <a:t>가 </a:t>
            </a:r>
            <a:r>
              <a:rPr lang="en-US" altLang="ko-KR" dirty="0"/>
              <a:t>SPN</a:t>
            </a:r>
            <a:r>
              <a:rPr lang="ko-KR" altLang="en-US" dirty="0"/>
              <a:t>보다 클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둘 </a:t>
            </a:r>
            <a:r>
              <a:rPr lang="ko-KR" altLang="en-US" dirty="0"/>
              <a:t>다 고주파 신호이므로 함수에서 같이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이미지 크기가 크면 계산이 불가능할 수도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픽셀 수가 메가 단위 이상으로도 가능함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이미지를 자르면 </a:t>
            </a:r>
            <a:r>
              <a:rPr lang="en-US" altLang="ko-KR" dirty="0" smtClean="0"/>
              <a:t>SPN</a:t>
            </a:r>
            <a:r>
              <a:rPr lang="ko-KR" altLang="en-US" dirty="0" smtClean="0"/>
              <a:t>도 잘려나감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>
                <a:solidFill>
                  <a:srgbClr val="F88608"/>
                </a:solidFill>
              </a:rPr>
              <a:t>contaminated SPN </a:t>
            </a:r>
            <a:r>
              <a:rPr lang="ko-KR" altLang="en-US" dirty="0" smtClean="0">
                <a:solidFill>
                  <a:srgbClr val="F88608"/>
                </a:solidFill>
              </a:rPr>
              <a:t>들에 대한 제거</a:t>
            </a:r>
            <a:r>
              <a:rPr lang="en-US" altLang="ko-KR" dirty="0" smtClean="0">
                <a:solidFill>
                  <a:srgbClr val="F88608"/>
                </a:solidFill>
              </a:rPr>
              <a:t>, </a:t>
            </a:r>
            <a:r>
              <a:rPr lang="ko-KR" altLang="en-US" dirty="0" smtClean="0">
                <a:solidFill>
                  <a:srgbClr val="F88608"/>
                </a:solidFill>
              </a:rPr>
              <a:t>향상</a:t>
            </a:r>
            <a:r>
              <a:rPr lang="ko-KR" altLang="en-US" dirty="0" smtClean="0"/>
              <a:t>이 필요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44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Pattern Noise Enhancer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scene detail</a:t>
                </a:r>
                <a:r>
                  <a:rPr lang="ko-KR" altLang="en-US" dirty="0"/>
                  <a:t>로 부터 간섭을 최소화하는 </a:t>
                </a:r>
                <a:r>
                  <a:rPr lang="ko-KR" altLang="en-US" dirty="0" smtClean="0"/>
                  <a:t>방법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sz="2400" dirty="0" smtClean="0">
                    <a:solidFill>
                      <a:srgbClr val="F88608"/>
                    </a:solidFill>
                  </a:rPr>
                  <a:t>The stronger a signal component </a:t>
                </a:r>
                <a:r>
                  <a:rPr lang="en-US" altLang="ko-KR" sz="2400" dirty="0" smtClean="0"/>
                  <a:t>in n is,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the more likely that it is associated with </a:t>
                </a:r>
                <a:r>
                  <a:rPr lang="en-US" altLang="ko-KR" sz="2400" dirty="0" smtClean="0">
                    <a:solidFill>
                      <a:srgbClr val="F88608"/>
                    </a:solidFill>
                  </a:rPr>
                  <a:t>strong scene details</a:t>
                </a:r>
                <a:r>
                  <a:rPr lang="en-US" altLang="ko-KR" sz="2400" dirty="0" smtClean="0"/>
                  <a:t>,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and thus </a:t>
                </a:r>
                <a:r>
                  <a:rPr lang="en-US" altLang="ko-KR" sz="2400" dirty="0" smtClean="0">
                    <a:solidFill>
                      <a:srgbClr val="F88608"/>
                    </a:solidFill>
                  </a:rPr>
                  <a:t>the less trustworthy</a:t>
                </a:r>
                <a:r>
                  <a:rPr lang="en-US" altLang="ko-KR" sz="2400" dirty="0" smtClean="0"/>
                  <a:t> the component should be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strong component </a:t>
                </a:r>
                <a:r>
                  <a:rPr lang="en-US" altLang="ko-KR" dirty="0" smtClean="0">
                    <a:latin typeface="바탕"/>
                    <a:ea typeface="바탕"/>
                  </a:rPr>
                  <a:t>←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less significant weighting factor</a:t>
                </a:r>
              </a:p>
              <a:p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model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753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for enhancing SPNs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1536 </a:t>
            </a:r>
            <a:r>
              <a:rPr lang="en-US" altLang="ko-KR" dirty="0" smtClean="0"/>
              <a:t>× 2048 pixels,  JPEG </a:t>
            </a:r>
            <a:r>
              <a:rPr lang="ko-KR" altLang="en-US" dirty="0" smtClean="0"/>
              <a:t>포맷의 사진 </a:t>
            </a:r>
            <a:r>
              <a:rPr lang="en-US" altLang="ko-KR" dirty="0" smtClean="0"/>
              <a:t>1200</a:t>
            </a:r>
            <a:r>
              <a:rPr lang="ko-KR" altLang="en-US" dirty="0" smtClean="0"/>
              <a:t>장을 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대의 카메라에서 각각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장씩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DWT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low-pass filtering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DWT </a:t>
            </a:r>
            <a:r>
              <a:rPr lang="ko-KR" altLang="en-US" dirty="0" smtClean="0"/>
              <a:t>범위에 대해 실행한다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And extract the SPN n using Eq. (1) in DWT domain.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Finally apply an enhancement model to the unenhanced SNP directly in the DWT domain.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53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Enhancing Model</a:t>
            </a:r>
            <a:endParaRPr lang="ko-KR" altLang="en-US" dirty="0"/>
          </a:p>
        </p:txBody>
      </p:sp>
      <p:pic>
        <p:nvPicPr>
          <p:cNvPr id="4" name="내용 개체 틀 3" descr="캡처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84" y="1285860"/>
            <a:ext cx="4541841" cy="3530007"/>
          </a:xfrm>
        </p:spPr>
      </p:pic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28596" y="4929198"/>
            <a:ext cx="8215370" cy="1357322"/>
          </a:xfrm>
        </p:spPr>
        <p:txBody>
          <a:bodyPr/>
          <a:lstStyle/>
          <a:p>
            <a:r>
              <a:rPr lang="el-GR" altLang="ko-KR" dirty="0" smtClean="0">
                <a:latin typeface="Calibri" pitchFamily="34" charset="0"/>
              </a:rPr>
              <a:t>α </a:t>
            </a:r>
            <a:r>
              <a:rPr lang="ko-KR" altLang="en-US" dirty="0" smtClean="0">
                <a:latin typeface="Calibri" pitchFamily="34" charset="0"/>
              </a:rPr>
              <a:t>값에 따라 </a:t>
            </a:r>
            <a:r>
              <a:rPr lang="en-US" altLang="ko-KR" dirty="0" smtClean="0">
                <a:latin typeface="Calibri" pitchFamily="34" charset="0"/>
              </a:rPr>
              <a:t>SPN</a:t>
            </a:r>
            <a:r>
              <a:rPr lang="ko-KR" altLang="en-US" dirty="0" smtClean="0">
                <a:latin typeface="Calibri" pitchFamily="34" charset="0"/>
              </a:rPr>
              <a:t>을 </a:t>
            </a:r>
            <a:r>
              <a:rPr lang="en-US" altLang="ko-KR" dirty="0" smtClean="0">
                <a:latin typeface="Calibri" pitchFamily="34" charset="0"/>
              </a:rPr>
              <a:t>6 model</a:t>
            </a:r>
            <a:r>
              <a:rPr lang="ko-KR" altLang="en-US" dirty="0" smtClean="0">
                <a:latin typeface="Calibri" pitchFamily="34" charset="0"/>
              </a:rPr>
              <a:t>에 적용시켜 </a:t>
            </a:r>
            <a:r>
              <a:rPr lang="en-US" altLang="ko-KR" dirty="0" smtClean="0"/>
              <a:t>s</a:t>
            </a:r>
            <a:r>
              <a:rPr lang="en-US" altLang="ko-KR" dirty="0" smtClean="0"/>
              <a:t>ource camera</a:t>
            </a:r>
            <a:r>
              <a:rPr lang="ko-KR" altLang="en-US" dirty="0" smtClean="0"/>
              <a:t> </a:t>
            </a:r>
            <a:r>
              <a:rPr lang="ko-KR" altLang="en-US" dirty="0" smtClean="0"/>
              <a:t>식별한 수를 나타내는 그래프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도 중요하지만 </a:t>
            </a:r>
            <a:r>
              <a:rPr lang="el-GR" altLang="ko-KR" dirty="0" smtClean="0">
                <a:latin typeface="Calibri" pitchFamily="34" charset="0"/>
              </a:rPr>
              <a:t>α</a:t>
            </a:r>
            <a:r>
              <a:rPr lang="ko-KR" altLang="en-US" dirty="0" smtClean="0">
                <a:latin typeface="Calibri" pitchFamily="34" charset="0"/>
              </a:rPr>
              <a:t>값에도 매우 민감하다</a:t>
            </a:r>
            <a:r>
              <a:rPr lang="en-US" altLang="ko-KR" dirty="0" smtClean="0">
                <a:latin typeface="Calibri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65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Enhancing Model</a:t>
            </a:r>
            <a:endParaRPr lang="ko-KR" altLang="en-US" dirty="0"/>
          </a:p>
        </p:txBody>
      </p:sp>
      <p:pic>
        <p:nvPicPr>
          <p:cNvPr id="5" name="내용 개체 틀 4" descr="캡처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714488"/>
            <a:ext cx="7929618" cy="391116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199</TotalTime>
  <Words>507</Words>
  <Application>Microsoft Office PowerPoint</Application>
  <PresentationFormat>화면 슬라이드 쇼(4:3)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Source Camera Identification Using Enhanced SPN</vt:lpstr>
      <vt:lpstr>SPN</vt:lpstr>
      <vt:lpstr>SPN Extraction Model</vt:lpstr>
      <vt:lpstr>SPN Extraction Model의 한계</vt:lpstr>
      <vt:lpstr>SPN Extraction Model의 한계</vt:lpstr>
      <vt:lpstr>Sensor Pattern Noise Enhancer</vt:lpstr>
      <vt:lpstr>Experiments for enhancing SPNs</vt:lpstr>
      <vt:lpstr>Selection of Enhancing Model</vt:lpstr>
      <vt:lpstr>Selection of Enhancing Model</vt:lpstr>
      <vt:lpstr>Selection of Enhancing Model</vt:lpstr>
      <vt:lpstr>Source Camera Identification</vt:lpstr>
      <vt:lpstr>Source Camera Identification(1)</vt:lpstr>
      <vt:lpstr>Source Camera Identification(2)</vt:lpstr>
      <vt:lpstr>C. Impact of Colour Saturation</vt:lpstr>
      <vt:lpstr>C. Impact of Colour Saturation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Seungbo Lee</cp:lastModifiedBy>
  <cp:revision>21</cp:revision>
  <dcterms:created xsi:type="dcterms:W3CDTF">2015-03-29T10:32:13Z</dcterms:created>
  <dcterms:modified xsi:type="dcterms:W3CDTF">2015-03-30T10:11:29Z</dcterms:modified>
</cp:coreProperties>
</file>