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gi8Oc8lLCH64ZZOyw4nGHpu/uO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e0b32f61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g13e0b32f6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e0b32f61d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g13e0b32f61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e0b32f61d_0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13e0b32f61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e0b32f61d_0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13e0b32f61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e0b32f61d_0_1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13e0b32f61d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e0b32f61d_0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13e0b32f61d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Slide copy 29">
  <p:cSld name="1_Main Slide copy 29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87" name="Google Shape;87;p26"/>
          <p:cNvSpPr>
            <a:spLocks noGrp="1"/>
          </p:cNvSpPr>
          <p:nvPr>
            <p:ph type="pic" idx="2"/>
          </p:nvPr>
        </p:nvSpPr>
        <p:spPr>
          <a:xfrm>
            <a:off x="7315200" y="2210561"/>
            <a:ext cx="2438400" cy="2436877"/>
          </a:xfrm>
          <a:prstGeom prst="rect">
            <a:avLst/>
          </a:prstGeom>
          <a:solidFill>
            <a:srgbClr val="ACB1BB"/>
          </a:solidFill>
          <a:ln>
            <a:noFill/>
          </a:ln>
        </p:spPr>
      </p:sp>
      <p:sp>
        <p:nvSpPr>
          <p:cNvPr id="88" name="Google Shape;88;p26"/>
          <p:cNvSpPr>
            <a:spLocks noGrp="1"/>
          </p:cNvSpPr>
          <p:nvPr>
            <p:ph type="pic" idx="3"/>
          </p:nvPr>
        </p:nvSpPr>
        <p:spPr>
          <a:xfrm>
            <a:off x="4876800" y="2210561"/>
            <a:ext cx="2438400" cy="2436877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89" name="Google Shape;89;p26"/>
          <p:cNvSpPr>
            <a:spLocks noGrp="1"/>
          </p:cNvSpPr>
          <p:nvPr>
            <p:ph type="pic" idx="4"/>
          </p:nvPr>
        </p:nvSpPr>
        <p:spPr>
          <a:xfrm>
            <a:off x="9753599" y="2210561"/>
            <a:ext cx="2438401" cy="2436877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Slide copy 32">
  <p:cSld name="1_Main Slide copy 3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>
            <a:spLocks noGrp="1"/>
          </p:cNvSpPr>
          <p:nvPr>
            <p:ph type="pic" idx="2"/>
          </p:nvPr>
        </p:nvSpPr>
        <p:spPr>
          <a:xfrm>
            <a:off x="633258" y="1310782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98" name="Google Shape;98;p28"/>
          <p:cNvSpPr>
            <a:spLocks noGrp="1"/>
          </p:cNvSpPr>
          <p:nvPr>
            <p:ph type="pic" idx="3"/>
          </p:nvPr>
        </p:nvSpPr>
        <p:spPr>
          <a:xfrm>
            <a:off x="2247743" y="1310782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99" name="Google Shape;99;p28"/>
          <p:cNvSpPr>
            <a:spLocks noGrp="1"/>
          </p:cNvSpPr>
          <p:nvPr>
            <p:ph type="pic" idx="4"/>
          </p:nvPr>
        </p:nvSpPr>
        <p:spPr>
          <a:xfrm>
            <a:off x="3862228" y="1310782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0" name="Google Shape;100;p28"/>
          <p:cNvSpPr>
            <a:spLocks noGrp="1"/>
          </p:cNvSpPr>
          <p:nvPr>
            <p:ph type="pic" idx="5"/>
          </p:nvPr>
        </p:nvSpPr>
        <p:spPr>
          <a:xfrm>
            <a:off x="5476713" y="1310782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1" name="Google Shape;101;p28"/>
          <p:cNvSpPr>
            <a:spLocks noGrp="1"/>
          </p:cNvSpPr>
          <p:nvPr>
            <p:ph type="pic" idx="6"/>
          </p:nvPr>
        </p:nvSpPr>
        <p:spPr>
          <a:xfrm>
            <a:off x="7091198" y="1310782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2" name="Google Shape;102;p28"/>
          <p:cNvSpPr>
            <a:spLocks noGrp="1"/>
          </p:cNvSpPr>
          <p:nvPr>
            <p:ph type="pic" idx="7"/>
          </p:nvPr>
        </p:nvSpPr>
        <p:spPr>
          <a:xfrm>
            <a:off x="8705683" y="1310782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3" name="Google Shape;103;p28"/>
          <p:cNvSpPr>
            <a:spLocks noGrp="1"/>
          </p:cNvSpPr>
          <p:nvPr>
            <p:ph type="pic" idx="8"/>
          </p:nvPr>
        </p:nvSpPr>
        <p:spPr>
          <a:xfrm>
            <a:off x="10320168" y="1310782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4" name="Google Shape;104;p28"/>
          <p:cNvSpPr>
            <a:spLocks noGrp="1"/>
          </p:cNvSpPr>
          <p:nvPr>
            <p:ph type="pic" idx="9"/>
          </p:nvPr>
        </p:nvSpPr>
        <p:spPr>
          <a:xfrm>
            <a:off x="633258" y="4644533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5" name="Google Shape;105;p28"/>
          <p:cNvSpPr>
            <a:spLocks noGrp="1"/>
          </p:cNvSpPr>
          <p:nvPr>
            <p:ph type="pic" idx="13"/>
          </p:nvPr>
        </p:nvSpPr>
        <p:spPr>
          <a:xfrm>
            <a:off x="2247743" y="4644533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6" name="Google Shape;106;p28"/>
          <p:cNvSpPr>
            <a:spLocks noGrp="1"/>
          </p:cNvSpPr>
          <p:nvPr>
            <p:ph type="pic" idx="14"/>
          </p:nvPr>
        </p:nvSpPr>
        <p:spPr>
          <a:xfrm>
            <a:off x="3862228" y="4644533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7" name="Google Shape;107;p28"/>
          <p:cNvSpPr>
            <a:spLocks noGrp="1"/>
          </p:cNvSpPr>
          <p:nvPr>
            <p:ph type="pic" idx="15"/>
          </p:nvPr>
        </p:nvSpPr>
        <p:spPr>
          <a:xfrm>
            <a:off x="5476713" y="4644533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8" name="Google Shape;108;p28"/>
          <p:cNvSpPr>
            <a:spLocks noGrp="1"/>
          </p:cNvSpPr>
          <p:nvPr>
            <p:ph type="pic" idx="16"/>
          </p:nvPr>
        </p:nvSpPr>
        <p:spPr>
          <a:xfrm>
            <a:off x="7091198" y="4644533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09" name="Google Shape;109;p28"/>
          <p:cNvSpPr>
            <a:spLocks noGrp="1"/>
          </p:cNvSpPr>
          <p:nvPr>
            <p:ph type="pic" idx="17"/>
          </p:nvPr>
        </p:nvSpPr>
        <p:spPr>
          <a:xfrm>
            <a:off x="8705683" y="4644533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  <p:sp>
        <p:nvSpPr>
          <p:cNvPr id="110" name="Google Shape;110;p28"/>
          <p:cNvSpPr>
            <a:spLocks noGrp="1"/>
          </p:cNvSpPr>
          <p:nvPr>
            <p:ph type="pic" idx="18"/>
          </p:nvPr>
        </p:nvSpPr>
        <p:spPr>
          <a:xfrm>
            <a:off x="10320168" y="4644533"/>
            <a:ext cx="1327643" cy="1327643"/>
          </a:xfrm>
          <a:prstGeom prst="rect">
            <a:avLst/>
          </a:prstGeom>
          <a:solidFill>
            <a:srgbClr val="CCD0D5">
              <a:alpha val="49803"/>
            </a:srgbClr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Slide copy 1">
  <p:cSld name="1_Main Slide copy 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1"/>
          <p:cNvSpPr>
            <a:spLocks noGrp="1"/>
          </p:cNvSpPr>
          <p:nvPr>
            <p:ph type="pic" idx="2"/>
          </p:nvPr>
        </p:nvSpPr>
        <p:spPr>
          <a:xfrm>
            <a:off x="1269173" y="1841500"/>
            <a:ext cx="2222501" cy="2222500"/>
          </a:xfrm>
          <a:prstGeom prst="rect">
            <a:avLst/>
          </a:prstGeom>
          <a:solidFill>
            <a:srgbClr val="CCD0D5"/>
          </a:solidFill>
          <a:ln>
            <a:noFill/>
          </a:ln>
        </p:spPr>
      </p:sp>
      <p:sp>
        <p:nvSpPr>
          <p:cNvPr id="115" name="Google Shape;115;p41"/>
          <p:cNvSpPr>
            <a:spLocks noGrp="1"/>
          </p:cNvSpPr>
          <p:nvPr>
            <p:ph type="pic" idx="3"/>
          </p:nvPr>
        </p:nvSpPr>
        <p:spPr>
          <a:xfrm>
            <a:off x="3873500" y="1841500"/>
            <a:ext cx="2222500" cy="2222500"/>
          </a:xfrm>
          <a:prstGeom prst="rect">
            <a:avLst/>
          </a:prstGeom>
          <a:solidFill>
            <a:srgbClr val="CCD0D5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Slide copy 56">
  <p:cSld name="1_Main Slide copy 56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8" name="Google Shape;118;p42"/>
          <p:cNvSpPr>
            <a:spLocks noGrp="1"/>
          </p:cNvSpPr>
          <p:nvPr>
            <p:ph type="pic" idx="2"/>
          </p:nvPr>
        </p:nvSpPr>
        <p:spPr>
          <a:xfrm>
            <a:off x="4297526" y="3069081"/>
            <a:ext cx="3596949" cy="2232238"/>
          </a:xfrm>
          <a:prstGeom prst="rect">
            <a:avLst/>
          </a:prstGeom>
          <a:solidFill>
            <a:srgbClr val="ACB1BB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Slide copy 39">
  <p:cSld name="1_Main Slide copy 39">
    <p:bg>
      <p:bgPr>
        <a:solidFill>
          <a:srgbClr val="F7F9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3"/>
          <p:cNvSpPr txBox="1">
            <a:spLocks noGrp="1"/>
          </p:cNvSpPr>
          <p:nvPr>
            <p:ph type="body" idx="1"/>
          </p:nvPr>
        </p:nvSpPr>
        <p:spPr>
          <a:xfrm>
            <a:off x="5207000" y="-1"/>
            <a:ext cx="6985000" cy="6858001"/>
          </a:xfrm>
          <a:prstGeom prst="rect">
            <a:avLst/>
          </a:prstGeom>
          <a:gradFill>
            <a:gsLst>
              <a:gs pos="0">
                <a:srgbClr val="FF2841"/>
              </a:gs>
              <a:gs pos="100000">
                <a:srgbClr val="5C33E6"/>
              </a:gs>
            </a:gsLst>
            <a:lin ang="3000000" scaled="0"/>
          </a:gradFill>
          <a:ln>
            <a:noFill/>
          </a:ln>
          <a:effectLst>
            <a:outerShdw blurRad="190500" dist="63500" dir="5400000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43"/>
          <p:cNvSpPr>
            <a:spLocks noGrp="1"/>
          </p:cNvSpPr>
          <p:nvPr>
            <p:ph type="pic" idx="2"/>
          </p:nvPr>
        </p:nvSpPr>
        <p:spPr>
          <a:xfrm>
            <a:off x="5207000" y="-1"/>
            <a:ext cx="6985034" cy="6858000"/>
          </a:xfrm>
          <a:prstGeom prst="rect">
            <a:avLst/>
          </a:prstGeom>
          <a:solidFill>
            <a:srgbClr val="ACB1BB">
              <a:alpha val="80000"/>
            </a:srgbClr>
          </a:solidFill>
          <a:ln>
            <a:noFill/>
          </a:ln>
        </p:spPr>
      </p:sp>
      <p:sp>
        <p:nvSpPr>
          <p:cNvPr id="122" name="Google Shape;122;p4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Slide copy 51">
  <p:cSld name="1_Main Slide copy 5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25" name="Google Shape;125;p44"/>
          <p:cNvSpPr>
            <a:spLocks noGrp="1"/>
          </p:cNvSpPr>
          <p:nvPr>
            <p:ph type="pic" idx="2"/>
          </p:nvPr>
        </p:nvSpPr>
        <p:spPr>
          <a:xfrm>
            <a:off x="1582017" y="1571923"/>
            <a:ext cx="4037410" cy="5387480"/>
          </a:xfrm>
          <a:prstGeom prst="rect">
            <a:avLst/>
          </a:prstGeom>
          <a:solidFill>
            <a:srgbClr val="ACB1BB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Slide copy 55">
  <p:cSld name="1_Main Slide copy 55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28" name="Google Shape;128;p45"/>
          <p:cNvSpPr>
            <a:spLocks noGrp="1"/>
          </p:cNvSpPr>
          <p:nvPr>
            <p:ph type="pic" idx="2"/>
          </p:nvPr>
        </p:nvSpPr>
        <p:spPr>
          <a:xfrm>
            <a:off x="2383763" y="1778000"/>
            <a:ext cx="3302001" cy="3302000"/>
          </a:xfrm>
          <a:prstGeom prst="rect">
            <a:avLst/>
          </a:prstGeom>
          <a:solidFill>
            <a:srgbClr val="ACB1BB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>
  <p:cSld name="自定义版式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46"/>
          <p:cNvSpPr txBox="1"/>
          <p:nvPr/>
        </p:nvSpPr>
        <p:spPr>
          <a:xfrm>
            <a:off x="1793405" y="6858000"/>
            <a:ext cx="1800200" cy="11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" u="sng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PPT模板</a:t>
            </a:r>
            <a:r>
              <a:rPr lang="pt-BR" sz="1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http://www.1ppt.com/moban/ </a:t>
            </a:r>
            <a:endParaRPr sz="1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ain Slide copy 35">
  <p:cSld name="1_Main Slide copy 35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rgbClr val="2C2E3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34" name="Google Shape;134;p47"/>
          <p:cNvSpPr>
            <a:spLocks noGrp="1"/>
          </p:cNvSpPr>
          <p:nvPr>
            <p:ph type="pic" idx="2"/>
          </p:nvPr>
        </p:nvSpPr>
        <p:spPr>
          <a:xfrm>
            <a:off x="2639483" y="2717800"/>
            <a:ext cx="1587501" cy="1587500"/>
          </a:xfrm>
          <a:prstGeom prst="rect">
            <a:avLst/>
          </a:prstGeom>
          <a:solidFill>
            <a:srgbClr val="ACB1BB"/>
          </a:solidFill>
          <a:ln>
            <a:noFill/>
          </a:ln>
        </p:spPr>
      </p:sp>
      <p:sp>
        <p:nvSpPr>
          <p:cNvPr id="135" name="Google Shape;135;p47"/>
          <p:cNvSpPr>
            <a:spLocks noGrp="1"/>
          </p:cNvSpPr>
          <p:nvPr>
            <p:ph type="pic" idx="3"/>
          </p:nvPr>
        </p:nvSpPr>
        <p:spPr>
          <a:xfrm>
            <a:off x="5302250" y="2717800"/>
            <a:ext cx="1587500" cy="1587500"/>
          </a:xfrm>
          <a:prstGeom prst="rect">
            <a:avLst/>
          </a:prstGeom>
          <a:solidFill>
            <a:srgbClr val="ACB1BB"/>
          </a:solidFill>
          <a:ln>
            <a:noFill/>
          </a:ln>
        </p:spPr>
      </p:sp>
      <p:sp>
        <p:nvSpPr>
          <p:cNvPr id="136" name="Google Shape;136;p47"/>
          <p:cNvSpPr>
            <a:spLocks noGrp="1"/>
          </p:cNvSpPr>
          <p:nvPr>
            <p:ph type="pic" idx="4"/>
          </p:nvPr>
        </p:nvSpPr>
        <p:spPr>
          <a:xfrm>
            <a:off x="7965017" y="2717800"/>
            <a:ext cx="1587501" cy="1587500"/>
          </a:xfrm>
          <a:prstGeom prst="rect">
            <a:avLst/>
          </a:prstGeom>
          <a:solidFill>
            <a:srgbClr val="ACB1BB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ubuntu.com/" TargetMode="External"/><Relationship Id="rId4" Type="http://schemas.openxmlformats.org/officeDocument/2006/relationships/hyperlink" Target="https://www.virtualbox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e0b32f61d_0_0"/>
          <p:cNvSpPr/>
          <p:nvPr/>
        </p:nvSpPr>
        <p:spPr>
          <a:xfrm>
            <a:off x="2621270" y="2895402"/>
            <a:ext cx="1632900" cy="1632900"/>
          </a:xfrm>
          <a:prstGeom prst="ellipse">
            <a:avLst/>
          </a:prstGeom>
          <a:gradFill>
            <a:gsLst>
              <a:gs pos="0">
                <a:srgbClr val="5C33E6">
                  <a:alpha val="9019"/>
                </a:srgbClr>
              </a:gs>
              <a:gs pos="100000">
                <a:srgbClr val="8B3AE5">
                  <a:alpha val="9019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13e0b32f61d_0_0"/>
          <p:cNvSpPr/>
          <p:nvPr/>
        </p:nvSpPr>
        <p:spPr>
          <a:xfrm>
            <a:off x="249168" y="2652215"/>
            <a:ext cx="2936400" cy="2936400"/>
          </a:xfrm>
          <a:prstGeom prst="ellipse">
            <a:avLst/>
          </a:prstGeom>
          <a:gradFill>
            <a:gsLst>
              <a:gs pos="0">
                <a:srgbClr val="AB1942">
                  <a:alpha val="20000"/>
                </a:srgbClr>
              </a:gs>
              <a:gs pos="100000">
                <a:srgbClr val="8B3AE5">
                  <a:alpha val="20000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3e0b32f61d_0_0"/>
          <p:cNvSpPr/>
          <p:nvPr/>
        </p:nvSpPr>
        <p:spPr>
          <a:xfrm>
            <a:off x="10970253" y="5523724"/>
            <a:ext cx="1507200" cy="1507200"/>
          </a:xfrm>
          <a:prstGeom prst="ellipse">
            <a:avLst/>
          </a:prstGeom>
          <a:gradFill>
            <a:gsLst>
              <a:gs pos="0">
                <a:srgbClr val="5267A4">
                  <a:alpha val="14117"/>
                </a:srgbClr>
              </a:gs>
              <a:gs pos="100000">
                <a:srgbClr val="1992AA">
                  <a:alpha val="14117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3e0b32f61d_0_0"/>
          <p:cNvSpPr/>
          <p:nvPr/>
        </p:nvSpPr>
        <p:spPr>
          <a:xfrm>
            <a:off x="4824978" y="3810691"/>
            <a:ext cx="368400" cy="368400"/>
          </a:xfrm>
          <a:prstGeom prst="ellipse">
            <a:avLst/>
          </a:prstGeom>
          <a:gradFill>
            <a:gsLst>
              <a:gs pos="0">
                <a:srgbClr val="FF6802">
                  <a:alpha val="14901"/>
                </a:srgbClr>
              </a:gs>
              <a:gs pos="100000">
                <a:srgbClr val="FF2841">
                  <a:alpha val="14901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13e0b32f61d_0_0"/>
          <p:cNvSpPr/>
          <p:nvPr/>
        </p:nvSpPr>
        <p:spPr>
          <a:xfrm>
            <a:off x="4824978" y="804149"/>
            <a:ext cx="7075200" cy="5673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e0b32f61d_0_0"/>
          <p:cNvSpPr/>
          <p:nvPr/>
        </p:nvSpPr>
        <p:spPr>
          <a:xfrm>
            <a:off x="259802" y="1"/>
            <a:ext cx="2568600" cy="2238300"/>
          </a:xfrm>
          <a:prstGeom prst="rect">
            <a:avLst/>
          </a:prstGeom>
          <a:solidFill>
            <a:srgbClr val="E838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13e0b32f61d_0_0" descr="Uma imagem contendo Logoti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8478" y="303718"/>
            <a:ext cx="885334" cy="28692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13e0b32f61d_0_0"/>
          <p:cNvSpPr/>
          <p:nvPr/>
        </p:nvSpPr>
        <p:spPr>
          <a:xfrm>
            <a:off x="0" y="341349"/>
            <a:ext cx="4419600" cy="1528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3e0b32f61d_0_0"/>
          <p:cNvSpPr txBox="1"/>
          <p:nvPr/>
        </p:nvSpPr>
        <p:spPr>
          <a:xfrm>
            <a:off x="355493" y="672315"/>
            <a:ext cx="3816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rgbClr val="5D358E"/>
                </a:solidFill>
                <a:latin typeface="Calibri"/>
                <a:ea typeface="Calibri"/>
                <a:cs typeface="Calibri"/>
                <a:sym typeface="Calibri"/>
              </a:rPr>
              <a:t>Pratique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5D358E"/>
                </a:solidFill>
                <a:latin typeface="Calibri"/>
                <a:ea typeface="Calibri"/>
                <a:cs typeface="Calibri"/>
                <a:sym typeface="Calibri"/>
              </a:rPr>
              <a:t>Atividade prática!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g13e0b32f61d_0_0"/>
          <p:cNvCxnSpPr/>
          <p:nvPr/>
        </p:nvCxnSpPr>
        <p:spPr>
          <a:xfrm>
            <a:off x="453622" y="633322"/>
            <a:ext cx="394200" cy="0"/>
          </a:xfrm>
          <a:prstGeom prst="straightConnector1">
            <a:avLst/>
          </a:prstGeom>
          <a:noFill/>
          <a:ln w="38100" cap="flat" cmpd="sng">
            <a:solidFill>
              <a:srgbClr val="E8387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g13e0b32f61d_0_0"/>
          <p:cNvSpPr/>
          <p:nvPr/>
        </p:nvSpPr>
        <p:spPr>
          <a:xfrm>
            <a:off x="4824978" y="606066"/>
            <a:ext cx="2682600" cy="417600"/>
          </a:xfrm>
          <a:prstGeom prst="rect">
            <a:avLst/>
          </a:prstGeom>
          <a:solidFill>
            <a:srgbClr val="A02987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13e0b32f61d_0_0"/>
          <p:cNvSpPr txBox="1"/>
          <p:nvPr/>
        </p:nvSpPr>
        <p:spPr>
          <a:xfrm>
            <a:off x="4907579" y="627333"/>
            <a:ext cx="247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Enunciado</a:t>
            </a:r>
            <a:r>
              <a:rPr lang="pt-B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 atividade: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3e0b32f61d_0_0"/>
          <p:cNvSpPr txBox="1"/>
          <p:nvPr/>
        </p:nvSpPr>
        <p:spPr>
          <a:xfrm>
            <a:off x="4824980" y="1272725"/>
            <a:ext cx="6898800" cy="54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Nada mais interessante do que aprender Sistemas Computacionais e Segurança na prática! Sendo assim, sua atividade principal será a instalação de um Sistema Operacional Linux em uma ambiente virtualizado. </a:t>
            </a:r>
            <a:endParaRPr sz="15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Você tem liberdade de usar o software de virtualização que quiser (VMware Workstation, Oracle </a:t>
            </a:r>
            <a:r>
              <a:rPr lang="pt-BR" sz="15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VirtualBox</a:t>
            </a:r>
            <a:r>
              <a:rPr lang="pt-BR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15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Parallels</a:t>
            </a:r>
            <a:r>
              <a:rPr lang="pt-BR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(em um MacOS X), entre outros. Contudo, o mais fácil para quem está começando nesta área é o Oracle Virtual Box (</a:t>
            </a:r>
            <a:r>
              <a:rPr lang="pt-BR" sz="15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https://www.virtualbox.org/</a:t>
            </a:r>
            <a:r>
              <a:rPr lang="pt-BR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 e um vídeo de passo-a-passo está presente na unidade 2. </a:t>
            </a:r>
            <a:endParaRPr sz="15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Dimensione o tamanho da máquina como quiser (respeitando os recursos físicos que possui em seu equipamento) e instale o Linux. Qual distribuição? Novamente, tens liberdade para instalar qualquer distribuição. Recomendamos a Ubuntu (</a:t>
            </a:r>
            <a:r>
              <a:rPr lang="pt-BR" sz="15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https://ubuntu.com/</a:t>
            </a:r>
            <a:r>
              <a:rPr lang="pt-BR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 por ser a mais amigável entre todas a disposição.</a:t>
            </a:r>
            <a:endParaRPr sz="15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Uma vez instalado, você deve rodar os comandos </a:t>
            </a:r>
            <a:r>
              <a:rPr lang="pt-BR" sz="15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cat</a:t>
            </a:r>
            <a:r>
              <a:rPr lang="pt-BR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500" dirty="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pt-BR" sz="1500" dirty="0" err="1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proc</a:t>
            </a:r>
            <a:r>
              <a:rPr lang="pt-BR" sz="1500" dirty="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pt-BR" sz="1500" dirty="0" err="1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cpuinfo</a:t>
            </a:r>
            <a:r>
              <a:rPr lang="pt-BR" sz="1500" dirty="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dirty="0" err="1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pt-BR" sz="1500" dirty="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 /</a:t>
            </a:r>
            <a:r>
              <a:rPr lang="pt-BR" sz="1500" dirty="0" err="1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proc</a:t>
            </a:r>
            <a:r>
              <a:rPr lang="pt-BR" sz="1500" dirty="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pt-BR" sz="1500" dirty="0" err="1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meminfo</a:t>
            </a:r>
            <a:r>
              <a:rPr lang="pt-BR" sz="1500" dirty="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pt-BR" sz="1500" dirty="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 top</a:t>
            </a:r>
            <a:r>
              <a:rPr lang="pt-BR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nesta ordem. Vai reparar que o primeiro comando mostrará informações importantes do processador, o segundo da memória do computador e o último, os processos ativos. Legal, você verá o escalonamento do processador ao vivo!</a:t>
            </a:r>
            <a:endParaRPr sz="15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Manter o sistema operacional atualizado, com a última versão possível de todos os softwares nele instalados é requisito básico de segurança. O comando varia de distribuição Linux para distribuição Linux, mas variações de Debian (caso do Ubuntu) usando os comandos</a:t>
            </a:r>
            <a:r>
              <a:rPr lang="pt-BR" sz="1500" dirty="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apt</a:t>
            </a:r>
            <a:r>
              <a:rPr lang="pt-BR" sz="1500" dirty="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 update </a:t>
            </a:r>
            <a:r>
              <a:rPr lang="pt-BR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pt-BR" sz="1500" dirty="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apt</a:t>
            </a:r>
            <a:r>
              <a:rPr lang="pt-BR" sz="1500" dirty="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 upgrade</a:t>
            </a:r>
            <a:r>
              <a:rPr lang="pt-BR" sz="15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5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5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e0b32f61d_0_16"/>
          <p:cNvSpPr/>
          <p:nvPr/>
        </p:nvSpPr>
        <p:spPr>
          <a:xfrm>
            <a:off x="2621270" y="2895402"/>
            <a:ext cx="1632900" cy="1632900"/>
          </a:xfrm>
          <a:prstGeom prst="ellipse">
            <a:avLst/>
          </a:prstGeom>
          <a:gradFill>
            <a:gsLst>
              <a:gs pos="0">
                <a:srgbClr val="5C33E6">
                  <a:alpha val="9019"/>
                </a:srgbClr>
              </a:gs>
              <a:gs pos="100000">
                <a:srgbClr val="8B3AE5">
                  <a:alpha val="9019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3e0b32f61d_0_16"/>
          <p:cNvSpPr/>
          <p:nvPr/>
        </p:nvSpPr>
        <p:spPr>
          <a:xfrm>
            <a:off x="249168" y="2652215"/>
            <a:ext cx="2936400" cy="2936400"/>
          </a:xfrm>
          <a:prstGeom prst="ellipse">
            <a:avLst/>
          </a:prstGeom>
          <a:gradFill>
            <a:gsLst>
              <a:gs pos="0">
                <a:srgbClr val="AB1942">
                  <a:alpha val="20000"/>
                </a:srgbClr>
              </a:gs>
              <a:gs pos="100000">
                <a:srgbClr val="8B3AE5">
                  <a:alpha val="20000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3e0b32f61d_0_16"/>
          <p:cNvSpPr/>
          <p:nvPr/>
        </p:nvSpPr>
        <p:spPr>
          <a:xfrm>
            <a:off x="10970253" y="5523724"/>
            <a:ext cx="1507200" cy="1507200"/>
          </a:xfrm>
          <a:prstGeom prst="ellipse">
            <a:avLst/>
          </a:prstGeom>
          <a:gradFill>
            <a:gsLst>
              <a:gs pos="0">
                <a:srgbClr val="5267A4">
                  <a:alpha val="14117"/>
                </a:srgbClr>
              </a:gs>
              <a:gs pos="100000">
                <a:srgbClr val="1992AA">
                  <a:alpha val="14117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e0b32f61d_0_16"/>
          <p:cNvSpPr/>
          <p:nvPr/>
        </p:nvSpPr>
        <p:spPr>
          <a:xfrm>
            <a:off x="4824978" y="3810691"/>
            <a:ext cx="368400" cy="368400"/>
          </a:xfrm>
          <a:prstGeom prst="ellipse">
            <a:avLst/>
          </a:prstGeom>
          <a:gradFill>
            <a:gsLst>
              <a:gs pos="0">
                <a:srgbClr val="FF6802">
                  <a:alpha val="14901"/>
                </a:srgbClr>
              </a:gs>
              <a:gs pos="100000">
                <a:srgbClr val="FF2841">
                  <a:alpha val="14901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3e0b32f61d_0_16"/>
          <p:cNvSpPr/>
          <p:nvPr/>
        </p:nvSpPr>
        <p:spPr>
          <a:xfrm>
            <a:off x="4824978" y="804149"/>
            <a:ext cx="7075200" cy="5673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3e0b32f61d_0_16"/>
          <p:cNvSpPr/>
          <p:nvPr/>
        </p:nvSpPr>
        <p:spPr>
          <a:xfrm>
            <a:off x="259802" y="1"/>
            <a:ext cx="2568600" cy="2238300"/>
          </a:xfrm>
          <a:prstGeom prst="rect">
            <a:avLst/>
          </a:prstGeom>
          <a:solidFill>
            <a:srgbClr val="E838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g13e0b32f61d_0_16" descr="Uma imagem contendo Logoti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8478" y="303718"/>
            <a:ext cx="885334" cy="28692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3e0b32f61d_0_16"/>
          <p:cNvSpPr/>
          <p:nvPr/>
        </p:nvSpPr>
        <p:spPr>
          <a:xfrm>
            <a:off x="0" y="341349"/>
            <a:ext cx="4419600" cy="1528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13e0b32f61d_0_16"/>
          <p:cNvSpPr txBox="1"/>
          <p:nvPr/>
        </p:nvSpPr>
        <p:spPr>
          <a:xfrm>
            <a:off x="355493" y="672315"/>
            <a:ext cx="3816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rgbClr val="5D358E"/>
                </a:solidFill>
                <a:latin typeface="Calibri"/>
                <a:ea typeface="Calibri"/>
                <a:cs typeface="Calibri"/>
                <a:sym typeface="Calibri"/>
              </a:rPr>
              <a:t>Pratique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5D358E"/>
                </a:solidFill>
                <a:latin typeface="Calibri"/>
                <a:ea typeface="Calibri"/>
                <a:cs typeface="Calibri"/>
                <a:sym typeface="Calibri"/>
              </a:rPr>
              <a:t>Atividade prática!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g13e0b32f61d_0_16"/>
          <p:cNvCxnSpPr/>
          <p:nvPr/>
        </p:nvCxnSpPr>
        <p:spPr>
          <a:xfrm>
            <a:off x="453622" y="633322"/>
            <a:ext cx="394200" cy="0"/>
          </a:xfrm>
          <a:prstGeom prst="straightConnector1">
            <a:avLst/>
          </a:prstGeom>
          <a:noFill/>
          <a:ln w="38100" cap="flat" cmpd="sng">
            <a:solidFill>
              <a:srgbClr val="E8387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8" name="Google Shape;168;g13e0b32f61d_0_16"/>
          <p:cNvSpPr/>
          <p:nvPr/>
        </p:nvSpPr>
        <p:spPr>
          <a:xfrm>
            <a:off x="4824978" y="606066"/>
            <a:ext cx="2682600" cy="417600"/>
          </a:xfrm>
          <a:prstGeom prst="rect">
            <a:avLst/>
          </a:prstGeom>
          <a:solidFill>
            <a:srgbClr val="A02987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3e0b32f61d_0_16"/>
          <p:cNvSpPr txBox="1"/>
          <p:nvPr/>
        </p:nvSpPr>
        <p:spPr>
          <a:xfrm>
            <a:off x="4907579" y="627333"/>
            <a:ext cx="247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Comando</a:t>
            </a:r>
            <a:r>
              <a:rPr lang="pt-BR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 atividade: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3e0b32f61d_0_16"/>
          <p:cNvSpPr txBox="1"/>
          <p:nvPr/>
        </p:nvSpPr>
        <p:spPr>
          <a:xfrm>
            <a:off x="4824980" y="1272725"/>
            <a:ext cx="68988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Instale o sistema operacional Linux usando a distribuição que quiser no software de virtualização que achar mais interessante. Rode os comandos  </a:t>
            </a:r>
            <a:r>
              <a:rPr lang="pt-BR" sz="1500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cat /proc/cpuinfo, cat /proc/meminfo , top</a:t>
            </a:r>
            <a:r>
              <a:rPr lang="pt-B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 o comando de atualização de software (varia de acordo com a distribuição escolhida) no terminal e comprove realizando screenshots dos comandos rodando (um para cada comando). Ao lado do terminal, deve ter um bloco de notas com seu </a:t>
            </a:r>
            <a:r>
              <a:rPr lang="pt-BR" sz="15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nome, RA, universidade e campus</a:t>
            </a:r>
            <a:r>
              <a:rPr lang="pt-BR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que estuda, conforme exemplo abaixo e insira nos slides seguintes: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g13e0b32f61d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4400" y="2958325"/>
            <a:ext cx="5165300" cy="33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/>
          <p:nvPr/>
        </p:nvSpPr>
        <p:spPr>
          <a:xfrm>
            <a:off x="3528138" y="908506"/>
            <a:ext cx="148432" cy="15875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8481" y="21600"/>
                </a:lnTo>
                <a:lnTo>
                  <a:pt x="0" y="8424"/>
                </a:lnTo>
                <a:lnTo>
                  <a:pt x="21600" y="0"/>
                </a:lnTo>
                <a:close/>
              </a:path>
            </a:pathLst>
          </a:custGeom>
          <a:solidFill>
            <a:srgbClr val="00A19C">
              <a:alpha val="29803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8246090" y="908053"/>
            <a:ext cx="358776" cy="35957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582" y="0"/>
                </a:moveTo>
                <a:lnTo>
                  <a:pt x="21600" y="16546"/>
                </a:lnTo>
                <a:lnTo>
                  <a:pt x="5113" y="21600"/>
                </a:lnTo>
                <a:lnTo>
                  <a:pt x="0" y="5102"/>
                </a:lnTo>
                <a:lnTo>
                  <a:pt x="16582" y="0"/>
                </a:lnTo>
                <a:close/>
              </a:path>
            </a:pathLst>
          </a:custGeom>
          <a:solidFill>
            <a:srgbClr val="1992AA">
              <a:alpha val="29803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6306738" y="2613029"/>
            <a:ext cx="228601" cy="2286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575" y="0"/>
                </a:moveTo>
                <a:lnTo>
                  <a:pt x="21600" y="16575"/>
                </a:lnTo>
                <a:lnTo>
                  <a:pt x="4950" y="21600"/>
                </a:lnTo>
                <a:lnTo>
                  <a:pt x="0" y="5025"/>
                </a:lnTo>
                <a:lnTo>
                  <a:pt x="16575" y="0"/>
                </a:lnTo>
                <a:close/>
              </a:path>
            </a:pathLst>
          </a:custGeom>
          <a:solidFill>
            <a:srgbClr val="5C33E6">
              <a:alpha val="29803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3592907" y="3059910"/>
            <a:ext cx="146051" cy="15875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8783" y="21600"/>
                </a:lnTo>
                <a:lnTo>
                  <a:pt x="0" y="8316"/>
                </a:lnTo>
                <a:lnTo>
                  <a:pt x="21600" y="0"/>
                </a:lnTo>
                <a:close/>
              </a:path>
            </a:pathLst>
          </a:custGeom>
          <a:solidFill>
            <a:srgbClr val="5C33E6">
              <a:alpha val="29803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1639611" y="1799882"/>
            <a:ext cx="154782" cy="1547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7975"/>
                </a:moveTo>
                <a:lnTo>
                  <a:pt x="13957" y="21600"/>
                </a:lnTo>
                <a:lnTo>
                  <a:pt x="0" y="13957"/>
                </a:lnTo>
                <a:lnTo>
                  <a:pt x="7975" y="0"/>
                </a:lnTo>
                <a:lnTo>
                  <a:pt x="21600" y="7975"/>
                </a:lnTo>
                <a:close/>
              </a:path>
            </a:pathLst>
          </a:custGeom>
          <a:solidFill>
            <a:srgbClr val="EF3755">
              <a:alpha val="29803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8663561" y="5460339"/>
            <a:ext cx="96045" cy="95251"/>
          </a:xfrm>
          <a:prstGeom prst="ellipse">
            <a:avLst/>
          </a:prstGeom>
          <a:solidFill>
            <a:srgbClr val="FF6802">
              <a:alpha val="29803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8368237" y="2855916"/>
            <a:ext cx="284164" cy="283370"/>
          </a:xfrm>
          <a:prstGeom prst="ellipse">
            <a:avLst/>
          </a:prstGeom>
          <a:solidFill>
            <a:srgbClr val="FF2841">
              <a:alpha val="200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3093793" y="4620081"/>
            <a:ext cx="226908" cy="2274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582" y="0"/>
                </a:moveTo>
                <a:lnTo>
                  <a:pt x="21600" y="16546"/>
                </a:lnTo>
                <a:lnTo>
                  <a:pt x="5113" y="21600"/>
                </a:lnTo>
                <a:lnTo>
                  <a:pt x="0" y="5102"/>
                </a:lnTo>
                <a:lnTo>
                  <a:pt x="16582" y="0"/>
                </a:lnTo>
                <a:close/>
              </a:path>
            </a:pathLst>
          </a:custGeom>
          <a:solidFill>
            <a:srgbClr val="1992AA">
              <a:alpha val="29803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1332039" y="4937747"/>
            <a:ext cx="284164" cy="283370"/>
          </a:xfrm>
          <a:prstGeom prst="ellipse">
            <a:avLst/>
          </a:prstGeom>
          <a:solidFill>
            <a:srgbClr val="FF2841">
              <a:alpha val="29803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5753951" y="5372755"/>
            <a:ext cx="146051" cy="15875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8783" y="21600"/>
                </a:lnTo>
                <a:lnTo>
                  <a:pt x="0" y="8316"/>
                </a:lnTo>
                <a:lnTo>
                  <a:pt x="21600" y="0"/>
                </a:lnTo>
                <a:close/>
              </a:path>
            </a:pathLst>
          </a:custGeom>
          <a:solidFill>
            <a:srgbClr val="4D88C2">
              <a:alpha val="29803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5842852" y="1431771"/>
            <a:ext cx="139701" cy="139701"/>
          </a:xfrm>
          <a:prstGeom prst="ellipse">
            <a:avLst/>
          </a:prstGeom>
          <a:noFill/>
          <a:ln w="63500" cap="flat" cmpd="sng">
            <a:solidFill>
              <a:srgbClr val="F7F9FF">
                <a:alpha val="10588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5705690" y="1380335"/>
            <a:ext cx="242574" cy="24257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AB1942">
              <a:alpha val="29803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5"/>
          <p:cNvSpPr/>
          <p:nvPr/>
        </p:nvSpPr>
        <p:spPr>
          <a:xfrm>
            <a:off x="8814811" y="1323100"/>
            <a:ext cx="71903" cy="7190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10416221" y="5087767"/>
            <a:ext cx="887479" cy="887479"/>
          </a:xfrm>
          <a:prstGeom prst="ellipse">
            <a:avLst/>
          </a:prstGeom>
          <a:gradFill>
            <a:gsLst>
              <a:gs pos="0">
                <a:srgbClr val="FF2841">
                  <a:alpha val="15686"/>
                </a:srgbClr>
              </a:gs>
              <a:gs pos="100000">
                <a:srgbClr val="5C33E6">
                  <a:alpha val="15686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10257548" y="2296062"/>
            <a:ext cx="633934" cy="633934"/>
          </a:xfrm>
          <a:prstGeom prst="ellipse">
            <a:avLst/>
          </a:prstGeom>
          <a:gradFill>
            <a:gsLst>
              <a:gs pos="0">
                <a:srgbClr val="0A6CD1">
                  <a:alpha val="15686"/>
                </a:srgbClr>
              </a:gs>
              <a:gs pos="100000">
                <a:srgbClr val="7474BA">
                  <a:alpha val="15686"/>
                </a:srgbClr>
              </a:gs>
            </a:gsLst>
            <a:lin ang="30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5" descr="Uma imagem contendo Logoti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8478" y="303718"/>
            <a:ext cx="885334" cy="28692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5"/>
          <p:cNvSpPr/>
          <p:nvPr/>
        </p:nvSpPr>
        <p:spPr>
          <a:xfrm>
            <a:off x="468188" y="430703"/>
            <a:ext cx="4569521" cy="91674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5"/>
          <p:cNvSpPr txBox="1"/>
          <p:nvPr/>
        </p:nvSpPr>
        <p:spPr>
          <a:xfrm>
            <a:off x="660176" y="528913"/>
            <a:ext cx="1959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5C358E"/>
                </a:solidFill>
                <a:latin typeface="Calibri"/>
                <a:ea typeface="Calibri"/>
                <a:cs typeface="Calibri"/>
                <a:sym typeface="Calibri"/>
              </a:rPr>
              <a:t>Pratique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C358E"/>
                </a:solidFill>
                <a:latin typeface="Calibri"/>
                <a:ea typeface="Calibri"/>
                <a:cs typeface="Calibri"/>
                <a:sym typeface="Calibri"/>
              </a:rPr>
              <a:t>Atividade Prática</a:t>
            </a:r>
            <a:endParaRPr/>
          </a:p>
        </p:txBody>
      </p:sp>
      <p:cxnSp>
        <p:nvCxnSpPr>
          <p:cNvPr id="194" name="Google Shape;194;p5"/>
          <p:cNvCxnSpPr/>
          <p:nvPr/>
        </p:nvCxnSpPr>
        <p:spPr>
          <a:xfrm rot="10800000" flipH="1">
            <a:off x="468188" y="430703"/>
            <a:ext cx="1" cy="916748"/>
          </a:xfrm>
          <a:prstGeom prst="straightConnector1">
            <a:avLst/>
          </a:prstGeom>
          <a:noFill/>
          <a:ln w="76200" cap="flat" cmpd="sng">
            <a:solidFill>
              <a:srgbClr val="E8387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5" name="Google Shape;195;p5"/>
          <p:cNvSpPr/>
          <p:nvPr/>
        </p:nvSpPr>
        <p:spPr>
          <a:xfrm>
            <a:off x="3008697" y="1821148"/>
            <a:ext cx="6881998" cy="417739"/>
          </a:xfrm>
          <a:prstGeom prst="rect">
            <a:avLst/>
          </a:prstGeom>
          <a:solidFill>
            <a:srgbClr val="33AFE5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3091298" y="1842415"/>
            <a:ext cx="24764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Imagem 1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3008698" y="2360941"/>
            <a:ext cx="6881998" cy="38367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5"/>
          <p:cNvSpPr txBox="1"/>
          <p:nvPr/>
        </p:nvSpPr>
        <p:spPr>
          <a:xfrm>
            <a:off x="3176362" y="5811836"/>
            <a:ext cx="247644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pt-BR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pt-B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</a:t>
            </a:r>
            <a:r>
              <a:rPr lang="pt-BR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</a:t>
            </a:r>
            <a:r>
              <a:rPr lang="pt-B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pt-BR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cpuinfo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Espaço Reservado para Imagem 1" descr="Tela de computado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49A289D-BED1-52B4-89B5-CE6E75CAD7C6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4"/>
          <a:srcRect t="6707" b="6707"/>
          <a:stretch/>
        </p:blipFill>
        <p:spPr>
          <a:xfrm>
            <a:off x="3314623" y="2478785"/>
            <a:ext cx="6557963" cy="319405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e0b32f61d_0_86"/>
          <p:cNvSpPr/>
          <p:nvPr/>
        </p:nvSpPr>
        <p:spPr>
          <a:xfrm>
            <a:off x="3528138" y="908506"/>
            <a:ext cx="148446" cy="158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8481" y="21600"/>
                </a:lnTo>
                <a:lnTo>
                  <a:pt x="0" y="8424"/>
                </a:lnTo>
                <a:lnTo>
                  <a:pt x="21600" y="0"/>
                </a:lnTo>
                <a:close/>
              </a:path>
            </a:pathLst>
          </a:custGeom>
          <a:solidFill>
            <a:srgbClr val="00A19C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3e0b32f61d_0_86"/>
          <p:cNvSpPr/>
          <p:nvPr/>
        </p:nvSpPr>
        <p:spPr>
          <a:xfrm>
            <a:off x="8246090" y="908053"/>
            <a:ext cx="358776" cy="3595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582" y="0"/>
                </a:moveTo>
                <a:lnTo>
                  <a:pt x="21600" y="16546"/>
                </a:lnTo>
                <a:lnTo>
                  <a:pt x="5113" y="21600"/>
                </a:lnTo>
                <a:lnTo>
                  <a:pt x="0" y="5102"/>
                </a:lnTo>
                <a:lnTo>
                  <a:pt x="16582" y="0"/>
                </a:lnTo>
                <a:close/>
              </a:path>
            </a:pathLst>
          </a:custGeom>
          <a:solidFill>
            <a:srgbClr val="1992AA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3e0b32f61d_0_86"/>
          <p:cNvSpPr/>
          <p:nvPr/>
        </p:nvSpPr>
        <p:spPr>
          <a:xfrm>
            <a:off x="6306738" y="2613029"/>
            <a:ext cx="228582" cy="2285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575" y="0"/>
                </a:moveTo>
                <a:lnTo>
                  <a:pt x="21600" y="16575"/>
                </a:lnTo>
                <a:lnTo>
                  <a:pt x="4950" y="21600"/>
                </a:lnTo>
                <a:lnTo>
                  <a:pt x="0" y="5025"/>
                </a:lnTo>
                <a:lnTo>
                  <a:pt x="16575" y="0"/>
                </a:lnTo>
                <a:close/>
              </a:path>
            </a:pathLst>
          </a:custGeom>
          <a:solidFill>
            <a:srgbClr val="5C33E6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3e0b32f61d_0_86"/>
          <p:cNvSpPr/>
          <p:nvPr/>
        </p:nvSpPr>
        <p:spPr>
          <a:xfrm>
            <a:off x="3592907" y="3059910"/>
            <a:ext cx="146070" cy="158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8783" y="21600"/>
                </a:lnTo>
                <a:lnTo>
                  <a:pt x="0" y="8316"/>
                </a:lnTo>
                <a:lnTo>
                  <a:pt x="21600" y="0"/>
                </a:lnTo>
                <a:close/>
              </a:path>
            </a:pathLst>
          </a:custGeom>
          <a:solidFill>
            <a:srgbClr val="5C33E6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3e0b32f61d_0_86"/>
          <p:cNvSpPr/>
          <p:nvPr/>
        </p:nvSpPr>
        <p:spPr>
          <a:xfrm>
            <a:off x="1639611" y="1799882"/>
            <a:ext cx="154764" cy="1547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7975"/>
                </a:moveTo>
                <a:lnTo>
                  <a:pt x="13957" y="21600"/>
                </a:lnTo>
                <a:lnTo>
                  <a:pt x="0" y="13957"/>
                </a:lnTo>
                <a:lnTo>
                  <a:pt x="7975" y="0"/>
                </a:lnTo>
                <a:lnTo>
                  <a:pt x="21600" y="7975"/>
                </a:lnTo>
                <a:close/>
              </a:path>
            </a:pathLst>
          </a:custGeom>
          <a:solidFill>
            <a:srgbClr val="EF3755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3e0b32f61d_0_86"/>
          <p:cNvSpPr/>
          <p:nvPr/>
        </p:nvSpPr>
        <p:spPr>
          <a:xfrm>
            <a:off x="8663561" y="5460339"/>
            <a:ext cx="96000" cy="95400"/>
          </a:xfrm>
          <a:prstGeom prst="ellipse">
            <a:avLst/>
          </a:prstGeom>
          <a:solidFill>
            <a:srgbClr val="FF6802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3e0b32f61d_0_86"/>
          <p:cNvSpPr/>
          <p:nvPr/>
        </p:nvSpPr>
        <p:spPr>
          <a:xfrm>
            <a:off x="8368237" y="2855916"/>
            <a:ext cx="284100" cy="283500"/>
          </a:xfrm>
          <a:prstGeom prst="ellipse">
            <a:avLst/>
          </a:prstGeom>
          <a:solidFill>
            <a:srgbClr val="FF2841">
              <a:alpha val="200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3e0b32f61d_0_86"/>
          <p:cNvSpPr/>
          <p:nvPr/>
        </p:nvSpPr>
        <p:spPr>
          <a:xfrm>
            <a:off x="3093793" y="4620081"/>
            <a:ext cx="226908" cy="2273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582" y="0"/>
                </a:moveTo>
                <a:lnTo>
                  <a:pt x="21600" y="16546"/>
                </a:lnTo>
                <a:lnTo>
                  <a:pt x="5113" y="21600"/>
                </a:lnTo>
                <a:lnTo>
                  <a:pt x="0" y="5102"/>
                </a:lnTo>
                <a:lnTo>
                  <a:pt x="16582" y="0"/>
                </a:lnTo>
                <a:close/>
              </a:path>
            </a:pathLst>
          </a:custGeom>
          <a:solidFill>
            <a:srgbClr val="1992AA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3e0b32f61d_0_86"/>
          <p:cNvSpPr/>
          <p:nvPr/>
        </p:nvSpPr>
        <p:spPr>
          <a:xfrm>
            <a:off x="1332039" y="4937747"/>
            <a:ext cx="284100" cy="283500"/>
          </a:xfrm>
          <a:prstGeom prst="ellipse">
            <a:avLst/>
          </a:prstGeom>
          <a:solidFill>
            <a:srgbClr val="FF2841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3e0b32f61d_0_86"/>
          <p:cNvSpPr/>
          <p:nvPr/>
        </p:nvSpPr>
        <p:spPr>
          <a:xfrm>
            <a:off x="5753951" y="5372755"/>
            <a:ext cx="146070" cy="158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8783" y="21600"/>
                </a:lnTo>
                <a:lnTo>
                  <a:pt x="0" y="8316"/>
                </a:lnTo>
                <a:lnTo>
                  <a:pt x="21600" y="0"/>
                </a:lnTo>
                <a:close/>
              </a:path>
            </a:pathLst>
          </a:custGeom>
          <a:solidFill>
            <a:srgbClr val="4D88C2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3e0b32f61d_0_86"/>
          <p:cNvSpPr/>
          <p:nvPr/>
        </p:nvSpPr>
        <p:spPr>
          <a:xfrm>
            <a:off x="5842852" y="1431771"/>
            <a:ext cx="139800" cy="139800"/>
          </a:xfrm>
          <a:prstGeom prst="ellipse">
            <a:avLst/>
          </a:prstGeom>
          <a:noFill/>
          <a:ln w="63500" cap="flat" cmpd="sng">
            <a:solidFill>
              <a:srgbClr val="F7F9FF">
                <a:alpha val="10590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3e0b32f61d_0_86"/>
          <p:cNvSpPr/>
          <p:nvPr/>
        </p:nvSpPr>
        <p:spPr>
          <a:xfrm>
            <a:off x="5705690" y="1380335"/>
            <a:ext cx="242568" cy="2425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AB1942">
              <a:alpha val="298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3e0b32f61d_0_86"/>
          <p:cNvSpPr/>
          <p:nvPr/>
        </p:nvSpPr>
        <p:spPr>
          <a:xfrm>
            <a:off x="8814811" y="1323100"/>
            <a:ext cx="72000" cy="7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3e0b32f61d_0_86"/>
          <p:cNvSpPr/>
          <p:nvPr/>
        </p:nvSpPr>
        <p:spPr>
          <a:xfrm>
            <a:off x="10416221" y="5087767"/>
            <a:ext cx="887400" cy="887400"/>
          </a:xfrm>
          <a:prstGeom prst="ellipse">
            <a:avLst/>
          </a:prstGeom>
          <a:gradFill>
            <a:gsLst>
              <a:gs pos="0">
                <a:srgbClr val="FF2841">
                  <a:alpha val="15686"/>
                </a:srgbClr>
              </a:gs>
              <a:gs pos="100000">
                <a:srgbClr val="5C33E6">
                  <a:alpha val="15686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3e0b32f61d_0_86"/>
          <p:cNvSpPr/>
          <p:nvPr/>
        </p:nvSpPr>
        <p:spPr>
          <a:xfrm>
            <a:off x="10257548" y="2296062"/>
            <a:ext cx="633900" cy="633900"/>
          </a:xfrm>
          <a:prstGeom prst="ellipse">
            <a:avLst/>
          </a:prstGeom>
          <a:gradFill>
            <a:gsLst>
              <a:gs pos="0">
                <a:srgbClr val="0A6CD1">
                  <a:alpha val="15686"/>
                </a:srgbClr>
              </a:gs>
              <a:gs pos="100000">
                <a:srgbClr val="7474BA">
                  <a:alpha val="15686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g13e0b32f61d_0_86" descr="Uma imagem contendo Logoti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8478" y="303718"/>
            <a:ext cx="885334" cy="28692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13e0b32f61d_0_86"/>
          <p:cNvSpPr/>
          <p:nvPr/>
        </p:nvSpPr>
        <p:spPr>
          <a:xfrm>
            <a:off x="468188" y="430703"/>
            <a:ext cx="4569600" cy="916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13e0b32f61d_0_86"/>
          <p:cNvSpPr txBox="1"/>
          <p:nvPr/>
        </p:nvSpPr>
        <p:spPr>
          <a:xfrm>
            <a:off x="660176" y="528913"/>
            <a:ext cx="1959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5C358E"/>
                </a:solidFill>
                <a:latin typeface="Calibri"/>
                <a:ea typeface="Calibri"/>
                <a:cs typeface="Calibri"/>
                <a:sym typeface="Calibri"/>
              </a:rPr>
              <a:t>Pratique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C358E"/>
                </a:solidFill>
                <a:latin typeface="Calibri"/>
                <a:ea typeface="Calibri"/>
                <a:cs typeface="Calibri"/>
                <a:sym typeface="Calibri"/>
              </a:rPr>
              <a:t>Atividade Prática</a:t>
            </a:r>
            <a:endParaRPr/>
          </a:p>
        </p:txBody>
      </p:sp>
      <p:cxnSp>
        <p:nvCxnSpPr>
          <p:cNvPr id="222" name="Google Shape;222;g13e0b32f61d_0_86"/>
          <p:cNvCxnSpPr/>
          <p:nvPr/>
        </p:nvCxnSpPr>
        <p:spPr>
          <a:xfrm rot="10800000">
            <a:off x="468188" y="430651"/>
            <a:ext cx="0" cy="916800"/>
          </a:xfrm>
          <a:prstGeom prst="straightConnector1">
            <a:avLst/>
          </a:prstGeom>
          <a:noFill/>
          <a:ln w="76200" cap="flat" cmpd="sng">
            <a:solidFill>
              <a:srgbClr val="E8387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g13e0b32f61d_0_86"/>
          <p:cNvSpPr/>
          <p:nvPr/>
        </p:nvSpPr>
        <p:spPr>
          <a:xfrm>
            <a:off x="3008697" y="1821148"/>
            <a:ext cx="6882000" cy="417600"/>
          </a:xfrm>
          <a:prstGeom prst="rect">
            <a:avLst/>
          </a:prstGeom>
          <a:solidFill>
            <a:srgbClr val="33AFE5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3e0b32f61d_0_86"/>
          <p:cNvSpPr txBox="1"/>
          <p:nvPr/>
        </p:nvSpPr>
        <p:spPr>
          <a:xfrm>
            <a:off x="3091298" y="1842415"/>
            <a:ext cx="247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Imagem 2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3e0b32f61d_0_86"/>
          <p:cNvSpPr/>
          <p:nvPr/>
        </p:nvSpPr>
        <p:spPr>
          <a:xfrm>
            <a:off x="3008698" y="2360941"/>
            <a:ext cx="6882000" cy="3836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3e0b32f61d_0_86"/>
          <p:cNvSpPr txBox="1"/>
          <p:nvPr/>
        </p:nvSpPr>
        <p:spPr>
          <a:xfrm>
            <a:off x="3176362" y="5811836"/>
            <a:ext cx="2476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pt-BR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pt-BR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/proc/</a:t>
            </a:r>
            <a:r>
              <a:rPr lang="en-US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meminfo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Espaço Reservado para Imagem 2">
            <a:extLst>
              <a:ext uri="{FF2B5EF4-FFF2-40B4-BE49-F238E27FC236}">
                <a16:creationId xmlns:a16="http://schemas.microsoft.com/office/drawing/2014/main" id="{C834FB4B-5D23-F0C3-9FB5-2E22166DCEB6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4"/>
          <a:srcRect t="6707" b="6707"/>
          <a:stretch/>
        </p:blipFill>
        <p:spPr>
          <a:xfrm>
            <a:off x="3184525" y="2506663"/>
            <a:ext cx="6557963" cy="319405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e0b32f61d_0_113"/>
          <p:cNvSpPr/>
          <p:nvPr/>
        </p:nvSpPr>
        <p:spPr>
          <a:xfrm>
            <a:off x="3528138" y="908506"/>
            <a:ext cx="148446" cy="158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8481" y="21600"/>
                </a:lnTo>
                <a:lnTo>
                  <a:pt x="0" y="8424"/>
                </a:lnTo>
                <a:lnTo>
                  <a:pt x="21600" y="0"/>
                </a:lnTo>
                <a:close/>
              </a:path>
            </a:pathLst>
          </a:custGeom>
          <a:solidFill>
            <a:srgbClr val="00A19C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3e0b32f61d_0_113"/>
          <p:cNvSpPr/>
          <p:nvPr/>
        </p:nvSpPr>
        <p:spPr>
          <a:xfrm>
            <a:off x="8246090" y="908053"/>
            <a:ext cx="358776" cy="3595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582" y="0"/>
                </a:moveTo>
                <a:lnTo>
                  <a:pt x="21600" y="16546"/>
                </a:lnTo>
                <a:lnTo>
                  <a:pt x="5113" y="21600"/>
                </a:lnTo>
                <a:lnTo>
                  <a:pt x="0" y="5102"/>
                </a:lnTo>
                <a:lnTo>
                  <a:pt x="16582" y="0"/>
                </a:lnTo>
                <a:close/>
              </a:path>
            </a:pathLst>
          </a:custGeom>
          <a:solidFill>
            <a:srgbClr val="1992AA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3e0b32f61d_0_113"/>
          <p:cNvSpPr/>
          <p:nvPr/>
        </p:nvSpPr>
        <p:spPr>
          <a:xfrm>
            <a:off x="6306738" y="2613029"/>
            <a:ext cx="228582" cy="2285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575" y="0"/>
                </a:moveTo>
                <a:lnTo>
                  <a:pt x="21600" y="16575"/>
                </a:lnTo>
                <a:lnTo>
                  <a:pt x="4950" y="21600"/>
                </a:lnTo>
                <a:lnTo>
                  <a:pt x="0" y="5025"/>
                </a:lnTo>
                <a:lnTo>
                  <a:pt x="16575" y="0"/>
                </a:lnTo>
                <a:close/>
              </a:path>
            </a:pathLst>
          </a:custGeom>
          <a:solidFill>
            <a:srgbClr val="5C33E6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3e0b32f61d_0_113"/>
          <p:cNvSpPr/>
          <p:nvPr/>
        </p:nvSpPr>
        <p:spPr>
          <a:xfrm>
            <a:off x="3592907" y="3059910"/>
            <a:ext cx="146070" cy="158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8783" y="21600"/>
                </a:lnTo>
                <a:lnTo>
                  <a:pt x="0" y="8316"/>
                </a:lnTo>
                <a:lnTo>
                  <a:pt x="21600" y="0"/>
                </a:lnTo>
                <a:close/>
              </a:path>
            </a:pathLst>
          </a:custGeom>
          <a:solidFill>
            <a:srgbClr val="5C33E6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13e0b32f61d_0_113"/>
          <p:cNvSpPr/>
          <p:nvPr/>
        </p:nvSpPr>
        <p:spPr>
          <a:xfrm>
            <a:off x="1639611" y="1799882"/>
            <a:ext cx="154764" cy="1547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7975"/>
                </a:moveTo>
                <a:lnTo>
                  <a:pt x="13957" y="21600"/>
                </a:lnTo>
                <a:lnTo>
                  <a:pt x="0" y="13957"/>
                </a:lnTo>
                <a:lnTo>
                  <a:pt x="7975" y="0"/>
                </a:lnTo>
                <a:lnTo>
                  <a:pt x="21600" y="7975"/>
                </a:lnTo>
                <a:close/>
              </a:path>
            </a:pathLst>
          </a:custGeom>
          <a:solidFill>
            <a:srgbClr val="EF3755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3e0b32f61d_0_113"/>
          <p:cNvSpPr/>
          <p:nvPr/>
        </p:nvSpPr>
        <p:spPr>
          <a:xfrm>
            <a:off x="8663561" y="5460339"/>
            <a:ext cx="96000" cy="95400"/>
          </a:xfrm>
          <a:prstGeom prst="ellipse">
            <a:avLst/>
          </a:prstGeom>
          <a:solidFill>
            <a:srgbClr val="FF6802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3e0b32f61d_0_113"/>
          <p:cNvSpPr/>
          <p:nvPr/>
        </p:nvSpPr>
        <p:spPr>
          <a:xfrm>
            <a:off x="8368237" y="2855916"/>
            <a:ext cx="284100" cy="283500"/>
          </a:xfrm>
          <a:prstGeom prst="ellipse">
            <a:avLst/>
          </a:prstGeom>
          <a:solidFill>
            <a:srgbClr val="FF2841">
              <a:alpha val="200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13e0b32f61d_0_113"/>
          <p:cNvSpPr/>
          <p:nvPr/>
        </p:nvSpPr>
        <p:spPr>
          <a:xfrm>
            <a:off x="3093793" y="4620081"/>
            <a:ext cx="226908" cy="2273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582" y="0"/>
                </a:moveTo>
                <a:lnTo>
                  <a:pt x="21600" y="16546"/>
                </a:lnTo>
                <a:lnTo>
                  <a:pt x="5113" y="21600"/>
                </a:lnTo>
                <a:lnTo>
                  <a:pt x="0" y="5102"/>
                </a:lnTo>
                <a:lnTo>
                  <a:pt x="16582" y="0"/>
                </a:lnTo>
                <a:close/>
              </a:path>
            </a:pathLst>
          </a:custGeom>
          <a:solidFill>
            <a:srgbClr val="1992AA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3e0b32f61d_0_113"/>
          <p:cNvSpPr/>
          <p:nvPr/>
        </p:nvSpPr>
        <p:spPr>
          <a:xfrm>
            <a:off x="1332039" y="4937747"/>
            <a:ext cx="284100" cy="283500"/>
          </a:xfrm>
          <a:prstGeom prst="ellipse">
            <a:avLst/>
          </a:prstGeom>
          <a:solidFill>
            <a:srgbClr val="FF2841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3e0b32f61d_0_113"/>
          <p:cNvSpPr/>
          <p:nvPr/>
        </p:nvSpPr>
        <p:spPr>
          <a:xfrm>
            <a:off x="5753951" y="5372755"/>
            <a:ext cx="146070" cy="158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8783" y="21600"/>
                </a:lnTo>
                <a:lnTo>
                  <a:pt x="0" y="8316"/>
                </a:lnTo>
                <a:lnTo>
                  <a:pt x="21600" y="0"/>
                </a:lnTo>
                <a:close/>
              </a:path>
            </a:pathLst>
          </a:custGeom>
          <a:solidFill>
            <a:srgbClr val="4D88C2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3e0b32f61d_0_113"/>
          <p:cNvSpPr/>
          <p:nvPr/>
        </p:nvSpPr>
        <p:spPr>
          <a:xfrm>
            <a:off x="5842852" y="1431771"/>
            <a:ext cx="139800" cy="139800"/>
          </a:xfrm>
          <a:prstGeom prst="ellipse">
            <a:avLst/>
          </a:prstGeom>
          <a:noFill/>
          <a:ln w="63500" cap="flat" cmpd="sng">
            <a:solidFill>
              <a:srgbClr val="F7F9FF">
                <a:alpha val="10590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13e0b32f61d_0_113"/>
          <p:cNvSpPr/>
          <p:nvPr/>
        </p:nvSpPr>
        <p:spPr>
          <a:xfrm>
            <a:off x="5705690" y="1380335"/>
            <a:ext cx="242568" cy="2425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AB1942">
              <a:alpha val="298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3e0b32f61d_0_113"/>
          <p:cNvSpPr/>
          <p:nvPr/>
        </p:nvSpPr>
        <p:spPr>
          <a:xfrm>
            <a:off x="8814811" y="1323100"/>
            <a:ext cx="72000" cy="7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3e0b32f61d_0_113"/>
          <p:cNvSpPr/>
          <p:nvPr/>
        </p:nvSpPr>
        <p:spPr>
          <a:xfrm>
            <a:off x="10416221" y="5087767"/>
            <a:ext cx="887400" cy="887400"/>
          </a:xfrm>
          <a:prstGeom prst="ellipse">
            <a:avLst/>
          </a:prstGeom>
          <a:gradFill>
            <a:gsLst>
              <a:gs pos="0">
                <a:srgbClr val="FF2841">
                  <a:alpha val="15686"/>
                </a:srgbClr>
              </a:gs>
              <a:gs pos="100000">
                <a:srgbClr val="5C33E6">
                  <a:alpha val="15686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3e0b32f61d_0_113"/>
          <p:cNvSpPr/>
          <p:nvPr/>
        </p:nvSpPr>
        <p:spPr>
          <a:xfrm>
            <a:off x="10257548" y="2296062"/>
            <a:ext cx="633900" cy="633900"/>
          </a:xfrm>
          <a:prstGeom prst="ellipse">
            <a:avLst/>
          </a:prstGeom>
          <a:gradFill>
            <a:gsLst>
              <a:gs pos="0">
                <a:srgbClr val="0A6CD1">
                  <a:alpha val="15686"/>
                </a:srgbClr>
              </a:gs>
              <a:gs pos="100000">
                <a:srgbClr val="7474BA">
                  <a:alpha val="15686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g13e0b32f61d_0_113" descr="Uma imagem contendo Logoti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8478" y="303718"/>
            <a:ext cx="885334" cy="28692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13e0b32f61d_0_113"/>
          <p:cNvSpPr/>
          <p:nvPr/>
        </p:nvSpPr>
        <p:spPr>
          <a:xfrm>
            <a:off x="468188" y="430703"/>
            <a:ext cx="4569600" cy="916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3e0b32f61d_0_113"/>
          <p:cNvSpPr txBox="1"/>
          <p:nvPr/>
        </p:nvSpPr>
        <p:spPr>
          <a:xfrm>
            <a:off x="660176" y="528913"/>
            <a:ext cx="1959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5C358E"/>
                </a:solidFill>
                <a:latin typeface="Calibri"/>
                <a:ea typeface="Calibri"/>
                <a:cs typeface="Calibri"/>
                <a:sym typeface="Calibri"/>
              </a:rPr>
              <a:t>Pratique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C358E"/>
                </a:solidFill>
                <a:latin typeface="Calibri"/>
                <a:ea typeface="Calibri"/>
                <a:cs typeface="Calibri"/>
                <a:sym typeface="Calibri"/>
              </a:rPr>
              <a:t>Atividade Prática</a:t>
            </a:r>
            <a:endParaRPr/>
          </a:p>
        </p:txBody>
      </p:sp>
      <p:cxnSp>
        <p:nvCxnSpPr>
          <p:cNvPr id="250" name="Google Shape;250;g13e0b32f61d_0_113"/>
          <p:cNvCxnSpPr/>
          <p:nvPr/>
        </p:nvCxnSpPr>
        <p:spPr>
          <a:xfrm rot="10800000">
            <a:off x="468188" y="430651"/>
            <a:ext cx="0" cy="916800"/>
          </a:xfrm>
          <a:prstGeom prst="straightConnector1">
            <a:avLst/>
          </a:prstGeom>
          <a:noFill/>
          <a:ln w="76200" cap="flat" cmpd="sng">
            <a:solidFill>
              <a:srgbClr val="E8387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1" name="Google Shape;251;g13e0b32f61d_0_113"/>
          <p:cNvSpPr/>
          <p:nvPr/>
        </p:nvSpPr>
        <p:spPr>
          <a:xfrm>
            <a:off x="3008697" y="1821148"/>
            <a:ext cx="6882000" cy="417600"/>
          </a:xfrm>
          <a:prstGeom prst="rect">
            <a:avLst/>
          </a:prstGeom>
          <a:solidFill>
            <a:srgbClr val="33AFE5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3e0b32f61d_0_113"/>
          <p:cNvSpPr txBox="1"/>
          <p:nvPr/>
        </p:nvSpPr>
        <p:spPr>
          <a:xfrm>
            <a:off x="3091298" y="1842415"/>
            <a:ext cx="247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Imagem 3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13e0b32f61d_0_113"/>
          <p:cNvSpPr/>
          <p:nvPr/>
        </p:nvSpPr>
        <p:spPr>
          <a:xfrm>
            <a:off x="3008698" y="2360941"/>
            <a:ext cx="6882000" cy="3836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3e0b32f61d_0_113"/>
          <p:cNvSpPr txBox="1"/>
          <p:nvPr/>
        </p:nvSpPr>
        <p:spPr>
          <a:xfrm>
            <a:off x="3176362" y="5811836"/>
            <a:ext cx="2476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Espaço Reservado para Imagem 2">
            <a:extLst>
              <a:ext uri="{FF2B5EF4-FFF2-40B4-BE49-F238E27FC236}">
                <a16:creationId xmlns:a16="http://schemas.microsoft.com/office/drawing/2014/main" id="{E7CFFCE1-DDF2-D36E-4E88-2A917AF95098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4"/>
          <a:srcRect t="6707" b="6707"/>
          <a:stretch/>
        </p:blipFill>
        <p:spPr>
          <a:xfrm>
            <a:off x="3176588" y="2497138"/>
            <a:ext cx="6557962" cy="319405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e0b32f61d_0_140"/>
          <p:cNvSpPr/>
          <p:nvPr/>
        </p:nvSpPr>
        <p:spPr>
          <a:xfrm>
            <a:off x="3528138" y="908506"/>
            <a:ext cx="148446" cy="158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8481" y="21600"/>
                </a:lnTo>
                <a:lnTo>
                  <a:pt x="0" y="8424"/>
                </a:lnTo>
                <a:lnTo>
                  <a:pt x="21600" y="0"/>
                </a:lnTo>
                <a:close/>
              </a:path>
            </a:pathLst>
          </a:custGeom>
          <a:solidFill>
            <a:srgbClr val="00A19C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3e0b32f61d_0_140"/>
          <p:cNvSpPr/>
          <p:nvPr/>
        </p:nvSpPr>
        <p:spPr>
          <a:xfrm>
            <a:off x="8246090" y="908053"/>
            <a:ext cx="358776" cy="3595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582" y="0"/>
                </a:moveTo>
                <a:lnTo>
                  <a:pt x="21600" y="16546"/>
                </a:lnTo>
                <a:lnTo>
                  <a:pt x="5113" y="21600"/>
                </a:lnTo>
                <a:lnTo>
                  <a:pt x="0" y="5102"/>
                </a:lnTo>
                <a:lnTo>
                  <a:pt x="16582" y="0"/>
                </a:lnTo>
                <a:close/>
              </a:path>
            </a:pathLst>
          </a:custGeom>
          <a:solidFill>
            <a:srgbClr val="1992AA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13e0b32f61d_0_140"/>
          <p:cNvSpPr/>
          <p:nvPr/>
        </p:nvSpPr>
        <p:spPr>
          <a:xfrm>
            <a:off x="6306738" y="2613029"/>
            <a:ext cx="228582" cy="2285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575" y="0"/>
                </a:moveTo>
                <a:lnTo>
                  <a:pt x="21600" y="16575"/>
                </a:lnTo>
                <a:lnTo>
                  <a:pt x="4950" y="21600"/>
                </a:lnTo>
                <a:lnTo>
                  <a:pt x="0" y="5025"/>
                </a:lnTo>
                <a:lnTo>
                  <a:pt x="16575" y="0"/>
                </a:lnTo>
                <a:close/>
              </a:path>
            </a:pathLst>
          </a:custGeom>
          <a:solidFill>
            <a:srgbClr val="5C33E6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13e0b32f61d_0_140"/>
          <p:cNvSpPr/>
          <p:nvPr/>
        </p:nvSpPr>
        <p:spPr>
          <a:xfrm>
            <a:off x="3592907" y="3059910"/>
            <a:ext cx="146070" cy="158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8783" y="21600"/>
                </a:lnTo>
                <a:lnTo>
                  <a:pt x="0" y="8316"/>
                </a:lnTo>
                <a:lnTo>
                  <a:pt x="21600" y="0"/>
                </a:lnTo>
                <a:close/>
              </a:path>
            </a:pathLst>
          </a:custGeom>
          <a:solidFill>
            <a:srgbClr val="5C33E6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13e0b32f61d_0_140"/>
          <p:cNvSpPr/>
          <p:nvPr/>
        </p:nvSpPr>
        <p:spPr>
          <a:xfrm>
            <a:off x="1639611" y="1799882"/>
            <a:ext cx="154764" cy="1547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7975"/>
                </a:moveTo>
                <a:lnTo>
                  <a:pt x="13957" y="21600"/>
                </a:lnTo>
                <a:lnTo>
                  <a:pt x="0" y="13957"/>
                </a:lnTo>
                <a:lnTo>
                  <a:pt x="7975" y="0"/>
                </a:lnTo>
                <a:lnTo>
                  <a:pt x="21600" y="7975"/>
                </a:lnTo>
                <a:close/>
              </a:path>
            </a:pathLst>
          </a:custGeom>
          <a:solidFill>
            <a:srgbClr val="EF3755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3e0b32f61d_0_140"/>
          <p:cNvSpPr/>
          <p:nvPr/>
        </p:nvSpPr>
        <p:spPr>
          <a:xfrm>
            <a:off x="8663561" y="5460339"/>
            <a:ext cx="96000" cy="95400"/>
          </a:xfrm>
          <a:prstGeom prst="ellipse">
            <a:avLst/>
          </a:prstGeom>
          <a:solidFill>
            <a:srgbClr val="FF6802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3e0b32f61d_0_140"/>
          <p:cNvSpPr/>
          <p:nvPr/>
        </p:nvSpPr>
        <p:spPr>
          <a:xfrm>
            <a:off x="8368237" y="2855916"/>
            <a:ext cx="284100" cy="283500"/>
          </a:xfrm>
          <a:prstGeom prst="ellipse">
            <a:avLst/>
          </a:prstGeom>
          <a:solidFill>
            <a:srgbClr val="FF2841">
              <a:alpha val="200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13e0b32f61d_0_140"/>
          <p:cNvSpPr/>
          <p:nvPr/>
        </p:nvSpPr>
        <p:spPr>
          <a:xfrm>
            <a:off x="3093793" y="4620081"/>
            <a:ext cx="226908" cy="2273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582" y="0"/>
                </a:moveTo>
                <a:lnTo>
                  <a:pt x="21600" y="16546"/>
                </a:lnTo>
                <a:lnTo>
                  <a:pt x="5113" y="21600"/>
                </a:lnTo>
                <a:lnTo>
                  <a:pt x="0" y="5102"/>
                </a:lnTo>
                <a:lnTo>
                  <a:pt x="16582" y="0"/>
                </a:lnTo>
                <a:close/>
              </a:path>
            </a:pathLst>
          </a:custGeom>
          <a:solidFill>
            <a:srgbClr val="1992AA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3e0b32f61d_0_140"/>
          <p:cNvSpPr/>
          <p:nvPr/>
        </p:nvSpPr>
        <p:spPr>
          <a:xfrm>
            <a:off x="1332039" y="4937747"/>
            <a:ext cx="284100" cy="283500"/>
          </a:xfrm>
          <a:prstGeom prst="ellipse">
            <a:avLst/>
          </a:prstGeom>
          <a:solidFill>
            <a:srgbClr val="FF2841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3e0b32f61d_0_140"/>
          <p:cNvSpPr/>
          <p:nvPr/>
        </p:nvSpPr>
        <p:spPr>
          <a:xfrm>
            <a:off x="5753951" y="5372755"/>
            <a:ext cx="146070" cy="158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8783" y="21600"/>
                </a:lnTo>
                <a:lnTo>
                  <a:pt x="0" y="8316"/>
                </a:lnTo>
                <a:lnTo>
                  <a:pt x="21600" y="0"/>
                </a:lnTo>
                <a:close/>
              </a:path>
            </a:pathLst>
          </a:custGeom>
          <a:solidFill>
            <a:srgbClr val="4D88C2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13e0b32f61d_0_140"/>
          <p:cNvSpPr/>
          <p:nvPr/>
        </p:nvSpPr>
        <p:spPr>
          <a:xfrm>
            <a:off x="5842852" y="1431771"/>
            <a:ext cx="139800" cy="139800"/>
          </a:xfrm>
          <a:prstGeom prst="ellipse">
            <a:avLst/>
          </a:prstGeom>
          <a:noFill/>
          <a:ln w="63500" cap="flat" cmpd="sng">
            <a:solidFill>
              <a:srgbClr val="F7F9FF">
                <a:alpha val="10590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13e0b32f61d_0_140"/>
          <p:cNvSpPr/>
          <p:nvPr/>
        </p:nvSpPr>
        <p:spPr>
          <a:xfrm>
            <a:off x="5705690" y="1380335"/>
            <a:ext cx="242568" cy="2425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AB1942">
              <a:alpha val="298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13e0b32f61d_0_140"/>
          <p:cNvSpPr/>
          <p:nvPr/>
        </p:nvSpPr>
        <p:spPr>
          <a:xfrm>
            <a:off x="8814811" y="1323100"/>
            <a:ext cx="72000" cy="7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3e0b32f61d_0_140"/>
          <p:cNvSpPr/>
          <p:nvPr/>
        </p:nvSpPr>
        <p:spPr>
          <a:xfrm>
            <a:off x="10416221" y="5087767"/>
            <a:ext cx="887400" cy="887400"/>
          </a:xfrm>
          <a:prstGeom prst="ellipse">
            <a:avLst/>
          </a:prstGeom>
          <a:gradFill>
            <a:gsLst>
              <a:gs pos="0">
                <a:srgbClr val="FF2841">
                  <a:alpha val="15686"/>
                </a:srgbClr>
              </a:gs>
              <a:gs pos="100000">
                <a:srgbClr val="5C33E6">
                  <a:alpha val="15686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3e0b32f61d_0_140"/>
          <p:cNvSpPr/>
          <p:nvPr/>
        </p:nvSpPr>
        <p:spPr>
          <a:xfrm>
            <a:off x="10257548" y="2296062"/>
            <a:ext cx="633900" cy="633900"/>
          </a:xfrm>
          <a:prstGeom prst="ellipse">
            <a:avLst/>
          </a:prstGeom>
          <a:gradFill>
            <a:gsLst>
              <a:gs pos="0">
                <a:srgbClr val="0A6CD1">
                  <a:alpha val="15686"/>
                </a:srgbClr>
              </a:gs>
              <a:gs pos="100000">
                <a:srgbClr val="7474BA">
                  <a:alpha val="15686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g13e0b32f61d_0_140" descr="Uma imagem contendo Logoti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8478" y="303718"/>
            <a:ext cx="885334" cy="28692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13e0b32f61d_0_140"/>
          <p:cNvSpPr/>
          <p:nvPr/>
        </p:nvSpPr>
        <p:spPr>
          <a:xfrm>
            <a:off x="468188" y="430703"/>
            <a:ext cx="4569600" cy="916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3e0b32f61d_0_140"/>
          <p:cNvSpPr txBox="1"/>
          <p:nvPr/>
        </p:nvSpPr>
        <p:spPr>
          <a:xfrm>
            <a:off x="660176" y="528913"/>
            <a:ext cx="1959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5C358E"/>
                </a:solidFill>
                <a:latin typeface="Calibri"/>
                <a:ea typeface="Calibri"/>
                <a:cs typeface="Calibri"/>
                <a:sym typeface="Calibri"/>
              </a:rPr>
              <a:t>Pratique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C358E"/>
                </a:solidFill>
                <a:latin typeface="Calibri"/>
                <a:ea typeface="Calibri"/>
                <a:cs typeface="Calibri"/>
                <a:sym typeface="Calibri"/>
              </a:rPr>
              <a:t>Atividade Prática</a:t>
            </a:r>
            <a:endParaRPr/>
          </a:p>
        </p:txBody>
      </p:sp>
      <p:cxnSp>
        <p:nvCxnSpPr>
          <p:cNvPr id="278" name="Google Shape;278;g13e0b32f61d_0_140"/>
          <p:cNvCxnSpPr/>
          <p:nvPr/>
        </p:nvCxnSpPr>
        <p:spPr>
          <a:xfrm rot="10800000">
            <a:off x="468188" y="430651"/>
            <a:ext cx="0" cy="916800"/>
          </a:xfrm>
          <a:prstGeom prst="straightConnector1">
            <a:avLst/>
          </a:prstGeom>
          <a:noFill/>
          <a:ln w="76200" cap="flat" cmpd="sng">
            <a:solidFill>
              <a:srgbClr val="E8387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9" name="Google Shape;279;g13e0b32f61d_0_140"/>
          <p:cNvSpPr/>
          <p:nvPr/>
        </p:nvSpPr>
        <p:spPr>
          <a:xfrm>
            <a:off x="3008697" y="1821148"/>
            <a:ext cx="6882000" cy="417600"/>
          </a:xfrm>
          <a:prstGeom prst="rect">
            <a:avLst/>
          </a:prstGeom>
          <a:solidFill>
            <a:srgbClr val="33AFE5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13e0b32f61d_0_140"/>
          <p:cNvSpPr txBox="1"/>
          <p:nvPr/>
        </p:nvSpPr>
        <p:spPr>
          <a:xfrm>
            <a:off x="3091298" y="1842415"/>
            <a:ext cx="247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Imagem 4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13e0b32f61d_0_140"/>
          <p:cNvSpPr/>
          <p:nvPr/>
        </p:nvSpPr>
        <p:spPr>
          <a:xfrm>
            <a:off x="3008698" y="2360941"/>
            <a:ext cx="6882000" cy="3836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3e0b32f61d_0_140"/>
          <p:cNvSpPr txBox="1"/>
          <p:nvPr/>
        </p:nvSpPr>
        <p:spPr>
          <a:xfrm>
            <a:off x="3176362" y="5811836"/>
            <a:ext cx="2476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pt-BR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r>
              <a:rPr lang="pt-BR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update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Espaço Reservado para Imagem 2">
            <a:extLst>
              <a:ext uri="{FF2B5EF4-FFF2-40B4-BE49-F238E27FC236}">
                <a16:creationId xmlns:a16="http://schemas.microsoft.com/office/drawing/2014/main" id="{AE67F316-959F-6970-E70B-CDD75950090B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4"/>
          <a:srcRect t="6707" b="6707"/>
          <a:stretch/>
        </p:blipFill>
        <p:spPr>
          <a:xfrm>
            <a:off x="3184525" y="2506663"/>
            <a:ext cx="6557963" cy="319405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e0b32f61d_0_167"/>
          <p:cNvSpPr/>
          <p:nvPr/>
        </p:nvSpPr>
        <p:spPr>
          <a:xfrm>
            <a:off x="3528138" y="908506"/>
            <a:ext cx="148446" cy="158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8481" y="21600"/>
                </a:lnTo>
                <a:lnTo>
                  <a:pt x="0" y="8424"/>
                </a:lnTo>
                <a:lnTo>
                  <a:pt x="21600" y="0"/>
                </a:lnTo>
                <a:close/>
              </a:path>
            </a:pathLst>
          </a:custGeom>
          <a:solidFill>
            <a:srgbClr val="00A19C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3e0b32f61d_0_167"/>
          <p:cNvSpPr/>
          <p:nvPr/>
        </p:nvSpPr>
        <p:spPr>
          <a:xfrm>
            <a:off x="8246090" y="908053"/>
            <a:ext cx="358776" cy="35958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582" y="0"/>
                </a:moveTo>
                <a:lnTo>
                  <a:pt x="21600" y="16546"/>
                </a:lnTo>
                <a:lnTo>
                  <a:pt x="5113" y="21600"/>
                </a:lnTo>
                <a:lnTo>
                  <a:pt x="0" y="5102"/>
                </a:lnTo>
                <a:lnTo>
                  <a:pt x="16582" y="0"/>
                </a:lnTo>
                <a:close/>
              </a:path>
            </a:pathLst>
          </a:custGeom>
          <a:solidFill>
            <a:srgbClr val="1992AA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3e0b32f61d_0_167"/>
          <p:cNvSpPr/>
          <p:nvPr/>
        </p:nvSpPr>
        <p:spPr>
          <a:xfrm>
            <a:off x="6306738" y="2613029"/>
            <a:ext cx="228582" cy="2285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575" y="0"/>
                </a:moveTo>
                <a:lnTo>
                  <a:pt x="21600" y="16575"/>
                </a:lnTo>
                <a:lnTo>
                  <a:pt x="4950" y="21600"/>
                </a:lnTo>
                <a:lnTo>
                  <a:pt x="0" y="5025"/>
                </a:lnTo>
                <a:lnTo>
                  <a:pt x="16575" y="0"/>
                </a:lnTo>
                <a:close/>
              </a:path>
            </a:pathLst>
          </a:custGeom>
          <a:solidFill>
            <a:srgbClr val="5C33E6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3e0b32f61d_0_167"/>
          <p:cNvSpPr/>
          <p:nvPr/>
        </p:nvSpPr>
        <p:spPr>
          <a:xfrm>
            <a:off x="3592907" y="3059910"/>
            <a:ext cx="146070" cy="158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8783" y="21600"/>
                </a:lnTo>
                <a:lnTo>
                  <a:pt x="0" y="8316"/>
                </a:lnTo>
                <a:lnTo>
                  <a:pt x="21600" y="0"/>
                </a:lnTo>
                <a:close/>
              </a:path>
            </a:pathLst>
          </a:custGeom>
          <a:solidFill>
            <a:srgbClr val="5C33E6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13e0b32f61d_0_167"/>
          <p:cNvSpPr/>
          <p:nvPr/>
        </p:nvSpPr>
        <p:spPr>
          <a:xfrm>
            <a:off x="1639611" y="1799882"/>
            <a:ext cx="154764" cy="15476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7975"/>
                </a:moveTo>
                <a:lnTo>
                  <a:pt x="13957" y="21600"/>
                </a:lnTo>
                <a:lnTo>
                  <a:pt x="0" y="13957"/>
                </a:lnTo>
                <a:lnTo>
                  <a:pt x="7975" y="0"/>
                </a:lnTo>
                <a:lnTo>
                  <a:pt x="21600" y="7975"/>
                </a:lnTo>
                <a:close/>
              </a:path>
            </a:pathLst>
          </a:custGeom>
          <a:solidFill>
            <a:srgbClr val="EF3755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3e0b32f61d_0_167"/>
          <p:cNvSpPr/>
          <p:nvPr/>
        </p:nvSpPr>
        <p:spPr>
          <a:xfrm>
            <a:off x="8663561" y="5460339"/>
            <a:ext cx="96000" cy="95400"/>
          </a:xfrm>
          <a:prstGeom prst="ellipse">
            <a:avLst/>
          </a:prstGeom>
          <a:solidFill>
            <a:srgbClr val="FF6802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13e0b32f61d_0_167"/>
          <p:cNvSpPr/>
          <p:nvPr/>
        </p:nvSpPr>
        <p:spPr>
          <a:xfrm>
            <a:off x="8368237" y="2855916"/>
            <a:ext cx="284100" cy="283500"/>
          </a:xfrm>
          <a:prstGeom prst="ellipse">
            <a:avLst/>
          </a:prstGeom>
          <a:solidFill>
            <a:srgbClr val="FF2841">
              <a:alpha val="200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13e0b32f61d_0_167"/>
          <p:cNvSpPr/>
          <p:nvPr/>
        </p:nvSpPr>
        <p:spPr>
          <a:xfrm>
            <a:off x="3093793" y="4620081"/>
            <a:ext cx="226908" cy="2273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582" y="0"/>
                </a:moveTo>
                <a:lnTo>
                  <a:pt x="21600" y="16546"/>
                </a:lnTo>
                <a:lnTo>
                  <a:pt x="5113" y="21600"/>
                </a:lnTo>
                <a:lnTo>
                  <a:pt x="0" y="5102"/>
                </a:lnTo>
                <a:lnTo>
                  <a:pt x="16582" y="0"/>
                </a:lnTo>
                <a:close/>
              </a:path>
            </a:pathLst>
          </a:custGeom>
          <a:solidFill>
            <a:srgbClr val="1992AA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13e0b32f61d_0_167"/>
          <p:cNvSpPr/>
          <p:nvPr/>
        </p:nvSpPr>
        <p:spPr>
          <a:xfrm>
            <a:off x="1332039" y="4937747"/>
            <a:ext cx="284100" cy="283500"/>
          </a:xfrm>
          <a:prstGeom prst="ellipse">
            <a:avLst/>
          </a:prstGeom>
          <a:solidFill>
            <a:srgbClr val="FF2841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13e0b32f61d_0_167"/>
          <p:cNvSpPr/>
          <p:nvPr/>
        </p:nvSpPr>
        <p:spPr>
          <a:xfrm>
            <a:off x="5753951" y="5372755"/>
            <a:ext cx="146070" cy="1587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18783" y="21600"/>
                </a:lnTo>
                <a:lnTo>
                  <a:pt x="0" y="8316"/>
                </a:lnTo>
                <a:lnTo>
                  <a:pt x="21600" y="0"/>
                </a:lnTo>
                <a:close/>
              </a:path>
            </a:pathLst>
          </a:custGeom>
          <a:solidFill>
            <a:srgbClr val="4D88C2">
              <a:alpha val="29800"/>
            </a:srgbClr>
          </a:solidFill>
          <a:ln>
            <a:noFill/>
          </a:ln>
        </p:spPr>
        <p:txBody>
          <a:bodyPr spcFirstLastPara="1" wrap="square" lIns="22850" tIns="45700" rIns="2285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3e0b32f61d_0_167"/>
          <p:cNvSpPr/>
          <p:nvPr/>
        </p:nvSpPr>
        <p:spPr>
          <a:xfrm>
            <a:off x="5842852" y="1431771"/>
            <a:ext cx="139800" cy="139800"/>
          </a:xfrm>
          <a:prstGeom prst="ellipse">
            <a:avLst/>
          </a:prstGeom>
          <a:noFill/>
          <a:ln w="63500" cap="flat" cmpd="sng">
            <a:solidFill>
              <a:srgbClr val="F7F9FF">
                <a:alpha val="10590"/>
              </a:srgb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3e0b32f61d_0_167"/>
          <p:cNvSpPr/>
          <p:nvPr/>
        </p:nvSpPr>
        <p:spPr>
          <a:xfrm>
            <a:off x="5705690" y="1380335"/>
            <a:ext cx="242568" cy="24256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AB1942">
              <a:alpha val="298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13e0b32f61d_0_167"/>
          <p:cNvSpPr/>
          <p:nvPr/>
        </p:nvSpPr>
        <p:spPr>
          <a:xfrm>
            <a:off x="8814811" y="1323100"/>
            <a:ext cx="72000" cy="7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3e0b32f61d_0_167"/>
          <p:cNvSpPr/>
          <p:nvPr/>
        </p:nvSpPr>
        <p:spPr>
          <a:xfrm>
            <a:off x="10416221" y="5087767"/>
            <a:ext cx="887400" cy="887400"/>
          </a:xfrm>
          <a:prstGeom prst="ellipse">
            <a:avLst/>
          </a:prstGeom>
          <a:gradFill>
            <a:gsLst>
              <a:gs pos="0">
                <a:srgbClr val="FF2841">
                  <a:alpha val="15686"/>
                </a:srgbClr>
              </a:gs>
              <a:gs pos="100000">
                <a:srgbClr val="5C33E6">
                  <a:alpha val="15686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13e0b32f61d_0_167"/>
          <p:cNvSpPr/>
          <p:nvPr/>
        </p:nvSpPr>
        <p:spPr>
          <a:xfrm>
            <a:off x="10257548" y="2296062"/>
            <a:ext cx="633900" cy="633900"/>
          </a:xfrm>
          <a:prstGeom prst="ellipse">
            <a:avLst/>
          </a:prstGeom>
          <a:gradFill>
            <a:gsLst>
              <a:gs pos="0">
                <a:srgbClr val="0A6CD1">
                  <a:alpha val="15686"/>
                </a:srgbClr>
              </a:gs>
              <a:gs pos="100000">
                <a:srgbClr val="7474BA">
                  <a:alpha val="15686"/>
                </a:srgbClr>
              </a:gs>
            </a:gsLst>
            <a:lin ang="3000122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g13e0b32f61d_0_167" descr="Uma imagem contendo Logoti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8478" y="303718"/>
            <a:ext cx="885334" cy="28692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13e0b32f61d_0_167"/>
          <p:cNvSpPr/>
          <p:nvPr/>
        </p:nvSpPr>
        <p:spPr>
          <a:xfrm>
            <a:off x="468188" y="430703"/>
            <a:ext cx="4569600" cy="916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13e0b32f61d_0_167"/>
          <p:cNvSpPr txBox="1"/>
          <p:nvPr/>
        </p:nvSpPr>
        <p:spPr>
          <a:xfrm>
            <a:off x="660176" y="528913"/>
            <a:ext cx="1959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5C358E"/>
                </a:solidFill>
                <a:latin typeface="Calibri"/>
                <a:ea typeface="Calibri"/>
                <a:cs typeface="Calibri"/>
                <a:sym typeface="Calibri"/>
              </a:rPr>
              <a:t>Pratique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C358E"/>
                </a:solidFill>
                <a:latin typeface="Calibri"/>
                <a:ea typeface="Calibri"/>
                <a:cs typeface="Calibri"/>
                <a:sym typeface="Calibri"/>
              </a:rPr>
              <a:t>Atividade Prática</a:t>
            </a:r>
            <a:endParaRPr/>
          </a:p>
        </p:txBody>
      </p:sp>
      <p:cxnSp>
        <p:nvCxnSpPr>
          <p:cNvPr id="306" name="Google Shape;306;g13e0b32f61d_0_167"/>
          <p:cNvCxnSpPr/>
          <p:nvPr/>
        </p:nvCxnSpPr>
        <p:spPr>
          <a:xfrm rot="10800000">
            <a:off x="468188" y="430651"/>
            <a:ext cx="0" cy="916800"/>
          </a:xfrm>
          <a:prstGeom prst="straightConnector1">
            <a:avLst/>
          </a:prstGeom>
          <a:noFill/>
          <a:ln w="76200" cap="flat" cmpd="sng">
            <a:solidFill>
              <a:srgbClr val="E8387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7" name="Google Shape;307;g13e0b32f61d_0_167"/>
          <p:cNvSpPr/>
          <p:nvPr/>
        </p:nvSpPr>
        <p:spPr>
          <a:xfrm>
            <a:off x="3008697" y="1821148"/>
            <a:ext cx="6882000" cy="417600"/>
          </a:xfrm>
          <a:prstGeom prst="rect">
            <a:avLst/>
          </a:prstGeom>
          <a:solidFill>
            <a:srgbClr val="33AFE5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3e0b32f61d_0_167"/>
          <p:cNvSpPr txBox="1"/>
          <p:nvPr/>
        </p:nvSpPr>
        <p:spPr>
          <a:xfrm>
            <a:off x="3091298" y="1842415"/>
            <a:ext cx="247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Imagem 5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3e0b32f61d_0_167"/>
          <p:cNvSpPr/>
          <p:nvPr/>
        </p:nvSpPr>
        <p:spPr>
          <a:xfrm>
            <a:off x="3008698" y="2360941"/>
            <a:ext cx="6882000" cy="3836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13e0b32f61d_0_167"/>
          <p:cNvSpPr txBox="1"/>
          <p:nvPr/>
        </p:nvSpPr>
        <p:spPr>
          <a:xfrm>
            <a:off x="3176362" y="5811836"/>
            <a:ext cx="2476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pt-BR" sz="1200" b="0" i="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r>
              <a:rPr lang="pt-BR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upgrade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Espaço Reservado para Imagem 2">
            <a:extLst>
              <a:ext uri="{FF2B5EF4-FFF2-40B4-BE49-F238E27FC236}">
                <a16:creationId xmlns:a16="http://schemas.microsoft.com/office/drawing/2014/main" id="{249A01D1-2AF0-4B05-BDA1-856EB43D0449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4"/>
          <a:srcRect t="6707" b="6707"/>
          <a:stretch/>
        </p:blipFill>
        <p:spPr>
          <a:xfrm>
            <a:off x="3184525" y="2506663"/>
            <a:ext cx="6557963" cy="319405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ww.jpppt.com">
  <a:themeElements>
    <a:clrScheme name="自定义 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420</Words>
  <Application>Microsoft Office PowerPoint</Application>
  <PresentationFormat>Widescreen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Microsoft Yahei</vt:lpstr>
      <vt:lpstr>Arial</vt:lpstr>
      <vt:lpstr>Calibri</vt:lpstr>
      <vt:lpstr>Courier New</vt:lpstr>
      <vt:lpstr>Tema do Office</vt:lpstr>
      <vt:lpstr>www.jpppt.com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Robson T. Oliveira</dc:creator>
  <cp:lastModifiedBy>Kauã Claudino</cp:lastModifiedBy>
  <cp:revision>10</cp:revision>
  <dcterms:created xsi:type="dcterms:W3CDTF">2022-06-14T17:05:31Z</dcterms:created>
  <dcterms:modified xsi:type="dcterms:W3CDTF">2025-05-04T23:15:34Z</dcterms:modified>
</cp:coreProperties>
</file>