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8"/>
  </p:notesMasterIdLst>
  <p:sldIdLst>
    <p:sldId id="256" r:id="rId3"/>
    <p:sldId id="257" r:id="rId4"/>
    <p:sldId id="259" r:id="rId5"/>
    <p:sldId id="260" r:id="rId6"/>
    <p:sldId id="298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296" r:id="rId1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Onest" panose="020B0604020202020204" charset="0"/>
      <p:regular r:id="rId23"/>
      <p:bold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Proxima Nova" panose="020B0604020202020204" charset="0"/>
      <p:regular r:id="rId29"/>
      <p:bold r:id="rId30"/>
      <p:italic r:id="rId31"/>
      <p:boldItalic r:id="rId32"/>
    </p:embeddedFont>
    <p:embeddedFont>
      <p:font typeface="Proxima Nova Semibold" panose="020B0604020202020204" charset="0"/>
      <p:regular r:id="rId33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B8DD99-081B-490B-9750-65510BB2AAFD}">
  <a:tblStyle styleId="{36B8DD99-081B-490B-9750-65510BB2AA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45A01E-F95D-448A-A80E-0FDC3C14120E}" type="doc">
      <dgm:prSet loTypeId="urn:microsoft.com/office/officeart/2005/8/layout/cycle5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pt-BR"/>
        </a:p>
      </dgm:t>
    </dgm:pt>
    <dgm:pt modelId="{BDE57908-4671-4F5B-BBEF-288F9B44ACFD}">
      <dgm:prSet phldrT="[Texto]"/>
      <dgm:spPr/>
      <dgm:t>
        <a:bodyPr/>
        <a:lstStyle/>
        <a:p>
          <a:pPr rtl="0"/>
          <a:r>
            <a:rPr kumimoji="0" lang="pt-BR" b="1" i="0" u="none" strike="noStrike" cap="none" normalizeH="0">
              <a:ln/>
              <a:effectLst/>
              <a:latin typeface="Arial" charset="0"/>
              <a:cs typeface="Arial" charset="0"/>
            </a:rPr>
            <a:t>Extração da base no sistema origem</a:t>
          </a:r>
          <a:endParaRPr lang="pt-BR" dirty="0"/>
        </a:p>
      </dgm:t>
    </dgm:pt>
    <dgm:pt modelId="{3AD21B55-1C99-4DA1-AA63-7991376BC9B7}" type="parTrans" cxnId="{BBD3B67D-16E9-4516-9D6A-5A1442208ECE}">
      <dgm:prSet/>
      <dgm:spPr/>
      <dgm:t>
        <a:bodyPr/>
        <a:lstStyle/>
        <a:p>
          <a:endParaRPr lang="pt-BR"/>
        </a:p>
      </dgm:t>
    </dgm:pt>
    <dgm:pt modelId="{37CC23A3-95AE-429E-9A2A-6056B2A5A91C}" type="sibTrans" cxnId="{BBD3B67D-16E9-4516-9D6A-5A1442208ECE}">
      <dgm:prSet/>
      <dgm:spPr/>
      <dgm:t>
        <a:bodyPr/>
        <a:lstStyle/>
        <a:p>
          <a:endParaRPr lang="pt-BR"/>
        </a:p>
      </dgm:t>
    </dgm:pt>
    <dgm:pt modelId="{AC49333F-6D75-4982-B0E7-909AF8C3DA26}">
      <dgm:prSet phldrT="[Texto]"/>
      <dgm:spPr/>
      <dgm:t>
        <a:bodyPr/>
        <a:lstStyle/>
        <a:p>
          <a:pPr rtl="0"/>
          <a:r>
            <a:rPr lang="pt-BR" b="1" u="none" baseline="0" dirty="0">
              <a:cs typeface="Arial" charset="0"/>
            </a:rPr>
            <a:t>Transformação</a:t>
          </a:r>
          <a:r>
            <a:rPr lang="pt-BR" b="1" u="none" dirty="0">
              <a:cs typeface="Arial" charset="0"/>
            </a:rPr>
            <a:t> das variáveis</a:t>
          </a:r>
          <a:endParaRPr lang="pt-BR" dirty="0"/>
        </a:p>
      </dgm:t>
    </dgm:pt>
    <dgm:pt modelId="{C9518ADD-1F13-4D39-887A-B9DC9601E446}" type="parTrans" cxnId="{59ED08B9-0F28-4B1C-85AD-6A9C7FEE29A5}">
      <dgm:prSet/>
      <dgm:spPr/>
      <dgm:t>
        <a:bodyPr/>
        <a:lstStyle/>
        <a:p>
          <a:endParaRPr lang="pt-BR"/>
        </a:p>
      </dgm:t>
    </dgm:pt>
    <dgm:pt modelId="{C55A361C-FAF5-45C6-BCB8-D63950D539F3}" type="sibTrans" cxnId="{59ED08B9-0F28-4B1C-85AD-6A9C7FEE29A5}">
      <dgm:prSet/>
      <dgm:spPr/>
      <dgm:t>
        <a:bodyPr/>
        <a:lstStyle/>
        <a:p>
          <a:endParaRPr lang="pt-BR"/>
        </a:p>
      </dgm:t>
    </dgm:pt>
    <dgm:pt modelId="{9DEC624C-B737-48DC-BE9A-60DAE770FB78}">
      <dgm:prSet phldrT="[Texto]"/>
      <dgm:spPr/>
      <dgm:t>
        <a:bodyPr/>
        <a:lstStyle/>
        <a:p>
          <a:pPr rtl="0"/>
          <a:r>
            <a:rPr kumimoji="0" lang="pt-BR" b="1" i="0" u="none" strike="noStrike" cap="none" normalizeH="0" baseline="0" dirty="0">
              <a:ln/>
              <a:effectLst/>
              <a:latin typeface="Arial" charset="0"/>
              <a:cs typeface="Arial" charset="0"/>
            </a:rPr>
            <a:t>Análise das variáveis influenciadoras</a:t>
          </a:r>
          <a:endParaRPr lang="pt-BR" dirty="0"/>
        </a:p>
      </dgm:t>
    </dgm:pt>
    <dgm:pt modelId="{2886E0DD-92CC-49AD-9BCA-812140C88F50}" type="parTrans" cxnId="{8EA49B1D-D693-4765-AF83-718E4F46BCFB}">
      <dgm:prSet/>
      <dgm:spPr/>
      <dgm:t>
        <a:bodyPr/>
        <a:lstStyle/>
        <a:p>
          <a:endParaRPr lang="pt-BR"/>
        </a:p>
      </dgm:t>
    </dgm:pt>
    <dgm:pt modelId="{5D8CAA3D-A99B-4C70-9AFC-2AD3B66B7A96}" type="sibTrans" cxnId="{8EA49B1D-D693-4765-AF83-718E4F46BCFB}">
      <dgm:prSet/>
      <dgm:spPr/>
      <dgm:t>
        <a:bodyPr/>
        <a:lstStyle/>
        <a:p>
          <a:endParaRPr lang="pt-BR"/>
        </a:p>
      </dgm:t>
    </dgm:pt>
    <dgm:pt modelId="{424734C4-70D1-46B0-ABC8-AD9ED246DCE4}">
      <dgm:prSet phldrT="[Texto]"/>
      <dgm:spPr/>
      <dgm:t>
        <a:bodyPr/>
        <a:lstStyle/>
        <a:p>
          <a:pPr rtl="0"/>
          <a:r>
            <a:rPr lang="pt-BR" b="1" u="none" baseline="0" dirty="0">
              <a:cs typeface="Arial" charset="0"/>
            </a:rPr>
            <a:t>Disponibilização</a:t>
          </a:r>
          <a:r>
            <a:rPr lang="pt-BR" b="1" u="none" dirty="0">
              <a:cs typeface="Arial" charset="0"/>
            </a:rPr>
            <a:t> do plano de ação obtido para o time de CRM</a:t>
          </a:r>
          <a:endParaRPr lang="pt-BR" dirty="0"/>
        </a:p>
      </dgm:t>
    </dgm:pt>
    <dgm:pt modelId="{C88FD32F-53C4-4C0B-8CE0-78A35A1D9468}" type="parTrans" cxnId="{EB37A2C8-1C03-41AE-B5D3-E360FAAC5F00}">
      <dgm:prSet/>
      <dgm:spPr/>
      <dgm:t>
        <a:bodyPr/>
        <a:lstStyle/>
        <a:p>
          <a:endParaRPr lang="pt-BR"/>
        </a:p>
      </dgm:t>
    </dgm:pt>
    <dgm:pt modelId="{5F4F5551-FCC9-43D2-9565-A595F138D2E8}" type="sibTrans" cxnId="{EB37A2C8-1C03-41AE-B5D3-E360FAAC5F00}">
      <dgm:prSet/>
      <dgm:spPr/>
      <dgm:t>
        <a:bodyPr/>
        <a:lstStyle/>
        <a:p>
          <a:endParaRPr lang="pt-BR"/>
        </a:p>
      </dgm:t>
    </dgm:pt>
    <dgm:pt modelId="{87F44F32-5148-4A3C-B124-60D97A4D01D8}">
      <dgm:prSet phldrT="[Texto]"/>
      <dgm:spPr/>
      <dgm:t>
        <a:bodyPr/>
        <a:lstStyle/>
        <a:p>
          <a:pPr rtl="0"/>
          <a:r>
            <a:rPr lang="pt-BR" b="1" u="none" baseline="0" dirty="0">
              <a:cs typeface="Arial" charset="0"/>
            </a:rPr>
            <a:t>Acompanhamento</a:t>
          </a:r>
          <a:r>
            <a:rPr lang="pt-BR" b="1" u="none" dirty="0">
              <a:cs typeface="Arial" charset="0"/>
            </a:rPr>
            <a:t> dos indicadores do plano de ação</a:t>
          </a:r>
          <a:endParaRPr lang="pt-BR" dirty="0"/>
        </a:p>
      </dgm:t>
    </dgm:pt>
    <dgm:pt modelId="{06891016-CF9F-4256-8C80-AEEFF9E41B8D}" type="parTrans" cxnId="{CFF004B4-82E5-4B1C-B689-555D23E496A9}">
      <dgm:prSet/>
      <dgm:spPr/>
      <dgm:t>
        <a:bodyPr/>
        <a:lstStyle/>
        <a:p>
          <a:endParaRPr lang="pt-BR"/>
        </a:p>
      </dgm:t>
    </dgm:pt>
    <dgm:pt modelId="{C78B90F0-B0B6-47FA-A4D4-0D246C79F430}" type="sibTrans" cxnId="{CFF004B4-82E5-4B1C-B689-555D23E496A9}">
      <dgm:prSet/>
      <dgm:spPr/>
      <dgm:t>
        <a:bodyPr/>
        <a:lstStyle/>
        <a:p>
          <a:endParaRPr lang="pt-BR"/>
        </a:p>
      </dgm:t>
    </dgm:pt>
    <dgm:pt modelId="{906EA016-1CD0-4BB1-845D-BC90535160CA}">
      <dgm:prSet phldrT="[Texto]"/>
      <dgm:spPr/>
      <dgm:t>
        <a:bodyPr/>
        <a:lstStyle/>
        <a:p>
          <a:pPr rtl="0"/>
          <a:r>
            <a:rPr lang="pt-BR" b="1" u="none" dirty="0">
              <a:cs typeface="Arial" charset="0"/>
            </a:rPr>
            <a:t>Realização de novo estudo analítico</a:t>
          </a:r>
          <a:endParaRPr lang="pt-BR" dirty="0"/>
        </a:p>
      </dgm:t>
    </dgm:pt>
    <dgm:pt modelId="{52100B95-0ABA-4A71-AC26-7A114190E064}" type="parTrans" cxnId="{FBD574E7-230C-45D1-B006-7899474D2CE6}">
      <dgm:prSet/>
      <dgm:spPr/>
      <dgm:t>
        <a:bodyPr/>
        <a:lstStyle/>
        <a:p>
          <a:endParaRPr lang="pt-BR"/>
        </a:p>
      </dgm:t>
    </dgm:pt>
    <dgm:pt modelId="{9DBC41CA-E632-487A-8932-B1D64622B2BF}" type="sibTrans" cxnId="{FBD574E7-230C-45D1-B006-7899474D2CE6}">
      <dgm:prSet/>
      <dgm:spPr/>
      <dgm:t>
        <a:bodyPr/>
        <a:lstStyle/>
        <a:p>
          <a:endParaRPr lang="pt-BR"/>
        </a:p>
      </dgm:t>
    </dgm:pt>
    <dgm:pt modelId="{3FEF534D-D96F-4751-990A-F54BD59B817B}" type="pres">
      <dgm:prSet presAssocID="{0945A01E-F95D-448A-A80E-0FDC3C14120E}" presName="cycle" presStyleCnt="0">
        <dgm:presLayoutVars>
          <dgm:dir/>
          <dgm:resizeHandles val="exact"/>
        </dgm:presLayoutVars>
      </dgm:prSet>
      <dgm:spPr/>
    </dgm:pt>
    <dgm:pt modelId="{518A4211-FD0B-4FA4-9E7C-A34DAEB1ED17}" type="pres">
      <dgm:prSet presAssocID="{BDE57908-4671-4F5B-BBEF-288F9B44ACFD}" presName="node" presStyleLbl="node1" presStyleIdx="0" presStyleCnt="6">
        <dgm:presLayoutVars>
          <dgm:bulletEnabled val="1"/>
        </dgm:presLayoutVars>
      </dgm:prSet>
      <dgm:spPr/>
    </dgm:pt>
    <dgm:pt modelId="{5B19271D-A60D-42F0-ABCC-795C310FCD94}" type="pres">
      <dgm:prSet presAssocID="{BDE57908-4671-4F5B-BBEF-288F9B44ACFD}" presName="spNode" presStyleCnt="0"/>
      <dgm:spPr/>
    </dgm:pt>
    <dgm:pt modelId="{729497F0-C4BB-436E-BF4C-4B95EE96F81C}" type="pres">
      <dgm:prSet presAssocID="{37CC23A3-95AE-429E-9A2A-6056B2A5A91C}" presName="sibTrans" presStyleLbl="sibTrans1D1" presStyleIdx="0" presStyleCnt="6"/>
      <dgm:spPr/>
    </dgm:pt>
    <dgm:pt modelId="{E79B8BF6-CFF6-440D-88E8-657B8C86C872}" type="pres">
      <dgm:prSet presAssocID="{AC49333F-6D75-4982-B0E7-909AF8C3DA26}" presName="node" presStyleLbl="node1" presStyleIdx="1" presStyleCnt="6">
        <dgm:presLayoutVars>
          <dgm:bulletEnabled val="1"/>
        </dgm:presLayoutVars>
      </dgm:prSet>
      <dgm:spPr/>
    </dgm:pt>
    <dgm:pt modelId="{6C7951EA-8678-486E-8764-CC39CE43DA97}" type="pres">
      <dgm:prSet presAssocID="{AC49333F-6D75-4982-B0E7-909AF8C3DA26}" presName="spNode" presStyleCnt="0"/>
      <dgm:spPr/>
    </dgm:pt>
    <dgm:pt modelId="{8A6A3616-A0D8-4EE3-8035-F154CA84055A}" type="pres">
      <dgm:prSet presAssocID="{C55A361C-FAF5-45C6-BCB8-D63950D539F3}" presName="sibTrans" presStyleLbl="sibTrans1D1" presStyleIdx="1" presStyleCnt="6"/>
      <dgm:spPr/>
    </dgm:pt>
    <dgm:pt modelId="{6414C414-8B33-4FB5-B5D8-3B4F45A3CB25}" type="pres">
      <dgm:prSet presAssocID="{9DEC624C-B737-48DC-BE9A-60DAE770FB78}" presName="node" presStyleLbl="node1" presStyleIdx="2" presStyleCnt="6">
        <dgm:presLayoutVars>
          <dgm:bulletEnabled val="1"/>
        </dgm:presLayoutVars>
      </dgm:prSet>
      <dgm:spPr/>
    </dgm:pt>
    <dgm:pt modelId="{5B8ABAE2-41E2-4B8B-8F37-F9F3B33A73FF}" type="pres">
      <dgm:prSet presAssocID="{9DEC624C-B737-48DC-BE9A-60DAE770FB78}" presName="spNode" presStyleCnt="0"/>
      <dgm:spPr/>
    </dgm:pt>
    <dgm:pt modelId="{A679483B-C21D-4374-9CFF-EDC29D69BCAE}" type="pres">
      <dgm:prSet presAssocID="{5D8CAA3D-A99B-4C70-9AFC-2AD3B66B7A96}" presName="sibTrans" presStyleLbl="sibTrans1D1" presStyleIdx="2" presStyleCnt="6"/>
      <dgm:spPr/>
    </dgm:pt>
    <dgm:pt modelId="{5D513E78-F854-4DBB-B283-7EC6797010CF}" type="pres">
      <dgm:prSet presAssocID="{424734C4-70D1-46B0-ABC8-AD9ED246DCE4}" presName="node" presStyleLbl="node1" presStyleIdx="3" presStyleCnt="6">
        <dgm:presLayoutVars>
          <dgm:bulletEnabled val="1"/>
        </dgm:presLayoutVars>
      </dgm:prSet>
      <dgm:spPr/>
    </dgm:pt>
    <dgm:pt modelId="{B52C27CD-0BFC-422D-A95D-C7706E06DB51}" type="pres">
      <dgm:prSet presAssocID="{424734C4-70D1-46B0-ABC8-AD9ED246DCE4}" presName="spNode" presStyleCnt="0"/>
      <dgm:spPr/>
    </dgm:pt>
    <dgm:pt modelId="{0BC3D3F1-7AED-4967-A310-4A366E43389E}" type="pres">
      <dgm:prSet presAssocID="{5F4F5551-FCC9-43D2-9565-A595F138D2E8}" presName="sibTrans" presStyleLbl="sibTrans1D1" presStyleIdx="3" presStyleCnt="6"/>
      <dgm:spPr/>
    </dgm:pt>
    <dgm:pt modelId="{1A5DAA9E-0130-40DC-9314-ADE23590E7AC}" type="pres">
      <dgm:prSet presAssocID="{87F44F32-5148-4A3C-B124-60D97A4D01D8}" presName="node" presStyleLbl="node1" presStyleIdx="4" presStyleCnt="6">
        <dgm:presLayoutVars>
          <dgm:bulletEnabled val="1"/>
        </dgm:presLayoutVars>
      </dgm:prSet>
      <dgm:spPr/>
    </dgm:pt>
    <dgm:pt modelId="{AF92161D-DF7A-40F3-9C40-377B74A1011A}" type="pres">
      <dgm:prSet presAssocID="{87F44F32-5148-4A3C-B124-60D97A4D01D8}" presName="spNode" presStyleCnt="0"/>
      <dgm:spPr/>
    </dgm:pt>
    <dgm:pt modelId="{BBC86C22-B9FE-4D60-8577-E77289FE6C4D}" type="pres">
      <dgm:prSet presAssocID="{C78B90F0-B0B6-47FA-A4D4-0D246C79F430}" presName="sibTrans" presStyleLbl="sibTrans1D1" presStyleIdx="4" presStyleCnt="6"/>
      <dgm:spPr/>
    </dgm:pt>
    <dgm:pt modelId="{0C1737A9-B0F3-4E4C-8794-4EFE529F82B4}" type="pres">
      <dgm:prSet presAssocID="{906EA016-1CD0-4BB1-845D-BC90535160CA}" presName="node" presStyleLbl="node1" presStyleIdx="5" presStyleCnt="6">
        <dgm:presLayoutVars>
          <dgm:bulletEnabled val="1"/>
        </dgm:presLayoutVars>
      </dgm:prSet>
      <dgm:spPr/>
    </dgm:pt>
    <dgm:pt modelId="{A9816784-9639-4910-88C6-2322746DF566}" type="pres">
      <dgm:prSet presAssocID="{906EA016-1CD0-4BB1-845D-BC90535160CA}" presName="spNode" presStyleCnt="0"/>
      <dgm:spPr/>
    </dgm:pt>
    <dgm:pt modelId="{632400C9-67F5-4265-8F5C-78849584B255}" type="pres">
      <dgm:prSet presAssocID="{9DBC41CA-E632-487A-8932-B1D64622B2BF}" presName="sibTrans" presStyleLbl="sibTrans1D1" presStyleIdx="5" presStyleCnt="6"/>
      <dgm:spPr/>
    </dgm:pt>
  </dgm:ptLst>
  <dgm:cxnLst>
    <dgm:cxn modelId="{D2DC5B0A-3CD4-45CA-9517-0F859DF5F916}" type="presOf" srcId="{BDE57908-4671-4F5B-BBEF-288F9B44ACFD}" destId="{518A4211-FD0B-4FA4-9E7C-A34DAEB1ED17}" srcOrd="0" destOrd="0" presId="urn:microsoft.com/office/officeart/2005/8/layout/cycle5"/>
    <dgm:cxn modelId="{8EA49B1D-D693-4765-AF83-718E4F46BCFB}" srcId="{0945A01E-F95D-448A-A80E-0FDC3C14120E}" destId="{9DEC624C-B737-48DC-BE9A-60DAE770FB78}" srcOrd="2" destOrd="0" parTransId="{2886E0DD-92CC-49AD-9BCA-812140C88F50}" sibTransId="{5D8CAA3D-A99B-4C70-9AFC-2AD3B66B7A96}"/>
    <dgm:cxn modelId="{AA0B7D2E-8E61-4BF5-8230-C6890EC56319}" type="presOf" srcId="{5D8CAA3D-A99B-4C70-9AFC-2AD3B66B7A96}" destId="{A679483B-C21D-4374-9CFF-EDC29D69BCAE}" srcOrd="0" destOrd="0" presId="urn:microsoft.com/office/officeart/2005/8/layout/cycle5"/>
    <dgm:cxn modelId="{DCDFE837-EF7C-47F9-B25E-F0413B2601FE}" type="presOf" srcId="{87F44F32-5148-4A3C-B124-60D97A4D01D8}" destId="{1A5DAA9E-0130-40DC-9314-ADE23590E7AC}" srcOrd="0" destOrd="0" presId="urn:microsoft.com/office/officeart/2005/8/layout/cycle5"/>
    <dgm:cxn modelId="{E5740C3A-91C3-42B1-9DC8-5E1C7AE938EE}" type="presOf" srcId="{5F4F5551-FCC9-43D2-9565-A595F138D2E8}" destId="{0BC3D3F1-7AED-4967-A310-4A366E43389E}" srcOrd="0" destOrd="0" presId="urn:microsoft.com/office/officeart/2005/8/layout/cycle5"/>
    <dgm:cxn modelId="{2D87F75E-C039-47BD-839F-B336AB8B376F}" type="presOf" srcId="{AC49333F-6D75-4982-B0E7-909AF8C3DA26}" destId="{E79B8BF6-CFF6-440D-88E8-657B8C86C872}" srcOrd="0" destOrd="0" presId="urn:microsoft.com/office/officeart/2005/8/layout/cycle5"/>
    <dgm:cxn modelId="{4C65A470-FA9B-4A4F-80B5-9555530A1A85}" type="presOf" srcId="{0945A01E-F95D-448A-A80E-0FDC3C14120E}" destId="{3FEF534D-D96F-4751-990A-F54BD59B817B}" srcOrd="0" destOrd="0" presId="urn:microsoft.com/office/officeart/2005/8/layout/cycle5"/>
    <dgm:cxn modelId="{E3B6275A-E013-45F5-981E-0EAEC850EF19}" type="presOf" srcId="{9DEC624C-B737-48DC-BE9A-60DAE770FB78}" destId="{6414C414-8B33-4FB5-B5D8-3B4F45A3CB25}" srcOrd="0" destOrd="0" presId="urn:microsoft.com/office/officeart/2005/8/layout/cycle5"/>
    <dgm:cxn modelId="{BBD3B67D-16E9-4516-9D6A-5A1442208ECE}" srcId="{0945A01E-F95D-448A-A80E-0FDC3C14120E}" destId="{BDE57908-4671-4F5B-BBEF-288F9B44ACFD}" srcOrd="0" destOrd="0" parTransId="{3AD21B55-1C99-4DA1-AA63-7991376BC9B7}" sibTransId="{37CC23A3-95AE-429E-9A2A-6056B2A5A91C}"/>
    <dgm:cxn modelId="{D884A897-C5B7-4605-BDCE-AC4B39723D3E}" type="presOf" srcId="{424734C4-70D1-46B0-ABC8-AD9ED246DCE4}" destId="{5D513E78-F854-4DBB-B283-7EC6797010CF}" srcOrd="0" destOrd="0" presId="urn:microsoft.com/office/officeart/2005/8/layout/cycle5"/>
    <dgm:cxn modelId="{CFF004B4-82E5-4B1C-B689-555D23E496A9}" srcId="{0945A01E-F95D-448A-A80E-0FDC3C14120E}" destId="{87F44F32-5148-4A3C-B124-60D97A4D01D8}" srcOrd="4" destOrd="0" parTransId="{06891016-CF9F-4256-8C80-AEEFF9E41B8D}" sibTransId="{C78B90F0-B0B6-47FA-A4D4-0D246C79F430}"/>
    <dgm:cxn modelId="{59ED08B9-0F28-4B1C-85AD-6A9C7FEE29A5}" srcId="{0945A01E-F95D-448A-A80E-0FDC3C14120E}" destId="{AC49333F-6D75-4982-B0E7-909AF8C3DA26}" srcOrd="1" destOrd="0" parTransId="{C9518ADD-1F13-4D39-887A-B9DC9601E446}" sibTransId="{C55A361C-FAF5-45C6-BCB8-D63950D539F3}"/>
    <dgm:cxn modelId="{AF5014BA-A344-4EE9-8C31-C6025DB50E37}" type="presOf" srcId="{37CC23A3-95AE-429E-9A2A-6056B2A5A91C}" destId="{729497F0-C4BB-436E-BF4C-4B95EE96F81C}" srcOrd="0" destOrd="0" presId="urn:microsoft.com/office/officeart/2005/8/layout/cycle5"/>
    <dgm:cxn modelId="{EB37A2C8-1C03-41AE-B5D3-E360FAAC5F00}" srcId="{0945A01E-F95D-448A-A80E-0FDC3C14120E}" destId="{424734C4-70D1-46B0-ABC8-AD9ED246DCE4}" srcOrd="3" destOrd="0" parTransId="{C88FD32F-53C4-4C0B-8CE0-78A35A1D9468}" sibTransId="{5F4F5551-FCC9-43D2-9565-A595F138D2E8}"/>
    <dgm:cxn modelId="{96B417D3-F557-45A6-BE7B-39AD4045EB11}" type="presOf" srcId="{C78B90F0-B0B6-47FA-A4D4-0D246C79F430}" destId="{BBC86C22-B9FE-4D60-8577-E77289FE6C4D}" srcOrd="0" destOrd="0" presId="urn:microsoft.com/office/officeart/2005/8/layout/cycle5"/>
    <dgm:cxn modelId="{8F1288D4-FC5F-4BE4-8145-F66CF246101A}" type="presOf" srcId="{906EA016-1CD0-4BB1-845D-BC90535160CA}" destId="{0C1737A9-B0F3-4E4C-8794-4EFE529F82B4}" srcOrd="0" destOrd="0" presId="urn:microsoft.com/office/officeart/2005/8/layout/cycle5"/>
    <dgm:cxn modelId="{FBD574E7-230C-45D1-B006-7899474D2CE6}" srcId="{0945A01E-F95D-448A-A80E-0FDC3C14120E}" destId="{906EA016-1CD0-4BB1-845D-BC90535160CA}" srcOrd="5" destOrd="0" parTransId="{52100B95-0ABA-4A71-AC26-7A114190E064}" sibTransId="{9DBC41CA-E632-487A-8932-B1D64622B2BF}"/>
    <dgm:cxn modelId="{BE4E2EED-E33B-4BFB-93B5-782B0ADE1565}" type="presOf" srcId="{9DBC41CA-E632-487A-8932-B1D64622B2BF}" destId="{632400C9-67F5-4265-8F5C-78849584B255}" srcOrd="0" destOrd="0" presId="urn:microsoft.com/office/officeart/2005/8/layout/cycle5"/>
    <dgm:cxn modelId="{5F292DF7-0D10-43F4-973E-31ABAEA89EAC}" type="presOf" srcId="{C55A361C-FAF5-45C6-BCB8-D63950D539F3}" destId="{8A6A3616-A0D8-4EE3-8035-F154CA84055A}" srcOrd="0" destOrd="0" presId="urn:microsoft.com/office/officeart/2005/8/layout/cycle5"/>
    <dgm:cxn modelId="{7115778E-E83A-40BE-8848-5F1E8096FC11}" type="presParOf" srcId="{3FEF534D-D96F-4751-990A-F54BD59B817B}" destId="{518A4211-FD0B-4FA4-9E7C-A34DAEB1ED17}" srcOrd="0" destOrd="0" presId="urn:microsoft.com/office/officeart/2005/8/layout/cycle5"/>
    <dgm:cxn modelId="{A3B3EE6F-BA10-421E-A45A-7A2373C0A957}" type="presParOf" srcId="{3FEF534D-D96F-4751-990A-F54BD59B817B}" destId="{5B19271D-A60D-42F0-ABCC-795C310FCD94}" srcOrd="1" destOrd="0" presId="urn:microsoft.com/office/officeart/2005/8/layout/cycle5"/>
    <dgm:cxn modelId="{3BE00F89-78AE-4A75-95DD-586506F0F122}" type="presParOf" srcId="{3FEF534D-D96F-4751-990A-F54BD59B817B}" destId="{729497F0-C4BB-436E-BF4C-4B95EE96F81C}" srcOrd="2" destOrd="0" presId="urn:microsoft.com/office/officeart/2005/8/layout/cycle5"/>
    <dgm:cxn modelId="{390A924D-E432-408D-8E17-A10F811AD890}" type="presParOf" srcId="{3FEF534D-D96F-4751-990A-F54BD59B817B}" destId="{E79B8BF6-CFF6-440D-88E8-657B8C86C872}" srcOrd="3" destOrd="0" presId="urn:microsoft.com/office/officeart/2005/8/layout/cycle5"/>
    <dgm:cxn modelId="{F178FCBB-7478-4E94-9B1E-1737DF401EA5}" type="presParOf" srcId="{3FEF534D-D96F-4751-990A-F54BD59B817B}" destId="{6C7951EA-8678-486E-8764-CC39CE43DA97}" srcOrd="4" destOrd="0" presId="urn:microsoft.com/office/officeart/2005/8/layout/cycle5"/>
    <dgm:cxn modelId="{9967C55B-D1A0-4DCC-B755-EB0D93F3D2AC}" type="presParOf" srcId="{3FEF534D-D96F-4751-990A-F54BD59B817B}" destId="{8A6A3616-A0D8-4EE3-8035-F154CA84055A}" srcOrd="5" destOrd="0" presId="urn:microsoft.com/office/officeart/2005/8/layout/cycle5"/>
    <dgm:cxn modelId="{D27A400F-B77D-4D35-A20A-B73D379984E6}" type="presParOf" srcId="{3FEF534D-D96F-4751-990A-F54BD59B817B}" destId="{6414C414-8B33-4FB5-B5D8-3B4F45A3CB25}" srcOrd="6" destOrd="0" presId="urn:microsoft.com/office/officeart/2005/8/layout/cycle5"/>
    <dgm:cxn modelId="{2A0185B4-48A7-4E23-B30D-4DE1918A7F2B}" type="presParOf" srcId="{3FEF534D-D96F-4751-990A-F54BD59B817B}" destId="{5B8ABAE2-41E2-4B8B-8F37-F9F3B33A73FF}" srcOrd="7" destOrd="0" presId="urn:microsoft.com/office/officeart/2005/8/layout/cycle5"/>
    <dgm:cxn modelId="{3C239212-0386-45E7-B8C1-DF90B551861F}" type="presParOf" srcId="{3FEF534D-D96F-4751-990A-F54BD59B817B}" destId="{A679483B-C21D-4374-9CFF-EDC29D69BCAE}" srcOrd="8" destOrd="0" presId="urn:microsoft.com/office/officeart/2005/8/layout/cycle5"/>
    <dgm:cxn modelId="{71615646-7091-44F3-9CE4-82BE1BEE9466}" type="presParOf" srcId="{3FEF534D-D96F-4751-990A-F54BD59B817B}" destId="{5D513E78-F854-4DBB-B283-7EC6797010CF}" srcOrd="9" destOrd="0" presId="urn:microsoft.com/office/officeart/2005/8/layout/cycle5"/>
    <dgm:cxn modelId="{A280F239-97C8-4CE8-B09D-406471FD5213}" type="presParOf" srcId="{3FEF534D-D96F-4751-990A-F54BD59B817B}" destId="{B52C27CD-0BFC-422D-A95D-C7706E06DB51}" srcOrd="10" destOrd="0" presId="urn:microsoft.com/office/officeart/2005/8/layout/cycle5"/>
    <dgm:cxn modelId="{476A1A20-DB2F-4F14-9F57-1EDCE8F1DE51}" type="presParOf" srcId="{3FEF534D-D96F-4751-990A-F54BD59B817B}" destId="{0BC3D3F1-7AED-4967-A310-4A366E43389E}" srcOrd="11" destOrd="0" presId="urn:microsoft.com/office/officeart/2005/8/layout/cycle5"/>
    <dgm:cxn modelId="{66BD10F9-849B-4B07-8F87-5C7517C87F99}" type="presParOf" srcId="{3FEF534D-D96F-4751-990A-F54BD59B817B}" destId="{1A5DAA9E-0130-40DC-9314-ADE23590E7AC}" srcOrd="12" destOrd="0" presId="urn:microsoft.com/office/officeart/2005/8/layout/cycle5"/>
    <dgm:cxn modelId="{D019B8CC-75C8-40DB-B173-D79D8DD280B5}" type="presParOf" srcId="{3FEF534D-D96F-4751-990A-F54BD59B817B}" destId="{AF92161D-DF7A-40F3-9C40-377B74A1011A}" srcOrd="13" destOrd="0" presId="urn:microsoft.com/office/officeart/2005/8/layout/cycle5"/>
    <dgm:cxn modelId="{65FA20A0-F219-4AD9-9E88-664E1899FACE}" type="presParOf" srcId="{3FEF534D-D96F-4751-990A-F54BD59B817B}" destId="{BBC86C22-B9FE-4D60-8577-E77289FE6C4D}" srcOrd="14" destOrd="0" presId="urn:microsoft.com/office/officeart/2005/8/layout/cycle5"/>
    <dgm:cxn modelId="{45709163-B0B1-4873-9058-4CE411C2BD9D}" type="presParOf" srcId="{3FEF534D-D96F-4751-990A-F54BD59B817B}" destId="{0C1737A9-B0F3-4E4C-8794-4EFE529F82B4}" srcOrd="15" destOrd="0" presId="urn:microsoft.com/office/officeart/2005/8/layout/cycle5"/>
    <dgm:cxn modelId="{2932C8B6-636F-4981-9E56-3378BDA3E769}" type="presParOf" srcId="{3FEF534D-D96F-4751-990A-F54BD59B817B}" destId="{A9816784-9639-4910-88C6-2322746DF566}" srcOrd="16" destOrd="0" presId="urn:microsoft.com/office/officeart/2005/8/layout/cycle5"/>
    <dgm:cxn modelId="{4245F89F-3C27-41F0-819F-295E7CE0D87F}" type="presParOf" srcId="{3FEF534D-D96F-4751-990A-F54BD59B817B}" destId="{632400C9-67F5-4265-8F5C-78849584B255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A4211-FD0B-4FA4-9E7C-A34DAEB1ED17}">
      <dsp:nvSpPr>
        <dsp:cNvPr id="0" name=""/>
        <dsp:cNvSpPr/>
      </dsp:nvSpPr>
      <dsp:spPr>
        <a:xfrm>
          <a:off x="2816839" y="615"/>
          <a:ext cx="1001038" cy="650675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pt-BR" sz="700" b="1" i="0" u="none" strike="noStrike" kern="1200" cap="none" normalizeH="0">
              <a:ln/>
              <a:effectLst/>
              <a:latin typeface="Arial" charset="0"/>
              <a:cs typeface="Arial" charset="0"/>
            </a:rPr>
            <a:t>Extração da base no sistema origem</a:t>
          </a:r>
          <a:endParaRPr lang="pt-BR" sz="700" kern="1200" dirty="0"/>
        </a:p>
      </dsp:txBody>
      <dsp:txXfrm>
        <a:off x="2848602" y="32378"/>
        <a:ext cx="937512" cy="587149"/>
      </dsp:txXfrm>
    </dsp:sp>
    <dsp:sp modelId="{729497F0-C4BB-436E-BF4C-4B95EE96F81C}">
      <dsp:nvSpPr>
        <dsp:cNvPr id="0" name=""/>
        <dsp:cNvSpPr/>
      </dsp:nvSpPr>
      <dsp:spPr>
        <a:xfrm>
          <a:off x="1783588" y="325953"/>
          <a:ext cx="3067540" cy="3067540"/>
        </a:xfrm>
        <a:custGeom>
          <a:avLst/>
          <a:gdLst/>
          <a:ahLst/>
          <a:cxnLst/>
          <a:rect l="0" t="0" r="0" b="0"/>
          <a:pathLst>
            <a:path>
              <a:moveTo>
                <a:pt x="2160382" y="133838"/>
              </a:moveTo>
              <a:arcTo wR="1533770" hR="1533770" stAng="17646803" swAng="924733"/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B8BF6-CFF6-440D-88E8-657B8C86C872}">
      <dsp:nvSpPr>
        <dsp:cNvPr id="0" name=""/>
        <dsp:cNvSpPr/>
      </dsp:nvSpPr>
      <dsp:spPr>
        <a:xfrm>
          <a:off x="4145123" y="767500"/>
          <a:ext cx="1001038" cy="650675"/>
        </a:xfrm>
        <a:prstGeom prst="roundRect">
          <a:avLst/>
        </a:prstGeom>
        <a:solidFill>
          <a:schemeClr val="accent1">
            <a:shade val="80000"/>
            <a:hueOff val="162928"/>
            <a:satOff val="-14243"/>
            <a:lumOff val="78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u="none" kern="1200" baseline="0" dirty="0">
              <a:cs typeface="Arial" charset="0"/>
            </a:rPr>
            <a:t>Transformação</a:t>
          </a:r>
          <a:r>
            <a:rPr lang="pt-BR" sz="700" b="1" u="none" kern="1200" dirty="0">
              <a:cs typeface="Arial" charset="0"/>
            </a:rPr>
            <a:t> das variáveis</a:t>
          </a:r>
          <a:endParaRPr lang="pt-BR" sz="700" kern="1200" dirty="0"/>
        </a:p>
      </dsp:txBody>
      <dsp:txXfrm>
        <a:off x="4176886" y="799263"/>
        <a:ext cx="937512" cy="587149"/>
      </dsp:txXfrm>
    </dsp:sp>
    <dsp:sp modelId="{8A6A3616-A0D8-4EE3-8035-F154CA84055A}">
      <dsp:nvSpPr>
        <dsp:cNvPr id="0" name=""/>
        <dsp:cNvSpPr/>
      </dsp:nvSpPr>
      <dsp:spPr>
        <a:xfrm>
          <a:off x="1783588" y="325953"/>
          <a:ext cx="3067540" cy="3067540"/>
        </a:xfrm>
        <a:custGeom>
          <a:avLst/>
          <a:gdLst/>
          <a:ahLst/>
          <a:cxnLst/>
          <a:rect l="0" t="0" r="0" b="0"/>
          <a:pathLst>
            <a:path>
              <a:moveTo>
                <a:pt x="3043614" y="1263915"/>
              </a:moveTo>
              <a:arcTo wR="1533770" hR="1533770" stAng="20991991" swAng="1216019"/>
            </a:path>
          </a:pathLst>
        </a:custGeom>
        <a:noFill/>
        <a:ln w="9525" cap="flat" cmpd="sng" algn="ctr">
          <a:solidFill>
            <a:schemeClr val="accent1">
              <a:shade val="90000"/>
              <a:hueOff val="164568"/>
              <a:satOff val="-14215"/>
              <a:lumOff val="748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4C414-8B33-4FB5-B5D8-3B4F45A3CB25}">
      <dsp:nvSpPr>
        <dsp:cNvPr id="0" name=""/>
        <dsp:cNvSpPr/>
      </dsp:nvSpPr>
      <dsp:spPr>
        <a:xfrm>
          <a:off x="4145123" y="2301271"/>
          <a:ext cx="1001038" cy="650675"/>
        </a:xfrm>
        <a:prstGeom prst="roundRect">
          <a:avLst/>
        </a:prstGeom>
        <a:solidFill>
          <a:schemeClr val="accent1">
            <a:shade val="80000"/>
            <a:hueOff val="325856"/>
            <a:satOff val="-28486"/>
            <a:lumOff val="156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pt-BR" sz="700" b="1" i="0" u="none" strike="noStrike" kern="1200" cap="none" normalizeH="0" baseline="0" dirty="0">
              <a:ln/>
              <a:effectLst/>
              <a:latin typeface="Arial" charset="0"/>
              <a:cs typeface="Arial" charset="0"/>
            </a:rPr>
            <a:t>Análise das variáveis influenciadoras</a:t>
          </a:r>
          <a:endParaRPr lang="pt-BR" sz="700" kern="1200" dirty="0"/>
        </a:p>
      </dsp:txBody>
      <dsp:txXfrm>
        <a:off x="4176886" y="2333034"/>
        <a:ext cx="937512" cy="587149"/>
      </dsp:txXfrm>
    </dsp:sp>
    <dsp:sp modelId="{A679483B-C21D-4374-9CFF-EDC29D69BCAE}">
      <dsp:nvSpPr>
        <dsp:cNvPr id="0" name=""/>
        <dsp:cNvSpPr/>
      </dsp:nvSpPr>
      <dsp:spPr>
        <a:xfrm>
          <a:off x="1783588" y="325953"/>
          <a:ext cx="3067540" cy="3067540"/>
        </a:xfrm>
        <a:custGeom>
          <a:avLst/>
          <a:gdLst/>
          <a:ahLst/>
          <a:cxnLst/>
          <a:rect l="0" t="0" r="0" b="0"/>
          <a:pathLst>
            <a:path>
              <a:moveTo>
                <a:pt x="2509896" y="2716829"/>
              </a:moveTo>
              <a:arcTo wR="1533770" hR="1533770" stAng="3028464" swAng="924733"/>
            </a:path>
          </a:pathLst>
        </a:custGeom>
        <a:noFill/>
        <a:ln w="9525" cap="flat" cmpd="sng" algn="ctr">
          <a:solidFill>
            <a:schemeClr val="accent1">
              <a:shade val="90000"/>
              <a:hueOff val="329136"/>
              <a:satOff val="-28429"/>
              <a:lumOff val="1497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13E78-F854-4DBB-B283-7EC6797010CF}">
      <dsp:nvSpPr>
        <dsp:cNvPr id="0" name=""/>
        <dsp:cNvSpPr/>
      </dsp:nvSpPr>
      <dsp:spPr>
        <a:xfrm>
          <a:off x="2816839" y="3068156"/>
          <a:ext cx="1001038" cy="650675"/>
        </a:xfrm>
        <a:prstGeom prst="roundRect">
          <a:avLst/>
        </a:prstGeom>
        <a:solidFill>
          <a:schemeClr val="accent1">
            <a:shade val="80000"/>
            <a:hueOff val="488784"/>
            <a:satOff val="-42729"/>
            <a:lumOff val="234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u="none" kern="1200" baseline="0" dirty="0">
              <a:cs typeface="Arial" charset="0"/>
            </a:rPr>
            <a:t>Disponibilização</a:t>
          </a:r>
          <a:r>
            <a:rPr lang="pt-BR" sz="700" b="1" u="none" kern="1200" dirty="0">
              <a:cs typeface="Arial" charset="0"/>
            </a:rPr>
            <a:t> do plano de ação obtido para o time de CRM</a:t>
          </a:r>
          <a:endParaRPr lang="pt-BR" sz="700" kern="1200" dirty="0"/>
        </a:p>
      </dsp:txBody>
      <dsp:txXfrm>
        <a:off x="2848602" y="3099919"/>
        <a:ext cx="937512" cy="587149"/>
      </dsp:txXfrm>
    </dsp:sp>
    <dsp:sp modelId="{0BC3D3F1-7AED-4967-A310-4A366E43389E}">
      <dsp:nvSpPr>
        <dsp:cNvPr id="0" name=""/>
        <dsp:cNvSpPr/>
      </dsp:nvSpPr>
      <dsp:spPr>
        <a:xfrm>
          <a:off x="1783588" y="325953"/>
          <a:ext cx="3067540" cy="3067540"/>
        </a:xfrm>
        <a:custGeom>
          <a:avLst/>
          <a:gdLst/>
          <a:ahLst/>
          <a:cxnLst/>
          <a:rect l="0" t="0" r="0" b="0"/>
          <a:pathLst>
            <a:path>
              <a:moveTo>
                <a:pt x="907158" y="2933702"/>
              </a:moveTo>
              <a:arcTo wR="1533770" hR="1533770" stAng="6846803" swAng="924733"/>
            </a:path>
          </a:pathLst>
        </a:custGeom>
        <a:noFill/>
        <a:ln w="9525" cap="flat" cmpd="sng" algn="ctr">
          <a:solidFill>
            <a:schemeClr val="accent1">
              <a:shade val="90000"/>
              <a:hueOff val="493704"/>
              <a:satOff val="-42644"/>
              <a:lumOff val="2246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DAA9E-0130-40DC-9314-ADE23590E7AC}">
      <dsp:nvSpPr>
        <dsp:cNvPr id="0" name=""/>
        <dsp:cNvSpPr/>
      </dsp:nvSpPr>
      <dsp:spPr>
        <a:xfrm>
          <a:off x="1488555" y="2301271"/>
          <a:ext cx="1001038" cy="650675"/>
        </a:xfrm>
        <a:prstGeom prst="roundRect">
          <a:avLst/>
        </a:prstGeom>
        <a:solidFill>
          <a:schemeClr val="accent1">
            <a:shade val="80000"/>
            <a:hueOff val="651713"/>
            <a:satOff val="-56972"/>
            <a:lumOff val="312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u="none" kern="1200" baseline="0" dirty="0">
              <a:cs typeface="Arial" charset="0"/>
            </a:rPr>
            <a:t>Acompanhamento</a:t>
          </a:r>
          <a:r>
            <a:rPr lang="pt-BR" sz="700" b="1" u="none" kern="1200" dirty="0">
              <a:cs typeface="Arial" charset="0"/>
            </a:rPr>
            <a:t> dos indicadores do plano de ação</a:t>
          </a:r>
          <a:endParaRPr lang="pt-BR" sz="700" kern="1200" dirty="0"/>
        </a:p>
      </dsp:txBody>
      <dsp:txXfrm>
        <a:off x="1520318" y="2333034"/>
        <a:ext cx="937512" cy="587149"/>
      </dsp:txXfrm>
    </dsp:sp>
    <dsp:sp modelId="{BBC86C22-B9FE-4D60-8577-E77289FE6C4D}">
      <dsp:nvSpPr>
        <dsp:cNvPr id="0" name=""/>
        <dsp:cNvSpPr/>
      </dsp:nvSpPr>
      <dsp:spPr>
        <a:xfrm>
          <a:off x="1783588" y="325953"/>
          <a:ext cx="3067540" cy="3067540"/>
        </a:xfrm>
        <a:custGeom>
          <a:avLst/>
          <a:gdLst/>
          <a:ahLst/>
          <a:cxnLst/>
          <a:rect l="0" t="0" r="0" b="0"/>
          <a:pathLst>
            <a:path>
              <a:moveTo>
                <a:pt x="23926" y="1803625"/>
              </a:moveTo>
              <a:arcTo wR="1533770" hR="1533770" stAng="10191991" swAng="1216019"/>
            </a:path>
          </a:pathLst>
        </a:custGeom>
        <a:noFill/>
        <a:ln w="9525" cap="flat" cmpd="sng" algn="ctr">
          <a:solidFill>
            <a:schemeClr val="accent1">
              <a:shade val="90000"/>
              <a:hueOff val="658271"/>
              <a:satOff val="-56858"/>
              <a:lumOff val="299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737A9-B0F3-4E4C-8794-4EFE529F82B4}">
      <dsp:nvSpPr>
        <dsp:cNvPr id="0" name=""/>
        <dsp:cNvSpPr/>
      </dsp:nvSpPr>
      <dsp:spPr>
        <a:xfrm>
          <a:off x="1488555" y="767500"/>
          <a:ext cx="1001038" cy="650675"/>
        </a:xfrm>
        <a:prstGeom prst="roundRect">
          <a:avLst/>
        </a:prstGeom>
        <a:solidFill>
          <a:schemeClr val="accent1">
            <a:shade val="80000"/>
            <a:hueOff val="814641"/>
            <a:satOff val="-71215"/>
            <a:lumOff val="390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u="none" kern="1200" dirty="0">
              <a:cs typeface="Arial" charset="0"/>
            </a:rPr>
            <a:t>Realização de novo estudo analítico</a:t>
          </a:r>
          <a:endParaRPr lang="pt-BR" sz="700" kern="1200" dirty="0"/>
        </a:p>
      </dsp:txBody>
      <dsp:txXfrm>
        <a:off x="1520318" y="799263"/>
        <a:ext cx="937512" cy="587149"/>
      </dsp:txXfrm>
    </dsp:sp>
    <dsp:sp modelId="{632400C9-67F5-4265-8F5C-78849584B255}">
      <dsp:nvSpPr>
        <dsp:cNvPr id="0" name=""/>
        <dsp:cNvSpPr/>
      </dsp:nvSpPr>
      <dsp:spPr>
        <a:xfrm>
          <a:off x="1783588" y="325953"/>
          <a:ext cx="3067540" cy="3067540"/>
        </a:xfrm>
        <a:custGeom>
          <a:avLst/>
          <a:gdLst/>
          <a:ahLst/>
          <a:cxnLst/>
          <a:rect l="0" t="0" r="0" b="0"/>
          <a:pathLst>
            <a:path>
              <a:moveTo>
                <a:pt x="557643" y="350711"/>
              </a:moveTo>
              <a:arcTo wR="1533770" hR="1533770" stAng="13828464" swAng="924733"/>
            </a:path>
          </a:pathLst>
        </a:custGeom>
        <a:noFill/>
        <a:ln w="9525" cap="flat" cmpd="sng" algn="ctr">
          <a:solidFill>
            <a:schemeClr val="accent1">
              <a:shade val="90000"/>
              <a:hueOff val="822839"/>
              <a:satOff val="-71073"/>
              <a:lumOff val="3744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822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659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212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120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644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9" name="Google Shape;7919;g1ec2cb7275d_0_18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0" name="Google Shape;7920;g1ec2cb7275d_0_18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b9a103237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b9a103237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176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393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550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0523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13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7300" y="1386863"/>
            <a:ext cx="4042500" cy="21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97300" y="3504188"/>
            <a:ext cx="4042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467651" y="704776"/>
            <a:ext cx="3733800" cy="373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t="22755" b="17953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0575" y="1882125"/>
            <a:ext cx="4332900" cy="1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0575" y="1012372"/>
            <a:ext cx="12231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0575" y="3494375"/>
            <a:ext cx="43329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>
            <a:spLocks noGrp="1"/>
          </p:cNvSpPr>
          <p:nvPr>
            <p:ph type="pic" idx="3"/>
          </p:nvPr>
        </p:nvSpPr>
        <p:spPr>
          <a:xfrm>
            <a:off x="5467651" y="704776"/>
            <a:ext cx="3733800" cy="373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t="22755" b="17953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959925" y="1339375"/>
            <a:ext cx="41157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959925" y="2433400"/>
            <a:ext cx="4115700" cy="1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467651" y="704776"/>
            <a:ext cx="3733800" cy="373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t="22755" b="17953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7"/>
          <p:cNvGrpSpPr/>
          <p:nvPr/>
        </p:nvGrpSpPr>
        <p:grpSpPr>
          <a:xfrm>
            <a:off x="-2004776" y="-2004776"/>
            <a:ext cx="3399900" cy="4025402"/>
            <a:chOff x="-2004776" y="-2004776"/>
            <a:chExt cx="3399900" cy="4025402"/>
          </a:xfrm>
        </p:grpSpPr>
        <p:sp>
          <p:nvSpPr>
            <p:cNvPr id="51" name="Google Shape;51;p7"/>
            <p:cNvSpPr/>
            <p:nvPr/>
          </p:nvSpPr>
          <p:spPr>
            <a:xfrm>
              <a:off x="-2004776" y="-2004776"/>
              <a:ext cx="3399900" cy="337635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-1405774" y="2"/>
              <a:ext cx="2034725" cy="2020624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-761924" y="-802200"/>
            <a:ext cx="11811193" cy="6058001"/>
            <a:chOff x="-761924" y="-802200"/>
            <a:chExt cx="11811193" cy="6058001"/>
          </a:xfrm>
        </p:grpSpPr>
        <p:sp>
          <p:nvSpPr>
            <p:cNvPr id="61" name="Google Shape;61;p9"/>
            <p:cNvSpPr/>
            <p:nvPr/>
          </p:nvSpPr>
          <p:spPr>
            <a:xfrm>
              <a:off x="8488550" y="2453338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8580412" y="373391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-761924" y="-802200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-509471" y="445028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0000" y="3997375"/>
            <a:ext cx="7704000" cy="60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-1440000" y="-144097"/>
            <a:ext cx="11752937" cy="6667777"/>
            <a:chOff x="-1440000" y="-144097"/>
            <a:chExt cx="11752937" cy="6667777"/>
          </a:xfrm>
        </p:grpSpPr>
        <p:sp>
          <p:nvSpPr>
            <p:cNvPr id="103" name="Google Shape;103;p15"/>
            <p:cNvSpPr/>
            <p:nvPr/>
          </p:nvSpPr>
          <p:spPr>
            <a:xfrm>
              <a:off x="-1440000" y="39807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-925888" y="353586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8480301" y="-87825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8480304" y="-1440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2"/>
          <p:cNvGrpSpPr/>
          <p:nvPr/>
        </p:nvGrpSpPr>
        <p:grpSpPr>
          <a:xfrm>
            <a:off x="-1283075" y="-1087950"/>
            <a:ext cx="11014624" cy="7707730"/>
            <a:chOff x="-1283075" y="-1087950"/>
            <a:chExt cx="11014624" cy="7707730"/>
          </a:xfrm>
        </p:grpSpPr>
        <p:sp>
          <p:nvSpPr>
            <p:cNvPr id="175" name="Google Shape;175;p22"/>
            <p:cNvSpPr/>
            <p:nvPr/>
          </p:nvSpPr>
          <p:spPr>
            <a:xfrm>
              <a:off x="-1283075" y="40768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-944413" y="342991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7858101" y="-1087950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8634779" y="-2753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3"/>
          <p:cNvGrpSpPr/>
          <p:nvPr/>
        </p:nvGrpSpPr>
        <p:grpSpPr>
          <a:xfrm>
            <a:off x="-1222249" y="-327997"/>
            <a:ext cx="11995218" cy="6648477"/>
            <a:chOff x="-1222249" y="-327997"/>
            <a:chExt cx="11995218" cy="6648477"/>
          </a:xfrm>
        </p:grpSpPr>
        <p:sp>
          <p:nvSpPr>
            <p:cNvPr id="181" name="Google Shape;181;p23"/>
            <p:cNvSpPr/>
            <p:nvPr/>
          </p:nvSpPr>
          <p:spPr>
            <a:xfrm>
              <a:off x="8212250" y="37775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7569112" y="4668293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-1222249" y="-285875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-376771" y="-3279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○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■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○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■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○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■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8" r:id="rId6"/>
    <p:sldLayoutId id="2147483661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7333" r="17333"/>
          <a:stretch/>
        </p:blipFill>
        <p:spPr>
          <a:xfrm>
            <a:off x="5467651" y="704776"/>
            <a:ext cx="3733800" cy="3733800"/>
          </a:xfrm>
          <a:prstGeom prst="roundRect">
            <a:avLst>
              <a:gd name="adj" fmla="val 16667"/>
            </a:avLst>
          </a:prstGeom>
        </p:spPr>
      </p:pic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82752" y="-307025"/>
            <a:ext cx="3587600" cy="25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>
            <a:off x="7416064" y="3592164"/>
            <a:ext cx="2034725" cy="2020624"/>
          </a:xfrm>
          <a:custGeom>
            <a:avLst/>
            <a:gdLst/>
            <a:ahLst/>
            <a:cxnLst/>
            <a:rect l="l" t="t" r="r" b="b"/>
            <a:pathLst>
              <a:path w="853" h="849" extrusionOk="0">
                <a:moveTo>
                  <a:pt x="360" y="812"/>
                </a:moveTo>
                <a:cubicBezTo>
                  <a:pt x="39" y="495"/>
                  <a:pt x="39" y="495"/>
                  <a:pt x="39" y="495"/>
                </a:cubicBezTo>
                <a:cubicBezTo>
                  <a:pt x="0" y="456"/>
                  <a:pt x="0" y="392"/>
                  <a:pt x="39" y="354"/>
                </a:cubicBezTo>
                <a:cubicBezTo>
                  <a:pt x="360" y="37"/>
                  <a:pt x="360" y="37"/>
                  <a:pt x="360" y="37"/>
                </a:cubicBezTo>
                <a:cubicBezTo>
                  <a:pt x="397" y="0"/>
                  <a:pt x="456" y="0"/>
                  <a:pt x="494" y="37"/>
                </a:cubicBezTo>
                <a:cubicBezTo>
                  <a:pt x="814" y="354"/>
                  <a:pt x="814" y="354"/>
                  <a:pt x="814" y="354"/>
                </a:cubicBezTo>
                <a:cubicBezTo>
                  <a:pt x="853" y="392"/>
                  <a:pt x="853" y="456"/>
                  <a:pt x="814" y="495"/>
                </a:cubicBezTo>
                <a:cubicBezTo>
                  <a:pt x="494" y="812"/>
                  <a:pt x="494" y="812"/>
                  <a:pt x="494" y="812"/>
                </a:cubicBezTo>
                <a:cubicBezTo>
                  <a:pt x="456" y="849"/>
                  <a:pt x="397" y="849"/>
                  <a:pt x="360" y="812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ctrTitle"/>
          </p:nvPr>
        </p:nvSpPr>
        <p:spPr>
          <a:xfrm>
            <a:off x="897300" y="1386863"/>
            <a:ext cx="4042500" cy="21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chemeClr val="accent1"/>
                </a:solidFill>
              </a:rPr>
              <a:t>Churn</a:t>
            </a:r>
            <a:r>
              <a:rPr lang="pt-BR" dirty="0">
                <a:solidFill>
                  <a:schemeClr val="accent1"/>
                </a:solidFill>
              </a:rPr>
              <a:t> em app de Comida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9" name="Google Shape;199;p27"/>
          <p:cNvSpPr txBox="1">
            <a:spLocks noGrp="1"/>
          </p:cNvSpPr>
          <p:nvPr>
            <p:ph type="subTitle" idx="1"/>
          </p:nvPr>
        </p:nvSpPr>
        <p:spPr>
          <a:xfrm>
            <a:off x="897300" y="3504188"/>
            <a:ext cx="4042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V1 – 20/01/2024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350326" y="56380"/>
            <a:ext cx="4115700" cy="496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Metodologia</a:t>
            </a:r>
            <a:endParaRPr sz="2400" dirty="0"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1"/>
          </p:nvPr>
        </p:nvSpPr>
        <p:spPr>
          <a:xfrm>
            <a:off x="555188" y="455603"/>
            <a:ext cx="4115700" cy="382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Exploratória</a:t>
            </a:r>
            <a:endParaRPr dirty="0"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 flipH="1">
            <a:off x="7180523" y="-419362"/>
            <a:ext cx="3587600" cy="251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Tabela&#10;&#10;Descrição gerada automaticamente com confiança média">
            <a:extLst>
              <a:ext uri="{FF2B5EF4-FFF2-40B4-BE49-F238E27FC236}">
                <a16:creationId xmlns:a16="http://schemas.microsoft.com/office/drawing/2014/main" id="{F05BEE25-E05E-5B48-3354-2FED224E2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47" y="1237598"/>
            <a:ext cx="3684960" cy="2201507"/>
          </a:xfrm>
          <a:prstGeom prst="rect">
            <a:avLst/>
          </a:prstGeom>
        </p:spPr>
      </p:pic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9C9DA0C3-BBC5-0F93-D94A-CC3B3E07A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888" y="1237598"/>
            <a:ext cx="3741648" cy="220096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854C532-0F57-FCC6-E6C5-DA28D877CFDE}"/>
              </a:ext>
            </a:extLst>
          </p:cNvPr>
          <p:cNvSpPr txBox="1"/>
          <p:nvPr/>
        </p:nvSpPr>
        <p:spPr>
          <a:xfrm>
            <a:off x="555188" y="3438567"/>
            <a:ext cx="3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Montserrat" panose="00000500000000000000" pitchFamily="2" charset="0"/>
              </a:rPr>
              <a:t>Quantidade de clientes referentes a última transação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1F52850-208F-EC15-326C-4115B98A4B2E}"/>
              </a:ext>
            </a:extLst>
          </p:cNvPr>
          <p:cNvSpPr txBox="1"/>
          <p:nvPr/>
        </p:nvSpPr>
        <p:spPr>
          <a:xfrm>
            <a:off x="4670888" y="3438566"/>
            <a:ext cx="3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Montserrat" panose="00000500000000000000" pitchFamily="2" charset="0"/>
              </a:rPr>
              <a:t>Quantidade de clientes por Score de Crédito</a:t>
            </a:r>
          </a:p>
        </p:txBody>
      </p:sp>
    </p:spTree>
    <p:extLst>
      <p:ext uri="{BB962C8B-B14F-4D97-AF65-F5344CB8AC3E}">
        <p14:creationId xmlns:p14="http://schemas.microsoft.com/office/powerpoint/2010/main" val="128580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350326" y="56380"/>
            <a:ext cx="4115700" cy="496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Metodologia</a:t>
            </a:r>
            <a:endParaRPr sz="2400" dirty="0"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1"/>
          </p:nvPr>
        </p:nvSpPr>
        <p:spPr>
          <a:xfrm>
            <a:off x="555188" y="455603"/>
            <a:ext cx="4115700" cy="382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Descrição das Técnicas Utilizadas</a:t>
            </a:r>
            <a:endParaRPr dirty="0"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 flipH="1">
            <a:off x="7180523" y="-419362"/>
            <a:ext cx="3587600" cy="25154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1F52850-208F-EC15-326C-4115B98A4B2E}"/>
              </a:ext>
            </a:extLst>
          </p:cNvPr>
          <p:cNvSpPr txBox="1"/>
          <p:nvPr/>
        </p:nvSpPr>
        <p:spPr>
          <a:xfrm>
            <a:off x="643618" y="1679198"/>
            <a:ext cx="497746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b="1" dirty="0">
                <a:latin typeface="Montserrat" panose="00000500000000000000" pitchFamily="2" charset="0"/>
              </a:rPr>
              <a:t>Tipo</a:t>
            </a:r>
            <a:r>
              <a:rPr lang="pt-BR" sz="1100" dirty="0">
                <a:latin typeface="Montserrat" panose="00000500000000000000" pitchFamily="2" charset="0"/>
              </a:rPr>
              <a:t>: Estudo analítico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latin typeface="Montserrat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b="1" dirty="0">
                <a:latin typeface="Montserrat" panose="00000500000000000000" pitchFamily="2" charset="0"/>
              </a:rPr>
              <a:t>Variável Resposta</a:t>
            </a:r>
            <a:r>
              <a:rPr lang="pt-BR" sz="1100" dirty="0">
                <a:latin typeface="Montserrat" panose="00000500000000000000" pitchFamily="2" charset="0"/>
              </a:rPr>
              <a:t>: Binária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latin typeface="Montserrat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b="1" dirty="0">
                <a:latin typeface="Montserrat" panose="00000500000000000000" pitchFamily="2" charset="0"/>
              </a:rPr>
              <a:t>Variáveis explicativas</a:t>
            </a:r>
            <a:r>
              <a:rPr lang="pt-BR" sz="1100" dirty="0">
                <a:latin typeface="Montserrat" panose="00000500000000000000" pitchFamily="2" charset="0"/>
              </a:rPr>
              <a:t>: variáveis originais e engenhadas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latin typeface="Montserrat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b="1" dirty="0">
                <a:latin typeface="Montserrat" panose="00000500000000000000" pitchFamily="2" charset="0"/>
              </a:rPr>
              <a:t>Método de Validação</a:t>
            </a:r>
            <a:r>
              <a:rPr lang="pt-BR" sz="1100" dirty="0">
                <a:latin typeface="Montserrat" panose="00000500000000000000" pitchFamily="2" charset="0"/>
              </a:rPr>
              <a:t>:  Diminuição da variável resposta em 20%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latin typeface="Montserrat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b="1" dirty="0">
                <a:latin typeface="Montserrat" panose="00000500000000000000" pitchFamily="2" charset="0"/>
              </a:rPr>
              <a:t>Métricas de Performance</a:t>
            </a:r>
            <a:r>
              <a:rPr lang="pt-BR" sz="1100" dirty="0">
                <a:latin typeface="Montserrat" panose="00000500000000000000" pitchFamily="2" charset="0"/>
              </a:rPr>
              <a:t>: Indicadores referentes ao plano de ação</a:t>
            </a:r>
          </a:p>
        </p:txBody>
      </p:sp>
    </p:spTree>
    <p:extLst>
      <p:ext uri="{BB962C8B-B14F-4D97-AF65-F5344CB8AC3E}">
        <p14:creationId xmlns:p14="http://schemas.microsoft.com/office/powerpoint/2010/main" val="255030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350326" y="56380"/>
            <a:ext cx="4115700" cy="496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Metodologia</a:t>
            </a:r>
            <a:endParaRPr sz="2400" dirty="0"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1"/>
          </p:nvPr>
        </p:nvSpPr>
        <p:spPr>
          <a:xfrm>
            <a:off x="555188" y="455603"/>
            <a:ext cx="4115700" cy="382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Macro fluxo da solução</a:t>
            </a:r>
            <a:endParaRPr dirty="0"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 flipH="1">
            <a:off x="7180523" y="-419362"/>
            <a:ext cx="3587600" cy="25154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A5998D4C-CE61-D33E-7812-B9DEC9699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043397"/>
              </p:ext>
            </p:extLst>
          </p:nvPr>
        </p:nvGraphicFramePr>
        <p:xfrm>
          <a:off x="864781" y="838375"/>
          <a:ext cx="6634718" cy="3719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7964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184298" y="1882125"/>
            <a:ext cx="4859177" cy="1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/>
              <a:t>Conclusão e próximos passos</a:t>
            </a:r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 idx="2"/>
          </p:nvPr>
        </p:nvSpPr>
        <p:spPr>
          <a:xfrm>
            <a:off x="710575" y="1012372"/>
            <a:ext cx="1223100" cy="9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33" name="Google Shape;233;p30"/>
          <p:cNvGrpSpPr/>
          <p:nvPr/>
        </p:nvGrpSpPr>
        <p:grpSpPr>
          <a:xfrm>
            <a:off x="-362238" y="-1623125"/>
            <a:ext cx="2877606" cy="2542980"/>
            <a:chOff x="-362238" y="-1775525"/>
            <a:chExt cx="2877606" cy="2542980"/>
          </a:xfrm>
        </p:grpSpPr>
        <p:sp>
          <p:nvSpPr>
            <p:cNvPr id="234" name="Google Shape;234;p30"/>
            <p:cNvSpPr/>
            <p:nvPr/>
          </p:nvSpPr>
          <p:spPr>
            <a:xfrm>
              <a:off x="-45350" y="-1775525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-362238" y="-1071732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6" name="Google Shape;236;p30"/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l="10000" r="10000"/>
          <a:stretch/>
        </p:blipFill>
        <p:spPr>
          <a:xfrm>
            <a:off x="5410200" y="704850"/>
            <a:ext cx="3733800" cy="3733800"/>
          </a:xfrm>
          <a:prstGeom prst="roundRect">
            <a:avLst>
              <a:gd name="adj" fmla="val 16667"/>
            </a:avLst>
          </a:prstGeom>
        </p:spPr>
      </p:pic>
      <p:pic>
        <p:nvPicPr>
          <p:cNvPr id="237" name="Google Shape;23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6639623" y="3569263"/>
            <a:ext cx="3587600" cy="251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5171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350325" y="56380"/>
            <a:ext cx="5610995" cy="496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Conclusão e próximos passos</a:t>
            </a:r>
            <a:endParaRPr sz="2400" dirty="0"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1"/>
          </p:nvPr>
        </p:nvSpPr>
        <p:spPr>
          <a:xfrm>
            <a:off x="555188" y="455603"/>
            <a:ext cx="4115700" cy="382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Acompanhamento do estudo</a:t>
            </a:r>
            <a:endParaRPr dirty="0"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 flipH="1">
            <a:off x="7180523" y="-419362"/>
            <a:ext cx="3587600" cy="25154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9EA30E8-9D88-4CE3-FFF6-9B71A3348B67}"/>
              </a:ext>
            </a:extLst>
          </p:cNvPr>
          <p:cNvSpPr txBox="1"/>
          <p:nvPr/>
        </p:nvSpPr>
        <p:spPr>
          <a:xfrm>
            <a:off x="643618" y="1679198"/>
            <a:ext cx="497746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Com base na análise feita, foi possível entender e segmentar qual o perfil de cliente que mais apresenta a chance de </a:t>
            </a:r>
            <a:r>
              <a:rPr lang="pt-BR" sz="1100" dirty="0" err="1">
                <a:latin typeface="Montserrat" panose="00000500000000000000" pitchFamily="2" charset="0"/>
              </a:rPr>
              <a:t>churn</a:t>
            </a:r>
            <a:r>
              <a:rPr lang="pt-BR" sz="1100" dirty="0">
                <a:latin typeface="Montserrat" panose="00000500000000000000" pitchFamily="2" charset="0"/>
              </a:rPr>
              <a:t>, com isso, teremos indicativos para novos estudos.</a:t>
            </a:r>
          </a:p>
          <a:p>
            <a:endParaRPr lang="pt-BR" sz="1100" dirty="0">
              <a:latin typeface="Montserrat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b="1" dirty="0">
                <a:latin typeface="Montserrat" panose="00000500000000000000" pitchFamily="2" charset="0"/>
              </a:rPr>
              <a:t>Performance do Estudo: </a:t>
            </a:r>
            <a:r>
              <a:rPr lang="pt-BR" sz="1100" dirty="0">
                <a:latin typeface="Montserrat" panose="00000500000000000000" pitchFamily="2" charset="0"/>
              </a:rPr>
              <a:t>As métricas são as mesmas propostas no plano de ação, que estarão disponíveis para visualização no dashboard do projeto.</a:t>
            </a:r>
          </a:p>
          <a:p>
            <a:endParaRPr lang="pt-BR" sz="1100" dirty="0">
              <a:latin typeface="Montserrat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b="1" dirty="0">
                <a:latin typeface="Montserrat" panose="00000500000000000000" pitchFamily="2" charset="0"/>
              </a:rPr>
              <a:t>Taxa Do Target: </a:t>
            </a:r>
            <a:r>
              <a:rPr lang="pt-BR" sz="1100" dirty="0">
                <a:latin typeface="Montserrat" panose="00000500000000000000" pitchFamily="2" charset="0"/>
              </a:rPr>
              <a:t>Nosso objetivo busca diminuir a taxa de target em 20%, então essa é a meta a ser alcançada no longo de 4 meses futuros.</a:t>
            </a:r>
            <a:endParaRPr lang="pt-BR" sz="11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792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7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6BC42F2-F36A-29A6-15DC-BBD49F197700}"/>
              </a:ext>
            </a:extLst>
          </p:cNvPr>
          <p:cNvSpPr txBox="1"/>
          <p:nvPr/>
        </p:nvSpPr>
        <p:spPr>
          <a:xfrm>
            <a:off x="1970809" y="2156251"/>
            <a:ext cx="5202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solidFill>
                  <a:schemeClr val="bg1"/>
                </a:solidFill>
                <a:latin typeface="Montserrat" panose="00000500000000000000" pitchFamily="2" charset="0"/>
              </a:rPr>
              <a:t>Kauã</a:t>
            </a:r>
            <a:r>
              <a:rPr lang="pt-BR" sz="48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pt-BR" sz="4800" dirty="0" err="1">
                <a:solidFill>
                  <a:schemeClr val="bg1"/>
                </a:solidFill>
                <a:latin typeface="Montserrat" panose="00000500000000000000" pitchFamily="2" charset="0"/>
              </a:rPr>
              <a:t>Buchweitz</a:t>
            </a:r>
            <a:r>
              <a:rPr lang="pt-BR" sz="48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351405" y="906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Sumário do projeto</a:t>
            </a: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5D0FD11-0BBC-BDA0-D7FB-841E9FF03C1D}"/>
              </a:ext>
            </a:extLst>
          </p:cNvPr>
          <p:cNvSpPr txBox="1"/>
          <p:nvPr/>
        </p:nvSpPr>
        <p:spPr>
          <a:xfrm>
            <a:off x="811034" y="663306"/>
            <a:ext cx="33473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F0502020204030204" pitchFamily="2" charset="0"/>
                <a:ea typeface="Microsoft YaHei" pitchFamily="34" charset="-122"/>
                <a:cs typeface="+mn-cs"/>
              </a:rPr>
              <a:t>Introdução e escopo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F0502020204030204" pitchFamily="2" charset="0"/>
                <a:ea typeface="Microsoft YaHei" pitchFamily="34" charset="-122"/>
                <a:cs typeface="+mn-cs"/>
              </a:rPr>
              <a:t>Objetivo do modelo</a:t>
            </a:r>
            <a:endParaRPr lang="pt-BR" sz="1200" dirty="0">
              <a:solidFill>
                <a:srgbClr val="000000"/>
              </a:solidFill>
              <a:latin typeface="Montserrat" panose="020F0502020204030204" pitchFamily="2" charset="0"/>
              <a:ea typeface="Microsoft YaHei" pitchFamily="34" charset="-122"/>
            </a:endParaRP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F0502020204030204" pitchFamily="2" charset="0"/>
                <a:ea typeface="Microsoft YaHei" pitchFamily="34" charset="-122"/>
                <a:cs typeface="+mn-cs"/>
              </a:rPr>
              <a:t>Bases de dados utilizadas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F0502020204030204" pitchFamily="2" charset="0"/>
                <a:ea typeface="Microsoft YaHei" pitchFamily="34" charset="-122"/>
                <a:cs typeface="+mn-cs"/>
              </a:rPr>
              <a:t>Target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F0502020204030204" pitchFamily="2" charset="0"/>
                <a:ea typeface="Microsoft YaHei" pitchFamily="34" charset="-122"/>
                <a:cs typeface="+mn-cs"/>
              </a:rPr>
              <a:t>Descrição das variáveis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F0502020204030204" pitchFamily="2" charset="0"/>
                <a:ea typeface="Microsoft YaHei" pitchFamily="34" charset="-122"/>
                <a:cs typeface="+mn-cs"/>
              </a:rPr>
              <a:t>Premissas e Limitações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20F0502020204030204" pitchFamily="2" charset="0"/>
              <a:ea typeface="Microsoft YaHei" pitchFamily="34" charset="-122"/>
              <a:cs typeface="+mn-cs"/>
            </a:endParaRPr>
          </a:p>
          <a:p>
            <a:pPr marL="342900" indent="-342900" defTabSz="449263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sz="1200" b="1" dirty="0">
                <a:solidFill>
                  <a:srgbClr val="000000"/>
                </a:solidFill>
                <a:latin typeface="Montserrat" panose="020F0502020204030204" pitchFamily="2" charset="0"/>
                <a:ea typeface="Microsoft YaHei" pitchFamily="34" charset="-122"/>
              </a:rPr>
              <a:t>Metodologia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F0502020204030204" pitchFamily="2" charset="0"/>
                <a:ea typeface="Microsoft YaHei" pitchFamily="34" charset="-122"/>
                <a:cs typeface="+mn-cs"/>
              </a:rPr>
              <a:t>Análise exploratória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F0502020204030204" pitchFamily="2" charset="0"/>
                <a:ea typeface="Microsoft YaHei" pitchFamily="34" charset="-122"/>
                <a:cs typeface="+mn-cs"/>
              </a:rPr>
              <a:t>Descrição da técnica utilizada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F0502020204030204" pitchFamily="2" charset="0"/>
                <a:ea typeface="Microsoft YaHei" pitchFamily="34" charset="-122"/>
                <a:cs typeface="+mn-cs"/>
              </a:rPr>
              <a:t>Macro fluxo da solução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20F0502020204030204" pitchFamily="2" charset="0"/>
              <a:ea typeface="Microsoft YaHei" pitchFamily="34" charset="-122"/>
              <a:cs typeface="+mn-cs"/>
            </a:endParaRPr>
          </a:p>
          <a:p>
            <a:pPr marL="400050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pt-BR" sz="1200" b="1" dirty="0">
                <a:solidFill>
                  <a:srgbClr val="000000"/>
                </a:solidFill>
                <a:latin typeface="Montserrat" panose="020F0502020204030204" pitchFamily="2" charset="0"/>
                <a:ea typeface="Microsoft YaHei" pitchFamily="34" charset="-122"/>
              </a:rPr>
              <a:t>Conclusão e próximos passos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lang="pt-BR" sz="1200" dirty="0">
                <a:solidFill>
                  <a:srgbClr val="000000"/>
                </a:solidFill>
                <a:latin typeface="Montserrat" panose="020F0502020204030204" pitchFamily="2" charset="0"/>
                <a:ea typeface="Microsoft YaHei" pitchFamily="34" charset="-122"/>
              </a:rPr>
              <a:t>Acompanhamento do estudo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710575" y="1882125"/>
            <a:ext cx="4332900" cy="1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/>
              <a:t>Introdução e Escopo</a:t>
            </a:r>
            <a:endParaRPr sz="5400" dirty="0"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 idx="2"/>
          </p:nvPr>
        </p:nvSpPr>
        <p:spPr>
          <a:xfrm>
            <a:off x="710575" y="1012372"/>
            <a:ext cx="1223100" cy="9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33" name="Google Shape;233;p30"/>
          <p:cNvGrpSpPr/>
          <p:nvPr/>
        </p:nvGrpSpPr>
        <p:grpSpPr>
          <a:xfrm>
            <a:off x="-362238" y="-1623125"/>
            <a:ext cx="2877606" cy="2542980"/>
            <a:chOff x="-362238" y="-1775525"/>
            <a:chExt cx="2877606" cy="2542980"/>
          </a:xfrm>
        </p:grpSpPr>
        <p:sp>
          <p:nvSpPr>
            <p:cNvPr id="234" name="Google Shape;234;p30"/>
            <p:cNvSpPr/>
            <p:nvPr/>
          </p:nvSpPr>
          <p:spPr>
            <a:xfrm>
              <a:off x="-45350" y="-1775525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-362238" y="-1071732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6" name="Google Shape;236;p30"/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l="10000" r="10000"/>
          <a:stretch/>
        </p:blipFill>
        <p:spPr>
          <a:xfrm>
            <a:off x="5410200" y="704850"/>
            <a:ext cx="3733800" cy="3733800"/>
          </a:xfrm>
          <a:prstGeom prst="roundRect">
            <a:avLst>
              <a:gd name="adj" fmla="val 16667"/>
            </a:avLst>
          </a:prstGeom>
        </p:spPr>
      </p:pic>
      <p:pic>
        <p:nvPicPr>
          <p:cNvPr id="237" name="Google Shape;23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6639623" y="3569263"/>
            <a:ext cx="3587600" cy="25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350326" y="56380"/>
            <a:ext cx="4115700" cy="496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Introdução e Escopo</a:t>
            </a:r>
            <a:endParaRPr sz="2400" dirty="0"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1"/>
          </p:nvPr>
        </p:nvSpPr>
        <p:spPr>
          <a:xfrm>
            <a:off x="555188" y="455603"/>
            <a:ext cx="4115700" cy="382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 da Análise</a:t>
            </a:r>
            <a:endParaRPr dirty="0"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 flipH="1">
            <a:off x="7180523" y="-419362"/>
            <a:ext cx="3587600" cy="25154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9DB93FF-12ED-6F47-2BBA-1021973715FC}"/>
              </a:ext>
            </a:extLst>
          </p:cNvPr>
          <p:cNvSpPr txBox="1"/>
          <p:nvPr/>
        </p:nvSpPr>
        <p:spPr>
          <a:xfrm>
            <a:off x="730102" y="1148316"/>
            <a:ext cx="49618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objetivo da análise busca entender qual o perfil de risco de cada cliente com maiores chance de </a:t>
            </a:r>
            <a:r>
              <a:rPr lang="pt-BR" dirty="0" err="1"/>
              <a:t>churn</a:t>
            </a:r>
            <a:r>
              <a:rPr lang="pt-BR" dirty="0"/>
              <a:t> dentro do aplicativo.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churn</a:t>
            </a:r>
            <a:r>
              <a:rPr lang="pt-BR" dirty="0"/>
              <a:t> é definido quando nos últimos 30 dias o cliente não realizou nenhuma transação.</a:t>
            </a:r>
          </a:p>
          <a:p>
            <a:endParaRPr lang="pt-BR" dirty="0"/>
          </a:p>
          <a:p>
            <a:r>
              <a:rPr lang="pt-BR" dirty="0"/>
              <a:t>Com a análise feita, iremos procurar implementar em toda a empresa as devidas ações necessárias para reduzir essa probabilidade do </a:t>
            </a:r>
            <a:r>
              <a:rPr lang="pt-BR" dirty="0" err="1"/>
              <a:t>churn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É esperado que através da análise a taxa de </a:t>
            </a:r>
            <a:r>
              <a:rPr lang="pt-BR" dirty="0" err="1"/>
              <a:t>churn</a:t>
            </a:r>
            <a:r>
              <a:rPr lang="pt-BR" dirty="0"/>
              <a:t> seja reduzida em 20% o que consequentemente, aumentará as receitas da empresa.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350326" y="56380"/>
            <a:ext cx="4115700" cy="496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Introdução e Escopo</a:t>
            </a:r>
            <a:endParaRPr sz="2400" dirty="0"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1"/>
          </p:nvPr>
        </p:nvSpPr>
        <p:spPr>
          <a:xfrm>
            <a:off x="555188" y="455603"/>
            <a:ext cx="4115700" cy="382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Bases de Dados utilizadas</a:t>
            </a:r>
            <a:endParaRPr dirty="0"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 flipH="1">
            <a:off x="7180523" y="-419362"/>
            <a:ext cx="3587600" cy="25154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9DB93FF-12ED-6F47-2BBA-1021973715FC}"/>
              </a:ext>
            </a:extLst>
          </p:cNvPr>
          <p:cNvSpPr txBox="1"/>
          <p:nvPr/>
        </p:nvSpPr>
        <p:spPr>
          <a:xfrm>
            <a:off x="730102" y="1148316"/>
            <a:ext cx="4961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bases que contém a respectiva informação são apresentadas nas tabelas abaixo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682389C-2B13-9D36-9722-7D0AE18AA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948932"/>
              </p:ext>
            </p:extLst>
          </p:nvPr>
        </p:nvGraphicFramePr>
        <p:xfrm>
          <a:off x="730101" y="1981476"/>
          <a:ext cx="6712690" cy="1554480"/>
        </p:xfrm>
        <a:graphic>
          <a:graphicData uri="http://schemas.openxmlformats.org/drawingml/2006/table">
            <a:tbl>
              <a:tblPr firstRow="1" firstCol="1" bandRow="1">
                <a:tableStyleId>{36B8DD99-081B-490B-9750-65510BB2AAFD}</a:tableStyleId>
              </a:tblPr>
              <a:tblGrid>
                <a:gridCol w="1342538">
                  <a:extLst>
                    <a:ext uri="{9D8B030D-6E8A-4147-A177-3AD203B41FA5}">
                      <a16:colId xmlns:a16="http://schemas.microsoft.com/office/drawing/2014/main" val="1102169282"/>
                    </a:ext>
                  </a:extLst>
                </a:gridCol>
                <a:gridCol w="1342538">
                  <a:extLst>
                    <a:ext uri="{9D8B030D-6E8A-4147-A177-3AD203B41FA5}">
                      <a16:colId xmlns:a16="http://schemas.microsoft.com/office/drawing/2014/main" val="577272827"/>
                    </a:ext>
                  </a:extLst>
                </a:gridCol>
                <a:gridCol w="1342538">
                  <a:extLst>
                    <a:ext uri="{9D8B030D-6E8A-4147-A177-3AD203B41FA5}">
                      <a16:colId xmlns:a16="http://schemas.microsoft.com/office/drawing/2014/main" val="1060811462"/>
                    </a:ext>
                  </a:extLst>
                </a:gridCol>
                <a:gridCol w="1342538">
                  <a:extLst>
                    <a:ext uri="{9D8B030D-6E8A-4147-A177-3AD203B41FA5}">
                      <a16:colId xmlns:a16="http://schemas.microsoft.com/office/drawing/2014/main" val="1959040156"/>
                    </a:ext>
                  </a:extLst>
                </a:gridCol>
                <a:gridCol w="1342538">
                  <a:extLst>
                    <a:ext uri="{9D8B030D-6E8A-4147-A177-3AD203B41FA5}">
                      <a16:colId xmlns:a16="http://schemas.microsoft.com/office/drawing/2014/main" val="936970304"/>
                    </a:ext>
                  </a:extLst>
                </a:gridCol>
              </a:tblGrid>
              <a:tr h="57206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Base de Dados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Data de Referência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>
                          <a:solidFill>
                            <a:schemeClr val="bg1"/>
                          </a:solidFill>
                        </a:rPr>
                        <a:t>Qtde</a:t>
                      </a:r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 de Observações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Fonte da informação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Responsável pela disponibilidade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338497"/>
                  </a:ext>
                </a:extLst>
              </a:tr>
              <a:tr h="331431">
                <a:tc>
                  <a:txBody>
                    <a:bodyPr/>
                    <a:lstStyle/>
                    <a:p>
                      <a:r>
                        <a:rPr lang="pt-BR" sz="1200" dirty="0" err="1"/>
                        <a:t>Fato_churn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Jun</a:t>
                      </a:r>
                      <a:r>
                        <a:rPr lang="pt-BR" sz="1200" dirty="0"/>
                        <a:t>/2019 a Out/2019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Servidor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Time de CRM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71403"/>
                  </a:ext>
                </a:extLst>
              </a:tr>
              <a:tr h="331431">
                <a:tc>
                  <a:txBody>
                    <a:bodyPr/>
                    <a:lstStyle/>
                    <a:p>
                      <a:r>
                        <a:rPr lang="pt-BR" sz="1200" dirty="0" err="1"/>
                        <a:t>Dim_clientes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Jun</a:t>
                      </a:r>
                      <a:r>
                        <a:rPr lang="pt-BR" sz="1200" dirty="0"/>
                        <a:t>/2019 a Out/2019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Servidor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Time de CRM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423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67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350326" y="56380"/>
            <a:ext cx="4115700" cy="496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Introdução e Escopo</a:t>
            </a:r>
            <a:endParaRPr sz="2400" dirty="0"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1"/>
          </p:nvPr>
        </p:nvSpPr>
        <p:spPr>
          <a:xfrm>
            <a:off x="555188" y="455603"/>
            <a:ext cx="4115700" cy="382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Target</a:t>
            </a:r>
            <a:endParaRPr dirty="0"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 flipH="1">
            <a:off x="7180523" y="-419362"/>
            <a:ext cx="3587600" cy="25154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9DB93FF-12ED-6F47-2BBA-1021973715FC}"/>
              </a:ext>
            </a:extLst>
          </p:cNvPr>
          <p:cNvSpPr txBox="1"/>
          <p:nvPr/>
        </p:nvSpPr>
        <p:spPr>
          <a:xfrm>
            <a:off x="730102" y="1148316"/>
            <a:ext cx="49618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variável Target do modelo é do tipo binária e foi construída através da variável </a:t>
            </a:r>
            <a:r>
              <a:rPr lang="pt-BR" dirty="0" err="1"/>
              <a:t>Data_Ultima_transação</a:t>
            </a:r>
            <a:r>
              <a:rPr lang="pt-BR" dirty="0"/>
              <a:t>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Churn</a:t>
            </a:r>
            <a:r>
              <a:rPr lang="pt-BR" dirty="0"/>
              <a:t>: O cliente não realizou nos últimos 30 dias e relação a data de referência disponível.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Não </a:t>
            </a:r>
            <a:r>
              <a:rPr lang="pt-BR" b="1" dirty="0" err="1"/>
              <a:t>Churn</a:t>
            </a:r>
            <a:r>
              <a:rPr lang="pt-BR" dirty="0"/>
              <a:t>: O contrário.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16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350326" y="56380"/>
            <a:ext cx="4115700" cy="496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Introdução e Escopo</a:t>
            </a:r>
            <a:endParaRPr sz="2400" dirty="0"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1"/>
          </p:nvPr>
        </p:nvSpPr>
        <p:spPr>
          <a:xfrm>
            <a:off x="555188" y="455603"/>
            <a:ext cx="4115700" cy="382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Descrição das Variáveis</a:t>
            </a:r>
            <a:endParaRPr dirty="0"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 flipH="1">
            <a:off x="7180523" y="-419362"/>
            <a:ext cx="3587600" cy="25154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9DB93FF-12ED-6F47-2BBA-1021973715FC}"/>
              </a:ext>
            </a:extLst>
          </p:cNvPr>
          <p:cNvSpPr txBox="1"/>
          <p:nvPr/>
        </p:nvSpPr>
        <p:spPr>
          <a:xfrm>
            <a:off x="694660" y="838375"/>
            <a:ext cx="5309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+mn-cs"/>
              </a:rPr>
              <a:t>As bases de dados utilizadas com as principais informações são apresentadas na tabela abaixo: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57488B40-55FA-35C2-0939-8A4F1C277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35132"/>
              </p:ext>
            </p:extLst>
          </p:nvPr>
        </p:nvGraphicFramePr>
        <p:xfrm>
          <a:off x="694659" y="1361595"/>
          <a:ext cx="7563294" cy="3228372"/>
        </p:xfrm>
        <a:graphic>
          <a:graphicData uri="http://schemas.openxmlformats.org/drawingml/2006/table">
            <a:tbl>
              <a:tblPr firstRow="1" firstCol="1" bandRow="1">
                <a:tableStyleId>{36B8DD99-081B-490B-9750-65510BB2AAFD}</a:tableStyleId>
              </a:tblPr>
              <a:tblGrid>
                <a:gridCol w="2521098">
                  <a:extLst>
                    <a:ext uri="{9D8B030D-6E8A-4147-A177-3AD203B41FA5}">
                      <a16:colId xmlns:a16="http://schemas.microsoft.com/office/drawing/2014/main" val="3843444778"/>
                    </a:ext>
                  </a:extLst>
                </a:gridCol>
                <a:gridCol w="2521098">
                  <a:extLst>
                    <a:ext uri="{9D8B030D-6E8A-4147-A177-3AD203B41FA5}">
                      <a16:colId xmlns:a16="http://schemas.microsoft.com/office/drawing/2014/main" val="3940167392"/>
                    </a:ext>
                  </a:extLst>
                </a:gridCol>
                <a:gridCol w="2521098">
                  <a:extLst>
                    <a:ext uri="{9D8B030D-6E8A-4147-A177-3AD203B41FA5}">
                      <a16:colId xmlns:a16="http://schemas.microsoft.com/office/drawing/2014/main" val="3077050400"/>
                    </a:ext>
                  </a:extLst>
                </a:gridCol>
              </a:tblGrid>
              <a:tr h="253723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bg1"/>
                          </a:solidFill>
                        </a:rPr>
                        <a:t>Variável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bg1"/>
                          </a:solidFill>
                        </a:rPr>
                        <a:t>Tipo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bg1"/>
                          </a:solidFill>
                        </a:rPr>
                        <a:t>Descrição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14529"/>
                  </a:ext>
                </a:extLst>
              </a:tr>
              <a:tr h="247023">
                <a:tc>
                  <a:txBody>
                    <a:bodyPr/>
                    <a:lstStyle/>
                    <a:p>
                      <a:r>
                        <a:rPr lang="pt-BR" sz="1000" dirty="0" err="1">
                          <a:latin typeface="Montserrat" panose="00000500000000000000" pitchFamily="2" charset="0"/>
                        </a:rPr>
                        <a:t>Score_credito</a:t>
                      </a:r>
                      <a:endParaRPr lang="pt-BR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Capacidade financeira do cliente.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50642"/>
                  </a:ext>
                </a:extLst>
              </a:tr>
              <a:tr h="247023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Estado do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303296"/>
                  </a:ext>
                </a:extLst>
              </a:tr>
              <a:tr h="247023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Gênero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Gênero do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307666"/>
                  </a:ext>
                </a:extLst>
              </a:tr>
              <a:tr h="247023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Idade do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396663"/>
                  </a:ext>
                </a:extLst>
              </a:tr>
              <a:tr h="388047">
                <a:tc>
                  <a:txBody>
                    <a:bodyPr/>
                    <a:lstStyle/>
                    <a:p>
                      <a:r>
                        <a:rPr lang="pt-BR" sz="1000" dirty="0" err="1">
                          <a:latin typeface="Montserrat" panose="00000500000000000000" pitchFamily="2" charset="0"/>
                        </a:rPr>
                        <a:t>Tempo_cliente</a:t>
                      </a:r>
                      <a:endParaRPr lang="pt-BR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Tempo em meses que o cliente usa o app.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475874"/>
                  </a:ext>
                </a:extLst>
              </a:tr>
              <a:tr h="388047">
                <a:tc>
                  <a:txBody>
                    <a:bodyPr/>
                    <a:lstStyle/>
                    <a:p>
                      <a:r>
                        <a:rPr lang="pt-BR" sz="1000" dirty="0" err="1">
                          <a:latin typeface="Montserrat" panose="00000500000000000000" pitchFamily="2" charset="0"/>
                        </a:rPr>
                        <a:t>Limite_Credito_Mercado</a:t>
                      </a:r>
                      <a:endParaRPr lang="pt-BR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Limite que o cliente tem no mercado.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32959"/>
                  </a:ext>
                </a:extLst>
              </a:tr>
              <a:tr h="388047">
                <a:tc>
                  <a:txBody>
                    <a:bodyPr/>
                    <a:lstStyle/>
                    <a:p>
                      <a:r>
                        <a:rPr lang="pt-BR" sz="1000" dirty="0" err="1">
                          <a:latin typeface="Montserrat" panose="00000500000000000000" pitchFamily="2" charset="0"/>
                        </a:rPr>
                        <a:t>Qte_categorias</a:t>
                      </a:r>
                      <a:endParaRPr lang="pt-BR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Quantidade de categorias de produto pedidas pelo cliente.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975549"/>
                  </a:ext>
                </a:extLst>
              </a:tr>
              <a:tr h="388047">
                <a:tc>
                  <a:txBody>
                    <a:bodyPr/>
                    <a:lstStyle/>
                    <a:p>
                      <a:r>
                        <a:rPr lang="pt-BR" sz="1000" dirty="0" err="1">
                          <a:latin typeface="Montserrat" panose="00000500000000000000" pitchFamily="2" charset="0"/>
                        </a:rPr>
                        <a:t>Programa_Fidelidade</a:t>
                      </a:r>
                      <a:endParaRPr lang="pt-BR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Binária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Se o cliente participa ou não do programa de fidelidade.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84749"/>
                  </a:ext>
                </a:extLst>
              </a:tr>
              <a:tr h="388047">
                <a:tc>
                  <a:txBody>
                    <a:bodyPr/>
                    <a:lstStyle/>
                    <a:p>
                      <a:r>
                        <a:rPr lang="pt-BR" sz="1000" dirty="0" err="1">
                          <a:latin typeface="Montserrat" panose="00000500000000000000" pitchFamily="2" charset="0"/>
                        </a:rPr>
                        <a:t>DataUltimaTransacao</a:t>
                      </a:r>
                      <a:endParaRPr lang="pt-BR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Data que o cliente realizou a última compra no aplicativo.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38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06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350326" y="56380"/>
            <a:ext cx="4115700" cy="496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Introdução e Escopo</a:t>
            </a:r>
            <a:endParaRPr sz="2400" dirty="0"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1"/>
          </p:nvPr>
        </p:nvSpPr>
        <p:spPr>
          <a:xfrm>
            <a:off x="555188" y="455603"/>
            <a:ext cx="4115700" cy="382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Premissas e Limitações</a:t>
            </a:r>
            <a:endParaRPr dirty="0"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 flipH="1">
            <a:off x="7180523" y="-419362"/>
            <a:ext cx="3587600" cy="25154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9DB93FF-12ED-6F47-2BBA-1021973715FC}"/>
              </a:ext>
            </a:extLst>
          </p:cNvPr>
          <p:cNvSpPr txBox="1"/>
          <p:nvPr/>
        </p:nvSpPr>
        <p:spPr>
          <a:xfrm>
            <a:off x="687572" y="1099098"/>
            <a:ext cx="4961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Premissas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200" dirty="0"/>
              <a:t>As informações de transações e cadastro estão registradas adequadamente no servidor SQL.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200" dirty="0"/>
              <a:t>Entendemos que quando acontece o </a:t>
            </a:r>
            <a:r>
              <a:rPr lang="pt-BR" sz="1200" dirty="0" err="1"/>
              <a:t>Churn</a:t>
            </a:r>
            <a:r>
              <a:rPr lang="pt-BR" sz="1200" dirty="0"/>
              <a:t>, perdemos o cliente para a concorrência.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83616D2-C066-9543-68CF-A13B6F8DFF27}"/>
              </a:ext>
            </a:extLst>
          </p:cNvPr>
          <p:cNvSpPr txBox="1"/>
          <p:nvPr/>
        </p:nvSpPr>
        <p:spPr>
          <a:xfrm>
            <a:off x="555188" y="2879884"/>
            <a:ext cx="49618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Limitações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Caso o cliente tenha ficado sem transacionar no meio do período de 4 meses e voltou a transacionar no último mês da data de referência, ele não classificado como </a:t>
            </a:r>
            <a:r>
              <a:rPr lang="pt-BR" sz="1200" dirty="0" err="1"/>
              <a:t>Churn</a:t>
            </a:r>
            <a:r>
              <a:rPr lang="pt-B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Devido ao limite financeiro, trabalhamos apenas com uma amostra da população de clientes.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6974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184298" y="1882125"/>
            <a:ext cx="4859177" cy="1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/>
              <a:t>Metodologia</a:t>
            </a:r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 idx="2"/>
          </p:nvPr>
        </p:nvSpPr>
        <p:spPr>
          <a:xfrm>
            <a:off x="710575" y="1012372"/>
            <a:ext cx="1223100" cy="9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33" name="Google Shape;233;p30"/>
          <p:cNvGrpSpPr/>
          <p:nvPr/>
        </p:nvGrpSpPr>
        <p:grpSpPr>
          <a:xfrm>
            <a:off x="-362238" y="-1623125"/>
            <a:ext cx="2877606" cy="2542980"/>
            <a:chOff x="-362238" y="-1775525"/>
            <a:chExt cx="2877606" cy="2542980"/>
          </a:xfrm>
        </p:grpSpPr>
        <p:sp>
          <p:nvSpPr>
            <p:cNvPr id="234" name="Google Shape;234;p30"/>
            <p:cNvSpPr/>
            <p:nvPr/>
          </p:nvSpPr>
          <p:spPr>
            <a:xfrm>
              <a:off x="-45350" y="-1775525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-362238" y="-1071732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6" name="Google Shape;236;p30"/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l="10000" r="10000"/>
          <a:stretch/>
        </p:blipFill>
        <p:spPr>
          <a:xfrm>
            <a:off x="5410200" y="704850"/>
            <a:ext cx="3733800" cy="3733800"/>
          </a:xfrm>
          <a:prstGeom prst="roundRect">
            <a:avLst>
              <a:gd name="adj" fmla="val 16667"/>
            </a:avLst>
          </a:prstGeom>
        </p:spPr>
      </p:pic>
      <p:pic>
        <p:nvPicPr>
          <p:cNvPr id="237" name="Google Shape;23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6639623" y="3569263"/>
            <a:ext cx="3587600" cy="251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7119211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 Strategy Consulting by Slidesgo">
  <a:themeElements>
    <a:clrScheme name="Simple Light">
      <a:dk1>
        <a:srgbClr val="262C3B"/>
      </a:dk1>
      <a:lt1>
        <a:srgbClr val="FFFFFF"/>
      </a:lt1>
      <a:dk2>
        <a:srgbClr val="33CFF8"/>
      </a:dk2>
      <a:lt2>
        <a:srgbClr val="1DA2DB"/>
      </a:lt2>
      <a:accent1>
        <a:srgbClr val="02459D"/>
      </a:accent1>
      <a:accent2>
        <a:srgbClr val="01203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C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660</Words>
  <Application>Microsoft Office PowerPoint</Application>
  <PresentationFormat>Apresentação na tela (16:9)</PresentationFormat>
  <Paragraphs>129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Proxima Nova Semibold</vt:lpstr>
      <vt:lpstr>Open Sans</vt:lpstr>
      <vt:lpstr>Montserrat</vt:lpstr>
      <vt:lpstr>Onest</vt:lpstr>
      <vt:lpstr>Arial</vt:lpstr>
      <vt:lpstr>Wingdings</vt:lpstr>
      <vt:lpstr>Proxima Nova</vt:lpstr>
      <vt:lpstr>Calibri</vt:lpstr>
      <vt:lpstr>Corporate Strategy Consulting by Slidesgo</vt:lpstr>
      <vt:lpstr>Slidesgo Final Pages</vt:lpstr>
      <vt:lpstr>Churn em app de Comida</vt:lpstr>
      <vt:lpstr>Sumário do projeto</vt:lpstr>
      <vt:lpstr>Introdução e Escopo</vt:lpstr>
      <vt:lpstr>Introdução e Escopo</vt:lpstr>
      <vt:lpstr>Introdução e Escopo</vt:lpstr>
      <vt:lpstr>Introdução e Escopo</vt:lpstr>
      <vt:lpstr>Introdução e Escopo</vt:lpstr>
      <vt:lpstr>Introdução e Escopo</vt:lpstr>
      <vt:lpstr>Metodologia</vt:lpstr>
      <vt:lpstr>Metodologia</vt:lpstr>
      <vt:lpstr>Metodologia</vt:lpstr>
      <vt:lpstr>Metodologia</vt:lpstr>
      <vt:lpstr>Conclusão e próximos passos</vt:lpstr>
      <vt:lpstr>Conclusão e próximos passos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em app de Comida</dc:title>
  <cp:lastModifiedBy>Kazin Buchwiehsaz</cp:lastModifiedBy>
  <cp:revision>3</cp:revision>
  <dcterms:modified xsi:type="dcterms:W3CDTF">2024-01-20T14:10:15Z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2024-01-19T17:55:44Z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123c2623-31b8-4329-98ea-05d63db6e439</vt:lpwstr>
  </property>
  <property fmtid="{D5CDD505-2E9C-101B-9397-08002B2CF9AE}" pid="7" name="MSIP_Label_defa4170-0d19-0005-0004-bc88714345d2_ActionId">
    <vt:lpwstr>d1ed1cde-1ec1-422a-9f85-8f7fd8ad639b</vt:lpwstr>
  </property>
  <property fmtid="{D5CDD505-2E9C-101B-9397-08002B2CF9AE}" pid="8" name="MSIP_Label_defa4170-0d19-0005-0004-bc88714345d2_ContentBits">
    <vt:lpwstr>0</vt:lpwstr>
  </property>
</Properties>
</file>