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4" r:id="rId9"/>
    <p:sldId id="27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98" d="100"/>
          <a:sy n="98" d="100"/>
        </p:scale>
        <p:origin x="44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76D0D-D804-DD4D-B151-ED1F26BB66FC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E35A67F-7330-2942-8271-781E21D9A23E}">
      <dgm:prSet phldrT="[Text]"/>
      <dgm:spPr/>
      <dgm:t>
        <a:bodyPr/>
        <a:lstStyle/>
        <a:p>
          <a:r>
            <a:rPr lang="en-US" dirty="0"/>
            <a:t>Customer IDs of the frequent customers</a:t>
          </a:r>
        </a:p>
      </dgm:t>
    </dgm:pt>
    <dgm:pt modelId="{102C6E42-E470-2F46-B3FF-F3749C450363}" type="parTrans" cxnId="{52D0EF89-4144-8A44-89FF-3FDDB231F3D2}">
      <dgm:prSet/>
      <dgm:spPr/>
      <dgm:t>
        <a:bodyPr/>
        <a:lstStyle/>
        <a:p>
          <a:endParaRPr lang="en-US"/>
        </a:p>
      </dgm:t>
    </dgm:pt>
    <dgm:pt modelId="{3E35C2DA-427C-C543-8EE7-4585B7759457}" type="sibTrans" cxnId="{52D0EF89-4144-8A44-89FF-3FDDB231F3D2}">
      <dgm:prSet/>
      <dgm:spPr/>
      <dgm:t>
        <a:bodyPr/>
        <a:lstStyle/>
        <a:p>
          <a:endParaRPr lang="en-US"/>
        </a:p>
      </dgm:t>
    </dgm:pt>
    <dgm:pt modelId="{01DE0AD2-8BFD-EE45-A0B6-8DE78B100711}">
      <dgm:prSet phldrT="[Text]"/>
      <dgm:spPr/>
      <dgm:t>
        <a:bodyPr/>
        <a:lstStyle/>
        <a:p>
          <a:r>
            <a:rPr lang="en-US" dirty="0"/>
            <a:t>Email Notification Web-Service</a:t>
          </a:r>
        </a:p>
      </dgm:t>
    </dgm:pt>
    <dgm:pt modelId="{13BBDB58-7E48-EE40-A08A-329738CB11D2}" type="parTrans" cxnId="{B3AACAE7-577A-424A-BE0F-E57CF4206C54}">
      <dgm:prSet/>
      <dgm:spPr/>
      <dgm:t>
        <a:bodyPr/>
        <a:lstStyle/>
        <a:p>
          <a:endParaRPr lang="en-US"/>
        </a:p>
      </dgm:t>
    </dgm:pt>
    <dgm:pt modelId="{C676FE2B-FB05-FE4F-97C1-B7174F11CA54}" type="sibTrans" cxnId="{B3AACAE7-577A-424A-BE0F-E57CF4206C54}">
      <dgm:prSet/>
      <dgm:spPr/>
      <dgm:t>
        <a:bodyPr/>
        <a:lstStyle/>
        <a:p>
          <a:endParaRPr lang="en-US"/>
        </a:p>
      </dgm:t>
    </dgm:pt>
    <dgm:pt modelId="{9E11E3D6-0150-B043-B536-328A1D4EF5FB}">
      <dgm:prSet phldrT="[Text]"/>
      <dgm:spPr/>
      <dgm:t>
        <a:bodyPr/>
        <a:lstStyle/>
        <a:p>
          <a:r>
            <a:rPr lang="en-US" dirty="0"/>
            <a:t>Customers emails</a:t>
          </a:r>
        </a:p>
      </dgm:t>
    </dgm:pt>
    <dgm:pt modelId="{98DBB0E6-075E-BB40-86BF-3E316A5F44F3}" type="parTrans" cxnId="{49FE0275-5A95-8F42-8D6E-CAF34CC5621D}">
      <dgm:prSet/>
      <dgm:spPr/>
      <dgm:t>
        <a:bodyPr/>
        <a:lstStyle/>
        <a:p>
          <a:endParaRPr lang="en-US"/>
        </a:p>
      </dgm:t>
    </dgm:pt>
    <dgm:pt modelId="{35BEB602-7E25-BF43-8E0B-12BCF23B942C}" type="sibTrans" cxnId="{49FE0275-5A95-8F42-8D6E-CAF34CC5621D}">
      <dgm:prSet/>
      <dgm:spPr/>
      <dgm:t>
        <a:bodyPr/>
        <a:lstStyle/>
        <a:p>
          <a:endParaRPr lang="en-US"/>
        </a:p>
      </dgm:t>
    </dgm:pt>
    <dgm:pt modelId="{E125C9E3-6525-8E4B-9D02-AF459FBA68E4}" type="pres">
      <dgm:prSet presAssocID="{DA776D0D-D804-DD4D-B151-ED1F26BB66FC}" presName="Name0" presStyleCnt="0">
        <dgm:presLayoutVars>
          <dgm:dir/>
          <dgm:resizeHandles val="exact"/>
        </dgm:presLayoutVars>
      </dgm:prSet>
      <dgm:spPr/>
    </dgm:pt>
    <dgm:pt modelId="{BAD7B669-A490-344F-A263-574F59E907F5}" type="pres">
      <dgm:prSet presAssocID="{FE35A67F-7330-2942-8271-781E21D9A23E}" presName="node" presStyleLbl="node1" presStyleIdx="0" presStyleCnt="3">
        <dgm:presLayoutVars>
          <dgm:bulletEnabled val="1"/>
        </dgm:presLayoutVars>
      </dgm:prSet>
      <dgm:spPr/>
    </dgm:pt>
    <dgm:pt modelId="{B346FAA7-8BE9-CE4C-BEBC-81C5D96C4F61}" type="pres">
      <dgm:prSet presAssocID="{3E35C2DA-427C-C543-8EE7-4585B7759457}" presName="sibTrans" presStyleLbl="sibTrans2D1" presStyleIdx="0" presStyleCnt="2"/>
      <dgm:spPr/>
    </dgm:pt>
    <dgm:pt modelId="{26320FCB-8F12-1947-A577-06C8D50AF814}" type="pres">
      <dgm:prSet presAssocID="{3E35C2DA-427C-C543-8EE7-4585B7759457}" presName="connectorText" presStyleLbl="sibTrans2D1" presStyleIdx="0" presStyleCnt="2"/>
      <dgm:spPr/>
    </dgm:pt>
    <dgm:pt modelId="{81CBDE8D-ED0E-3841-A9B6-42250FDC54D1}" type="pres">
      <dgm:prSet presAssocID="{01DE0AD2-8BFD-EE45-A0B6-8DE78B100711}" presName="node" presStyleLbl="node1" presStyleIdx="1" presStyleCnt="3">
        <dgm:presLayoutVars>
          <dgm:bulletEnabled val="1"/>
        </dgm:presLayoutVars>
      </dgm:prSet>
      <dgm:spPr/>
    </dgm:pt>
    <dgm:pt modelId="{F6772616-4D7F-A54D-8AED-1665863EBAC5}" type="pres">
      <dgm:prSet presAssocID="{C676FE2B-FB05-FE4F-97C1-B7174F11CA54}" presName="sibTrans" presStyleLbl="sibTrans2D1" presStyleIdx="1" presStyleCnt="2"/>
      <dgm:spPr/>
    </dgm:pt>
    <dgm:pt modelId="{DB79969E-7612-7340-9E48-4D9EAADDF580}" type="pres">
      <dgm:prSet presAssocID="{C676FE2B-FB05-FE4F-97C1-B7174F11CA54}" presName="connectorText" presStyleLbl="sibTrans2D1" presStyleIdx="1" presStyleCnt="2"/>
      <dgm:spPr/>
    </dgm:pt>
    <dgm:pt modelId="{1445E218-55D5-F54E-B634-30FC8C6B1F02}" type="pres">
      <dgm:prSet presAssocID="{9E11E3D6-0150-B043-B536-328A1D4EF5FB}" presName="node" presStyleLbl="node1" presStyleIdx="2" presStyleCnt="3">
        <dgm:presLayoutVars>
          <dgm:bulletEnabled val="1"/>
        </dgm:presLayoutVars>
      </dgm:prSet>
      <dgm:spPr/>
    </dgm:pt>
  </dgm:ptLst>
  <dgm:cxnLst>
    <dgm:cxn modelId="{E336D708-AB79-3345-9E42-82546442C7E1}" type="presOf" srcId="{C676FE2B-FB05-FE4F-97C1-B7174F11CA54}" destId="{DB79969E-7612-7340-9E48-4D9EAADDF580}" srcOrd="1" destOrd="0" presId="urn:microsoft.com/office/officeart/2005/8/layout/process1"/>
    <dgm:cxn modelId="{6DB9EE12-F4CB-0542-AA21-46532049B77E}" type="presOf" srcId="{9E11E3D6-0150-B043-B536-328A1D4EF5FB}" destId="{1445E218-55D5-F54E-B634-30FC8C6B1F02}" srcOrd="0" destOrd="0" presId="urn:microsoft.com/office/officeart/2005/8/layout/process1"/>
    <dgm:cxn modelId="{876A7834-1F35-4E40-860E-45C37BEF1DD2}" type="presOf" srcId="{3E35C2DA-427C-C543-8EE7-4585B7759457}" destId="{B346FAA7-8BE9-CE4C-BEBC-81C5D96C4F61}" srcOrd="0" destOrd="0" presId="urn:microsoft.com/office/officeart/2005/8/layout/process1"/>
    <dgm:cxn modelId="{49FE0275-5A95-8F42-8D6E-CAF34CC5621D}" srcId="{DA776D0D-D804-DD4D-B151-ED1F26BB66FC}" destId="{9E11E3D6-0150-B043-B536-328A1D4EF5FB}" srcOrd="2" destOrd="0" parTransId="{98DBB0E6-075E-BB40-86BF-3E316A5F44F3}" sibTransId="{35BEB602-7E25-BF43-8E0B-12BCF23B942C}"/>
    <dgm:cxn modelId="{52D0EF89-4144-8A44-89FF-3FDDB231F3D2}" srcId="{DA776D0D-D804-DD4D-B151-ED1F26BB66FC}" destId="{FE35A67F-7330-2942-8271-781E21D9A23E}" srcOrd="0" destOrd="0" parTransId="{102C6E42-E470-2F46-B3FF-F3749C450363}" sibTransId="{3E35C2DA-427C-C543-8EE7-4585B7759457}"/>
    <dgm:cxn modelId="{5ED318B6-C3BE-0F41-BE18-847A66F4563F}" type="presOf" srcId="{FE35A67F-7330-2942-8271-781E21D9A23E}" destId="{BAD7B669-A490-344F-A263-574F59E907F5}" srcOrd="0" destOrd="0" presId="urn:microsoft.com/office/officeart/2005/8/layout/process1"/>
    <dgm:cxn modelId="{A52822BB-7137-A240-B456-1F8209BC1986}" type="presOf" srcId="{C676FE2B-FB05-FE4F-97C1-B7174F11CA54}" destId="{F6772616-4D7F-A54D-8AED-1665863EBAC5}" srcOrd="0" destOrd="0" presId="urn:microsoft.com/office/officeart/2005/8/layout/process1"/>
    <dgm:cxn modelId="{28BE78BD-97EC-3F42-8734-7C8B1158BE69}" type="presOf" srcId="{01DE0AD2-8BFD-EE45-A0B6-8DE78B100711}" destId="{81CBDE8D-ED0E-3841-A9B6-42250FDC54D1}" srcOrd="0" destOrd="0" presId="urn:microsoft.com/office/officeart/2005/8/layout/process1"/>
    <dgm:cxn modelId="{6EB18CCF-9609-7B4B-A325-6AFC311013D4}" type="presOf" srcId="{3E35C2DA-427C-C543-8EE7-4585B7759457}" destId="{26320FCB-8F12-1947-A577-06C8D50AF814}" srcOrd="1" destOrd="0" presId="urn:microsoft.com/office/officeart/2005/8/layout/process1"/>
    <dgm:cxn modelId="{5A6D26DE-FAB1-3849-8603-2F9BB582B41C}" type="presOf" srcId="{DA776D0D-D804-DD4D-B151-ED1F26BB66FC}" destId="{E125C9E3-6525-8E4B-9D02-AF459FBA68E4}" srcOrd="0" destOrd="0" presId="urn:microsoft.com/office/officeart/2005/8/layout/process1"/>
    <dgm:cxn modelId="{B3AACAE7-577A-424A-BE0F-E57CF4206C54}" srcId="{DA776D0D-D804-DD4D-B151-ED1F26BB66FC}" destId="{01DE0AD2-8BFD-EE45-A0B6-8DE78B100711}" srcOrd="1" destOrd="0" parTransId="{13BBDB58-7E48-EE40-A08A-329738CB11D2}" sibTransId="{C676FE2B-FB05-FE4F-97C1-B7174F11CA54}"/>
    <dgm:cxn modelId="{EFFB5817-E219-8248-A876-7896C233F93F}" type="presParOf" srcId="{E125C9E3-6525-8E4B-9D02-AF459FBA68E4}" destId="{BAD7B669-A490-344F-A263-574F59E907F5}" srcOrd="0" destOrd="0" presId="urn:microsoft.com/office/officeart/2005/8/layout/process1"/>
    <dgm:cxn modelId="{94961D3E-C517-0B43-BAB5-DD65C6891BD6}" type="presParOf" srcId="{E125C9E3-6525-8E4B-9D02-AF459FBA68E4}" destId="{B346FAA7-8BE9-CE4C-BEBC-81C5D96C4F61}" srcOrd="1" destOrd="0" presId="urn:microsoft.com/office/officeart/2005/8/layout/process1"/>
    <dgm:cxn modelId="{FA77482A-1AC6-B94A-B537-C3D3A7A9CEB0}" type="presParOf" srcId="{B346FAA7-8BE9-CE4C-BEBC-81C5D96C4F61}" destId="{26320FCB-8F12-1947-A577-06C8D50AF814}" srcOrd="0" destOrd="0" presId="urn:microsoft.com/office/officeart/2005/8/layout/process1"/>
    <dgm:cxn modelId="{1019753B-6AF5-F04D-A028-F5B485BA2C52}" type="presParOf" srcId="{E125C9E3-6525-8E4B-9D02-AF459FBA68E4}" destId="{81CBDE8D-ED0E-3841-A9B6-42250FDC54D1}" srcOrd="2" destOrd="0" presId="urn:microsoft.com/office/officeart/2005/8/layout/process1"/>
    <dgm:cxn modelId="{74EBE778-37E6-7845-A06C-F8BC757C361D}" type="presParOf" srcId="{E125C9E3-6525-8E4B-9D02-AF459FBA68E4}" destId="{F6772616-4D7F-A54D-8AED-1665863EBAC5}" srcOrd="3" destOrd="0" presId="urn:microsoft.com/office/officeart/2005/8/layout/process1"/>
    <dgm:cxn modelId="{4CEB2C84-2A74-C142-9BD5-A4BB7573F3C3}" type="presParOf" srcId="{F6772616-4D7F-A54D-8AED-1665863EBAC5}" destId="{DB79969E-7612-7340-9E48-4D9EAADDF580}" srcOrd="0" destOrd="0" presId="urn:microsoft.com/office/officeart/2005/8/layout/process1"/>
    <dgm:cxn modelId="{F17157E6-8C8E-B84A-82C1-65F14BFAE02A}" type="presParOf" srcId="{E125C9E3-6525-8E4B-9D02-AF459FBA68E4}" destId="{1445E218-55D5-F54E-B634-30FC8C6B1F0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7B669-A490-344F-A263-574F59E907F5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Customer IDs of the frequent customers</a:t>
          </a:r>
        </a:p>
      </dsp:txBody>
      <dsp:txXfrm>
        <a:off x="44665" y="2106299"/>
        <a:ext cx="2060143" cy="1206068"/>
      </dsp:txXfrm>
    </dsp:sp>
    <dsp:sp modelId="{B346FAA7-8BE9-CE4C-BEBC-81C5D96C4F61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355850" y="2550475"/>
        <a:ext cx="316861" cy="317716"/>
      </dsp:txXfrm>
    </dsp:sp>
    <dsp:sp modelId="{81CBDE8D-ED0E-3841-A9B6-42250FDC54D1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Email Notification Web-Service</a:t>
          </a:r>
        </a:p>
      </dsp:txBody>
      <dsp:txXfrm>
        <a:off x="3033928" y="2106299"/>
        <a:ext cx="2060143" cy="1206068"/>
      </dsp:txXfrm>
    </dsp:sp>
    <dsp:sp modelId="{F6772616-4D7F-A54D-8AED-1665863EBAC5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345112" y="2550475"/>
        <a:ext cx="316861" cy="317716"/>
      </dsp:txXfrm>
    </dsp:sp>
    <dsp:sp modelId="{1445E218-55D5-F54E-B634-30FC8C6B1F02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Customers emails</a:t>
          </a:r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882F-7141-AB42-AF1D-20D9D6E75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3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7939B-D03E-EE46-AEF4-779DA8E1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79630"/>
            <a:ext cx="10572000" cy="13783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Team Avengers: 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Aitemir</a:t>
            </a:r>
            <a:r>
              <a:rPr lang="en-US" dirty="0"/>
              <a:t> </a:t>
            </a:r>
            <a:r>
              <a:rPr lang="en-US" dirty="0" err="1"/>
              <a:t>Yeskenov</a:t>
            </a:r>
            <a:r>
              <a:rPr lang="en-US" dirty="0"/>
              <a:t>, Nagarjuna </a:t>
            </a:r>
            <a:r>
              <a:rPr lang="en-US" dirty="0" err="1"/>
              <a:t>Kanneganti</a:t>
            </a:r>
            <a:r>
              <a:rPr lang="en-US" dirty="0"/>
              <a:t> , Sai Suraj </a:t>
            </a:r>
            <a:r>
              <a:rPr lang="en-US" dirty="0" err="1"/>
              <a:t>Argula</a:t>
            </a:r>
            <a:r>
              <a:rPr lang="en-US" dirty="0"/>
              <a:t>, Vinay Kumar Reddy </a:t>
            </a:r>
            <a:r>
              <a:rPr lang="en-US" dirty="0" err="1"/>
              <a:t>Baradi</a:t>
            </a:r>
            <a:endParaRPr lang="en-US" dirty="0"/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9848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02231C95-A2CC-9748-BB5A-F4407619AAB5}"/>
              </a:ext>
            </a:extLst>
          </p:cNvPr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F2F914-91CA-4C4B-885E-9CB15438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Promotions Eligibility Criteria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BC3B003-9771-2440-8321-56309E13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06812A9-8923-7349-BE74-97067E7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F92251-4542-B948-95AC-D88FBB5B499E}"/>
              </a:ext>
            </a:extLst>
          </p:cNvPr>
          <p:cNvSpPr txBox="1">
            <a:spLocks/>
          </p:cNvSpPr>
          <p:nvPr/>
        </p:nvSpPr>
        <p:spPr>
          <a:xfrm>
            <a:off x="818712" y="2404851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Customer who purchased 3 items per order at least once throughout last month</a:t>
            </a:r>
          </a:p>
          <a:p>
            <a:r>
              <a:rPr lang="en-US" sz="2400" dirty="0"/>
              <a:t>Customer who placed an order at least more than one once</a:t>
            </a:r>
          </a:p>
          <a:p>
            <a:r>
              <a:rPr lang="en-US" sz="2400" dirty="0"/>
              <a:t>Customer who lives in Florida</a:t>
            </a:r>
          </a:p>
          <a:p>
            <a:r>
              <a:rPr lang="en-US" sz="2400" dirty="0"/>
              <a:t>Customer whose credit limit either equals or exceeds $3,500 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2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02231C95-A2CC-9748-BB5A-F4407619AAB5}"/>
              </a:ext>
            </a:extLst>
          </p:cNvPr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F2F914-91CA-4C4B-885E-9CB15438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sz="3200" dirty="0"/>
              <a:t>Technical Implementation – SPROC with 2 CTES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06812A9-8923-7349-BE74-97067E7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B6B87B-7585-604E-9029-8FBCF0BF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927" y="2370648"/>
            <a:ext cx="5271481" cy="403583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72F2312-3337-D646-8BE9-BA33D4C7EF96}"/>
              </a:ext>
            </a:extLst>
          </p:cNvPr>
          <p:cNvSpPr txBox="1">
            <a:spLocks/>
          </p:cNvSpPr>
          <p:nvPr/>
        </p:nvSpPr>
        <p:spPr>
          <a:xfrm>
            <a:off x="580173" y="2739538"/>
            <a:ext cx="4920860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Customer who purchased 3 items per order at least once throughout last month</a:t>
            </a:r>
          </a:p>
          <a:p>
            <a:r>
              <a:rPr lang="en-US" dirty="0"/>
              <a:t>Customer who placed an order at least more than one once</a:t>
            </a:r>
          </a:p>
          <a:p>
            <a:r>
              <a:rPr lang="en-US" dirty="0"/>
              <a:t>Customer who lives in Florida</a:t>
            </a:r>
          </a:p>
          <a:p>
            <a:r>
              <a:rPr lang="en-US" dirty="0"/>
              <a:t>Customer whose credit limit either equals or exceeds $3,500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FEEC35-A515-794E-8DAE-5295FB41A23A}"/>
              </a:ext>
            </a:extLst>
          </p:cNvPr>
          <p:cNvCxnSpPr>
            <a:cxnSpLocks/>
          </p:cNvCxnSpPr>
          <p:nvPr/>
        </p:nvCxnSpPr>
        <p:spPr>
          <a:xfrm>
            <a:off x="5198165" y="3429000"/>
            <a:ext cx="1492804" cy="9196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6C1D0E-1C66-1242-B83D-CFFE00C827CB}"/>
              </a:ext>
            </a:extLst>
          </p:cNvPr>
          <p:cNvCxnSpPr>
            <a:cxnSpLocks/>
          </p:cNvCxnSpPr>
          <p:nvPr/>
        </p:nvCxnSpPr>
        <p:spPr>
          <a:xfrm flipV="1">
            <a:off x="5055476" y="3806687"/>
            <a:ext cx="1635493" cy="34490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6F8E06-AA7B-514B-9E80-9F97FE6707B7}"/>
              </a:ext>
            </a:extLst>
          </p:cNvPr>
          <p:cNvCxnSpPr>
            <a:cxnSpLocks/>
          </p:cNvCxnSpPr>
          <p:nvPr/>
        </p:nvCxnSpPr>
        <p:spPr>
          <a:xfrm>
            <a:off x="4361793" y="5076497"/>
            <a:ext cx="2555547" cy="26275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54429F-EFF4-FE44-AEE1-56B826885F01}"/>
              </a:ext>
            </a:extLst>
          </p:cNvPr>
          <p:cNvCxnSpPr>
            <a:cxnSpLocks/>
          </p:cNvCxnSpPr>
          <p:nvPr/>
        </p:nvCxnSpPr>
        <p:spPr>
          <a:xfrm flipV="1">
            <a:off x="4740166" y="5549463"/>
            <a:ext cx="2177174" cy="7357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0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02231C95-A2CC-9748-BB5A-F4407619AAB5}"/>
              </a:ext>
            </a:extLst>
          </p:cNvPr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F2F914-91CA-4C4B-885E-9CB15438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sz="3200" dirty="0"/>
              <a:t>Output Sample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06812A9-8923-7349-BE74-97067E7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35A9DF-96CE-984A-B3B4-9EC2CF8A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851" y="3672158"/>
            <a:ext cx="2911796" cy="19169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E93D52-AF6F-9A41-9305-797755B515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402" r="34872"/>
          <a:stretch/>
        </p:blipFill>
        <p:spPr>
          <a:xfrm>
            <a:off x="1293476" y="3345361"/>
            <a:ext cx="4283765" cy="2570527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97005B8-5C0B-5443-8AE1-7A5C2D085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79" y="2138161"/>
            <a:ext cx="10554574" cy="1249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000" dirty="0"/>
              <a:t>             Order table:							   Qualified Customers:</a:t>
            </a:r>
          </a:p>
        </p:txBody>
      </p:sp>
    </p:spTree>
    <p:extLst>
      <p:ext uri="{BB962C8B-B14F-4D97-AF65-F5344CB8AC3E}">
        <p14:creationId xmlns:p14="http://schemas.microsoft.com/office/powerpoint/2010/main" val="425783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02231C95-A2CC-9748-BB5A-F4407619AAB5}"/>
              </a:ext>
            </a:extLst>
          </p:cNvPr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F2F914-91CA-4C4B-885E-9CB15438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sz="3200" dirty="0"/>
              <a:t>Email Notification Generation 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06812A9-8923-7349-BE74-97067E7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4D8DB0-14AC-8442-BD3A-3A432BBF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698" y="2570047"/>
            <a:ext cx="5501166" cy="353646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C3FF321-4A3F-0248-A1D3-A86DC765235C}"/>
              </a:ext>
            </a:extLst>
          </p:cNvPr>
          <p:cNvSpPr txBox="1">
            <a:spLocks/>
          </p:cNvSpPr>
          <p:nvPr/>
        </p:nvSpPr>
        <p:spPr>
          <a:xfrm>
            <a:off x="485004" y="2747995"/>
            <a:ext cx="4920860" cy="232850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Execute the stored proc and populate temporary table</a:t>
            </a:r>
          </a:p>
          <a:p>
            <a:r>
              <a:rPr lang="en-US" sz="2000" dirty="0"/>
              <a:t>Get full name of the customer based on the customer ids from the temporary table</a:t>
            </a:r>
          </a:p>
          <a:p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873F75-555D-D74E-8363-83E5D77B0CA7}"/>
              </a:ext>
            </a:extLst>
          </p:cNvPr>
          <p:cNvCxnSpPr>
            <a:cxnSpLocks/>
          </p:cNvCxnSpPr>
          <p:nvPr/>
        </p:nvCxnSpPr>
        <p:spPr>
          <a:xfrm flipV="1">
            <a:off x="4298731" y="3310759"/>
            <a:ext cx="1597572" cy="11824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2449F2-66BA-0F4B-8F65-66479C2FD7F2}"/>
              </a:ext>
            </a:extLst>
          </p:cNvPr>
          <p:cNvCxnSpPr>
            <a:cxnSpLocks/>
          </p:cNvCxnSpPr>
          <p:nvPr/>
        </p:nvCxnSpPr>
        <p:spPr>
          <a:xfrm>
            <a:off x="3373821" y="4372303"/>
            <a:ext cx="2617076" cy="18146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7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02231C95-A2CC-9748-BB5A-F4407619AAB5}"/>
              </a:ext>
            </a:extLst>
          </p:cNvPr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F2F914-91CA-4C4B-885E-9CB15438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sz="3200" dirty="0"/>
              <a:t>Email Notification Generation - Cursor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06812A9-8923-7349-BE74-97067E7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C3FF321-4A3F-0248-A1D3-A86DC765235C}"/>
              </a:ext>
            </a:extLst>
          </p:cNvPr>
          <p:cNvSpPr txBox="1">
            <a:spLocks/>
          </p:cNvSpPr>
          <p:nvPr/>
        </p:nvSpPr>
        <p:spPr>
          <a:xfrm>
            <a:off x="432452" y="2633176"/>
            <a:ext cx="4920860" cy="232850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 wrote a cursor to generate a sample notification for the purpose of testing</a:t>
            </a:r>
          </a:p>
          <a:p>
            <a:r>
              <a:rPr lang="en-US" sz="2000" dirty="0"/>
              <a:t>The cursor loops through each of the record and prints a message for each individual customer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287E84-82EC-4247-A855-4407782E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048" y="2500841"/>
            <a:ext cx="5622816" cy="37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6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02231C95-A2CC-9748-BB5A-F4407619AAB5}"/>
              </a:ext>
            </a:extLst>
          </p:cNvPr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F2F914-91CA-4C4B-885E-9CB15438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sz="3200" dirty="0"/>
              <a:t>Messages Generated From Cursor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06812A9-8923-7349-BE74-97067E7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05E7090-04E0-A949-AB65-ED3C0C0C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31148"/>
            <a:ext cx="10554574" cy="490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List of eligible customers: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F9BAD8-6B66-9A43-917C-C0E23638C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87" y="5332021"/>
            <a:ext cx="8382000" cy="7874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C1D70D5-0DDE-E744-A67D-1B4B497B36B0}"/>
              </a:ext>
            </a:extLst>
          </p:cNvPr>
          <p:cNvSpPr txBox="1">
            <a:spLocks/>
          </p:cNvSpPr>
          <p:nvPr/>
        </p:nvSpPr>
        <p:spPr>
          <a:xfrm>
            <a:off x="827424" y="4596262"/>
            <a:ext cx="10554574" cy="49059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000" dirty="0"/>
              <a:t>Messages generated through the cursor: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0FC1C-4D99-B441-B424-4E44C1A7E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911" y="2918805"/>
            <a:ext cx="2895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31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02231C95-A2CC-9748-BB5A-F4407619AAB5}"/>
              </a:ext>
            </a:extLst>
          </p:cNvPr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F2F914-91CA-4C4B-885E-9CB15438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Types of Analytics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BC3B003-9771-2440-8321-56309E13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06812A9-8923-7349-BE74-97067E7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F92251-4542-B948-95AC-D88FBB5B499E}"/>
              </a:ext>
            </a:extLst>
          </p:cNvPr>
          <p:cNvSpPr txBox="1">
            <a:spLocks/>
          </p:cNvSpPr>
          <p:nvPr/>
        </p:nvSpPr>
        <p:spPr>
          <a:xfrm>
            <a:off x="818712" y="2404851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Descriptive</a:t>
            </a:r>
            <a:r>
              <a:rPr lang="en-US" sz="2400" dirty="0"/>
              <a:t> – prepared and analyzed historical data from tables “Order” and ”Customer” in the CTEs </a:t>
            </a:r>
          </a:p>
          <a:p>
            <a:r>
              <a:rPr lang="en-US" sz="2400" b="1" dirty="0"/>
              <a:t>Predictive</a:t>
            </a:r>
            <a:r>
              <a:rPr lang="en-US" sz="2400" dirty="0"/>
              <a:t> – found relationship in data that is not apparent with descriptive analysis (credit limit of a person living in Florida)</a:t>
            </a:r>
          </a:p>
          <a:p>
            <a:r>
              <a:rPr lang="en-US" sz="2400" b="1" dirty="0"/>
              <a:t>Prescriptive</a:t>
            </a:r>
            <a:r>
              <a:rPr lang="en-US" sz="2400" dirty="0"/>
              <a:t> – the </a:t>
            </a:r>
            <a:r>
              <a:rPr lang="en-US" sz="2400" dirty="0" err="1"/>
              <a:t>sp_getFrqntFLBuyers</a:t>
            </a:r>
            <a:r>
              <a:rPr lang="en-US" sz="2400" dirty="0"/>
              <a:t> SPROC is designed to target only frequent customers from Florida</a:t>
            </a:r>
            <a:endParaRPr lang="en-US" sz="2400" b="1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3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02231C95-A2CC-9748-BB5A-F4407619AAB5}"/>
              </a:ext>
            </a:extLst>
          </p:cNvPr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F2F914-91CA-4C4B-885E-9CB15438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Real World Example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06812A9-8923-7349-BE74-97067E7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F92251-4542-B948-95AC-D88FBB5B499E}"/>
              </a:ext>
            </a:extLst>
          </p:cNvPr>
          <p:cNvSpPr txBox="1">
            <a:spLocks/>
          </p:cNvSpPr>
          <p:nvPr/>
        </p:nvSpPr>
        <p:spPr>
          <a:xfrm>
            <a:off x="818712" y="2633176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After testing with the cursor, the DBA should start a job running every day at 12pm</a:t>
            </a:r>
          </a:p>
          <a:p>
            <a:r>
              <a:rPr lang="en-US" sz="2400" dirty="0"/>
              <a:t>The result set with the returned customer IDs from the SPROC should be </a:t>
            </a:r>
            <a:r>
              <a:rPr lang="en-US" sz="2400"/>
              <a:t>sent to </a:t>
            </a:r>
            <a:r>
              <a:rPr lang="en-US" sz="2400" dirty="0"/>
              <a:t>the email notification web-service </a:t>
            </a:r>
          </a:p>
          <a:p>
            <a:r>
              <a:rPr lang="en-US" sz="2400" dirty="0"/>
              <a:t>The web-service should send the emails to all the customers  retrieved from the output of the SPROC</a:t>
            </a:r>
          </a:p>
          <a:p>
            <a:r>
              <a:rPr lang="en-US" sz="2400" dirty="0"/>
              <a:t>The customers then should be able to receive the 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85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02231C95-A2CC-9748-BB5A-F4407619AAB5}"/>
              </a:ext>
            </a:extLst>
          </p:cNvPr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F2F914-91CA-4C4B-885E-9CB15438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Real Life Example Workflow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06812A9-8923-7349-BE74-97067E7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5757E548-DEE6-3A4F-9113-48DE12C0791A}"/>
              </a:ext>
            </a:extLst>
          </p:cNvPr>
          <p:cNvSpPr/>
          <p:nvPr/>
        </p:nvSpPr>
        <p:spPr>
          <a:xfrm>
            <a:off x="2585724" y="4984028"/>
            <a:ext cx="914400" cy="1145628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CF9DE94-7F1C-274A-8982-24D74D973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076339"/>
              </p:ext>
            </p:extLst>
          </p:nvPr>
        </p:nvGraphicFramePr>
        <p:xfrm>
          <a:off x="2031999" y="9878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0C89B-752A-9541-955E-4EE93A762094}"/>
              </a:ext>
            </a:extLst>
          </p:cNvPr>
          <p:cNvCxnSpPr>
            <a:cxnSpLocks/>
          </p:cNvCxnSpPr>
          <p:nvPr/>
        </p:nvCxnSpPr>
        <p:spPr>
          <a:xfrm flipV="1">
            <a:off x="3079531" y="4403835"/>
            <a:ext cx="0" cy="77776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73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02231C95-A2CC-9748-BB5A-F4407619AAB5}"/>
              </a:ext>
            </a:extLst>
          </p:cNvPr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F2F914-91CA-4C4B-885E-9CB15438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Requirements described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D79EE3-324E-3E4F-8977-A1CBC2DF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Use the email notification for this assignment:</a:t>
            </a:r>
          </a:p>
          <a:p>
            <a:r>
              <a:rPr lang="en-US" sz="2000" dirty="0"/>
              <a:t>What are the customer and the vendor user stories here?</a:t>
            </a:r>
          </a:p>
          <a:p>
            <a:r>
              <a:rPr lang="en-US" sz="2000" dirty="0"/>
              <a:t>What are the entities and attributes underlying this user story?</a:t>
            </a:r>
          </a:p>
          <a:p>
            <a:r>
              <a:rPr lang="en-US" sz="2000" dirty="0"/>
              <a:t>Describe the ML/AI system, process and value result in this example.</a:t>
            </a:r>
          </a:p>
          <a:p>
            <a:r>
              <a:rPr lang="en-US" sz="2000" dirty="0"/>
              <a:t>Which parts of this scenario are descriptive, predictive, prescriptive?</a:t>
            </a:r>
          </a:p>
          <a:p>
            <a:r>
              <a:rPr lang="en-US" sz="2000" dirty="0"/>
              <a:t>Build a data model that supports this scenario with: schemas, tables, columns, constraints (checks, defaults, rules, triggers), UDFs and SPROCs.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BC3B003-9771-2440-8321-56309E13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06812A9-8923-7349-BE74-97067E7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9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02231C95-A2CC-9748-BB5A-F4407619AAB5}"/>
              </a:ext>
            </a:extLst>
          </p:cNvPr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F2F914-91CA-4C4B-885E-9CB15438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Business Process Supported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D79EE3-324E-3E4F-8977-A1CBC2DF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592726"/>
            <a:ext cx="10554574" cy="1681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For this assignment, we decided to build a simplified version of an online store that is mainly focused on selling motor oil. We created basic entities such as Employee, Customer, Product, Order, </a:t>
            </a:r>
            <a:r>
              <a:rPr lang="en-US" sz="2000" dirty="0" err="1"/>
              <a:t>Zip_state</a:t>
            </a:r>
            <a:r>
              <a:rPr lang="en-US" sz="2000" dirty="0"/>
              <a:t> in order to demonstrate how a store can run analysis of the data that it is storing and pushes the notifications to the most active users. 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BC3B003-9771-2440-8321-56309E13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06812A9-8923-7349-BE74-97067E7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2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02231C95-A2CC-9748-BB5A-F4407619AAB5}"/>
              </a:ext>
            </a:extLst>
          </p:cNvPr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F2F914-91CA-4C4B-885E-9CB15438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Database Diagram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06812A9-8923-7349-BE74-97067E7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847E8-DD08-264F-9A14-794545431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958" y="2295318"/>
            <a:ext cx="4848082" cy="42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02231C95-A2CC-9748-BB5A-F4407619AAB5}"/>
              </a:ext>
            </a:extLst>
          </p:cNvPr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F2F914-91CA-4C4B-885E-9CB15438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Customer User Story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D79EE3-324E-3E4F-8977-A1CBC2DF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16614"/>
            <a:ext cx="10554574" cy="1249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Customer purchases motor oil online on a regular basis. Customer wants to receive an email notification with promotions / discounts based on their purchase history. 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BC3B003-9771-2440-8321-56309E13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06812A9-8923-7349-BE74-97067E7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02231C95-A2CC-9748-BB5A-F4407619AAB5}"/>
              </a:ext>
            </a:extLst>
          </p:cNvPr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F2F914-91CA-4C4B-885E-9CB15438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Vendor User Story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D79EE3-324E-3E4F-8977-A1CBC2DF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409582"/>
            <a:ext cx="10554574" cy="3408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online store employees want to generate email notifications with promotions based on customers’ purchase history and send them to frequent customers from Florida on daily basis.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 the employees ask data analysts to write down requirements based on the customer data and write necessary queries to pick customers that are eligible for promotions. 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BC3B003-9771-2440-8321-56309E13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06812A9-8923-7349-BE74-97067E7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8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02231C95-A2CC-9748-BB5A-F4407619AAB5}"/>
              </a:ext>
            </a:extLst>
          </p:cNvPr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F2F914-91CA-4C4B-885E-9CB15438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Dataset Overview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06812A9-8923-7349-BE74-97067E7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DE0930-A374-5F44-B983-381A1D68F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402" r="34872"/>
          <a:stretch/>
        </p:blipFill>
        <p:spPr>
          <a:xfrm>
            <a:off x="6679095" y="3345361"/>
            <a:ext cx="4283765" cy="25705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8A1D02-6633-C84F-8F69-73AC039AF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76"/>
          <a:stretch/>
        </p:blipFill>
        <p:spPr>
          <a:xfrm>
            <a:off x="551583" y="3350680"/>
            <a:ext cx="5405783" cy="25652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7C5E27B-317D-DB43-98E8-A1772AD2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79" y="2138161"/>
            <a:ext cx="10554574" cy="1249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000" dirty="0"/>
              <a:t>	1) Customer 										3) Order</a:t>
            </a:r>
          </a:p>
          <a:p>
            <a:pPr marL="0" indent="0">
              <a:buNone/>
            </a:pPr>
            <a:r>
              <a:rPr lang="en-US" sz="2000" dirty="0"/>
              <a:t>			2) Product</a:t>
            </a:r>
          </a:p>
        </p:txBody>
      </p:sp>
    </p:spTree>
    <p:extLst>
      <p:ext uri="{BB962C8B-B14F-4D97-AF65-F5344CB8AC3E}">
        <p14:creationId xmlns:p14="http://schemas.microsoft.com/office/powerpoint/2010/main" val="374929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02231C95-A2CC-9748-BB5A-F4407619AAB5}"/>
              </a:ext>
            </a:extLst>
          </p:cNvPr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F2F914-91CA-4C4B-885E-9CB15438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Dataset Overview (continued)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06812A9-8923-7349-BE74-97067E7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8A1D02-6633-C84F-8F69-73AC039AF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764"/>
          <a:stretch/>
        </p:blipFill>
        <p:spPr>
          <a:xfrm>
            <a:off x="1902152" y="3740538"/>
            <a:ext cx="8110427" cy="21753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5407639-5E44-BC4A-9796-82947A71669C}"/>
              </a:ext>
            </a:extLst>
          </p:cNvPr>
          <p:cNvSpPr txBox="1">
            <a:spLocks/>
          </p:cNvSpPr>
          <p:nvPr/>
        </p:nvSpPr>
        <p:spPr>
          <a:xfrm>
            <a:off x="818712" y="2338409"/>
            <a:ext cx="10554574" cy="1249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400" dirty="0"/>
              <a:t>Customer data has some important attributes such as credit limit and zip code that play a big role in data analysis. </a:t>
            </a:r>
          </a:p>
        </p:txBody>
      </p:sp>
    </p:spTree>
    <p:extLst>
      <p:ext uri="{BB962C8B-B14F-4D97-AF65-F5344CB8AC3E}">
        <p14:creationId xmlns:p14="http://schemas.microsoft.com/office/powerpoint/2010/main" val="104482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02231C95-A2CC-9748-BB5A-F4407619AAB5}"/>
              </a:ext>
            </a:extLst>
          </p:cNvPr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F2F914-91CA-4C4B-885E-9CB15438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sz="3600" dirty="0"/>
              <a:t>Database Diagram - Customer and </a:t>
            </a:r>
            <a:r>
              <a:rPr lang="en-US" sz="3600" dirty="0" err="1"/>
              <a:t>Zip_state</a:t>
            </a:r>
            <a:endParaRPr lang="en-US" sz="3600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06812A9-8923-7349-BE74-97067E7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847E8-DD08-264F-9A14-794545431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58" r="24313"/>
          <a:stretch/>
        </p:blipFill>
        <p:spPr>
          <a:xfrm>
            <a:off x="3046203" y="2523846"/>
            <a:ext cx="6099593" cy="38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01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770</TotalTime>
  <Words>636</Words>
  <Application>Microsoft Macintosh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Quotable</vt:lpstr>
      <vt:lpstr>Exam 3 Presentation</vt:lpstr>
      <vt:lpstr>Requirements described</vt:lpstr>
      <vt:lpstr>Business Process Supported</vt:lpstr>
      <vt:lpstr>Database Diagram</vt:lpstr>
      <vt:lpstr>Customer User Story</vt:lpstr>
      <vt:lpstr>Vendor User Story</vt:lpstr>
      <vt:lpstr>Dataset Overview</vt:lpstr>
      <vt:lpstr>Dataset Overview (continued)</vt:lpstr>
      <vt:lpstr>Database Diagram - Customer and Zip_state</vt:lpstr>
      <vt:lpstr>Promotions Eligibility Criteria</vt:lpstr>
      <vt:lpstr>Technical Implementation – SPROC with 2 CTES</vt:lpstr>
      <vt:lpstr>Output Sample</vt:lpstr>
      <vt:lpstr>Email Notification Generation </vt:lpstr>
      <vt:lpstr>Email Notification Generation - Cursor</vt:lpstr>
      <vt:lpstr>Messages Generated From Cursor</vt:lpstr>
      <vt:lpstr>Types of Analytics</vt:lpstr>
      <vt:lpstr>Real World Example</vt:lpstr>
      <vt:lpstr>Real Life Example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3 Presentation</dc:title>
  <dc:creator>Yeskenov, Aitemir</dc:creator>
  <cp:lastModifiedBy>Yeskenov, Aitemir</cp:lastModifiedBy>
  <cp:revision>16</cp:revision>
  <dcterms:created xsi:type="dcterms:W3CDTF">2019-11-13T00:52:50Z</dcterms:created>
  <dcterms:modified xsi:type="dcterms:W3CDTF">2019-11-13T13:43:07Z</dcterms:modified>
</cp:coreProperties>
</file>