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8" r:id="rId2"/>
    <p:sldId id="434" r:id="rId3"/>
    <p:sldId id="437" r:id="rId4"/>
    <p:sldId id="438" r:id="rId5"/>
    <p:sldId id="439" r:id="rId6"/>
    <p:sldId id="440" r:id="rId7"/>
    <p:sldId id="441" r:id="rId8"/>
    <p:sldId id="443" r:id="rId9"/>
    <p:sldId id="446" r:id="rId10"/>
    <p:sldId id="444" r:id="rId11"/>
    <p:sldId id="445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8"/>
    <p:restoredTop sz="96018"/>
  </p:normalViewPr>
  <p:slideViewPr>
    <p:cSldViewPr snapToGrid="0">
      <p:cViewPr varScale="1">
        <p:scale>
          <a:sx n="118" d="100"/>
          <a:sy n="118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B27A-BE37-684B-9D37-1437B9E8BDCC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A0AC-2C47-6940-BD74-F8D0EF93DB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9650-5997-0FCA-420D-71D93481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28CA6C-5F59-ECA4-8B81-C913174C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9D979-FB85-D293-4DA6-B25780DB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67D2B-1FC9-70BB-0AA0-9EB093CB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4400E-51AD-B2DE-B944-5B990A8C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8B98-4E3B-279E-22F3-41059B24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7083ED-8E9A-AFC7-EB32-40E08F3A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9B1D4-523C-2781-8678-509E246F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2BDD9-787C-BCD5-E797-69DA584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AD34C-C19A-609C-0954-D944CB3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CD9275-105B-25AB-1261-AF6102547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D573F1-01D3-A196-E363-88E1F34E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C10C6-1E2C-80CB-2A79-E8A9A941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C0561-5829-AE88-D16C-4DBB93D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EA744-82AA-6D6D-68A5-8CE6D60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3C701-9224-6462-20AD-CADEB1C8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141DC-EE17-941B-6EE6-B8AADB32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18D51-A6CB-5348-5B79-E9934758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A2E1E-B647-1DC3-1A7F-83FCF1E1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C0B53-16C7-F561-1D31-3397D1C7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F289-CEE8-AB1F-F9C4-D5F1D267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4D86D-861E-7C6F-74D8-AD72AC4B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AE26A-21B2-E986-C1D9-3540AA9C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28B42-699F-46CE-653B-7761884D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4D451-30EC-92B2-38E6-78112218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8A47-5A26-66F3-B69F-EF24D069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E4DE0-7708-2396-7E0A-4D4031FA6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D865AD-6BA0-42B3-9DFB-E1C916C9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DD1DA9-B69E-9C98-3B85-C4FB3CBC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94ED1-0CB7-7533-1B1D-516A27BC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D490A5-0EE9-667E-73AD-E3CCE10B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0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6E673-FE13-3411-7789-73CC814B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C2D86-72AC-EA02-6319-C7EA3992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B04BDC-3AE4-71F4-E8B9-C9BA97BB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29D8B2-6F14-C1A5-D4DD-339D3C8D2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5D51E6-88AD-F572-7225-5DB34B11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DDADD9-21EC-96EA-7BD7-A2CF87CD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5BC848-3A98-9FAE-AD6B-1A4C0C24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15A554-90FA-ABA3-6BD1-5724978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B6AD5-3984-D0C6-D6BD-198EF298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427859-663F-2E69-3A07-1F3DC205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9E63C0-17DD-D22A-A141-D47D13E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24E117-18E3-D5ED-0ED5-5CA11984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A79DF0-5CB7-D90F-ACC8-28633FB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C94E2-EB93-008A-C847-18074A96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EE9B51-A637-48F9-B533-6CF86CAE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15C0E-6A82-D1E1-A05D-A71766DC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D009B-4FB7-81E0-3960-5EDBF0ED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9BEA3-0AE0-1D79-F47D-989A95C61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8F4CE-E757-BF78-CF91-FD133BD3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59673-1CC4-2B7B-55E4-CEB0068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A3746-C61A-8EA7-B309-409552C6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45-D17B-FC46-8816-E1A5CE48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DC0F04-14FE-53CA-F02F-4138A3BB0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9791A-7D7F-2FA2-7C90-3A8F3FA0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18F88E-4266-1227-F3DA-A6632BC8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692DE8-0853-01CA-BB14-186301E3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86092-1CA7-12DB-6D33-96FA9A5B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441BAC-A0F7-1CED-C799-797DDC59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5B731-58FA-3622-8810-19F621E4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B9F6D-7007-F716-6F20-8B079E57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CC58B-5A6A-AD47-8CED-7CCD4441089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8B183-91C6-7A19-DE1B-5DE7C30D6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62146-B839-C0DA-5CF5-94B0359C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DC55B-CA4D-6046-9D16-65F30485B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AULA 15 – RECORRÊNCIAS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MATEMÁTICA PARA COMPUTAÇÃO</a:t>
            </a:r>
          </a:p>
          <a:p>
            <a:r>
              <a:rPr lang="pt-B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PROFESSOR PLATÃO GONÇALVES TERRA NETO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7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Resolva as recorrências abaixo </a:t>
            </a:r>
          </a:p>
          <a:p>
            <a:pPr marL="514350" indent="-514350" algn="just"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2a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3a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3a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+ 4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lphaLcParenR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94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Resolva as recorrências abaixo 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2a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→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3.2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1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3a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→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(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+ 1).3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3a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+ 4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5 →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pt-BR" baseline="30000">
                <a:latin typeface="Cambria Math" panose="02040503050406030204" pitchFamily="18" charset="0"/>
                <a:ea typeface="Cambria Math" panose="02040503050406030204" pitchFamily="18" charset="0"/>
              </a:rPr>
              <a:t>– 1 </a:t>
            </a:r>
            <a:r>
              <a:rPr lang="pt-BR">
                <a:latin typeface="Cambria Math" panose="02040503050406030204" pitchFamily="18" charset="0"/>
                <a:ea typeface="Cambria Math" panose="02040503050406030204" pitchFamily="18" charset="0"/>
              </a:rPr>
              <a:t>+ 4</a:t>
            </a:r>
            <a:r>
              <a:rPr lang="pt-BR" baseline="3000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3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RECURSÃO LINEAR DE SEGUNDA 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Uma recorrência de segunda ordem é expressa 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em função de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e de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é dita linear se, e somente se, essa função for do primeiro grau.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Vamos resolver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recursões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lineares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ordem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com o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formato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575382-E44B-02B1-B329-F0F444BBF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É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possível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mostrar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que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essa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soluções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formato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q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Fazendo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devida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substituição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temos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uma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associada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recorrência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bq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c = 0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3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PRIMEIRO CASO: ∆ &gt; 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Exemplo: a sequência de Fibonacci é conhecida por utilizar–se de dois valores iniciais. Dessa forma,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0 e 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&gt; 1</a:t>
            </a:r>
          </a:p>
          <a:p>
            <a:pPr marL="0" indent="0" algn="just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Vamos resolver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recursões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lineares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ordem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com o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formato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</a:p>
          <a:p>
            <a:pPr marL="0" indent="0" algn="just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Nesse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fazemos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C575382-E44B-02B1-B329-F0F444BBF3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Nesse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exemplo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teríamos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 = – 1 e c = – 1  </a:t>
                </a:r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Fazendo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devida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substituição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temos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equação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associada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à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recorrência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bq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c = 0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obtemos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q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 q – c = 0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raízes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dessa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equação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são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1±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C575382-E44B-02B1-B329-F0F444BBF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616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5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PRIMEIRO CASO: ∆ &gt; 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Quando temos ∆ &gt; 0 a solução é do formato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c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c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onde q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são as raízes da equação anterior. Da mesma forma c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e c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são determináveis com os termos iniciais.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C575382-E44B-02B1-B329-F0F444BBF3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Nesse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exemplo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teríamos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Fazendo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substitução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obtemos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BR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pt-BR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C575382-E44B-02B1-B329-F0F444BBF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5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Determinar uma fórmula fechada para</a:t>
            </a:r>
          </a:p>
          <a:p>
            <a:pPr marL="514350" indent="-514350" algn="just">
              <a:buAutoNum type="alphaLcParenR"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1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– 4 </a:t>
            </a:r>
          </a:p>
          <a:p>
            <a:pPr marL="514350" indent="-514350" algn="just">
              <a:buAutoNum type="alphaL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5a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4a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6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Determinar uma fórmula fechada para</a:t>
            </a:r>
          </a:p>
          <a:p>
            <a:pPr marL="514350" indent="-514350" algn="just">
              <a:buAutoNum type="alphaLcParenR"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1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– 4 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1,4(– 2)</a:t>
            </a:r>
            <a:r>
              <a:rPr lang="pt-BR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0,4.3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5a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5.2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4a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(2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√3)</a:t>
            </a:r>
            <a:r>
              <a:rPr lang="pt-BR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(2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√3)</a:t>
            </a:r>
            <a:r>
              <a:rPr lang="pt-BR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SEGUNDO CASO: ∆ = 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Vamos resolver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+ 9a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0, com 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5. </a:t>
            </a:r>
          </a:p>
          <a:p>
            <a:pPr marL="0" indent="0" algn="just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Fazendo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devida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substituição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temos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uma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associada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recorrência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bq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c = 0</a:t>
            </a:r>
          </a:p>
          <a:p>
            <a:pPr marL="0" indent="0" algn="just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obtemos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q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+ 6q + 9 = 0 que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só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uma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raiz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real, q = – 3 .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575382-E44B-02B1-B329-F0F444BBF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Quando temos ∆ = 0 a solução é do formato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c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c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nq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obtemos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c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2 e c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– 11/3</a:t>
            </a: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Determinar uma fórmula fechada para</a:t>
            </a:r>
          </a:p>
          <a:p>
            <a:pPr marL="514350" indent="-514350" algn="just">
              <a:buAutoNum type="alphaLcParenR"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+ 9a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5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27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2a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4a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+ 4a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5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Determinar uma fórmula fechada para</a:t>
            </a:r>
          </a:p>
          <a:p>
            <a:pPr marL="514350" indent="-514350" algn="just">
              <a:buAutoNum type="alphaLcParenR"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6a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+ 9a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5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27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.(4 + 5n)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2a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3n + 1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– 4a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+ 4a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–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0 , com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  <a:p>
            <a:pPr marL="0" indent="0" algn="just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+ 1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RECURSÃO LINEAR DE PRIMEIRA 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Uma recorrência de primeira ordem expressa 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em função de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. Ela é dita linear se, e somente se, essa função for do primeiro grau.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2x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− 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 é linear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n.x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 é linear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não é linear.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575382-E44B-02B1-B329-F0F444BBF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Em geral é fácil resolver uma equação de recorrência linear homogênea de primeira ordem, como podemos ver nos exemplos a seguir: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Exemplo: 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Uma recursão importante: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Resolva 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1, isto é, ache uma fórmula fechada para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RECURSÃO LINEAR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Resolva 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+ 3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2, isto é, ache uma fórmula fechada para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3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· · · · · · · · · · · </a:t>
                </a:r>
              </a:p>
              <a:p>
                <a:pPr marL="0" indent="0" algn="just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1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Somando, obtemos: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Como já vimos soma de PG, podemos dizer que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=2+3.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1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UM TIPO ESPECIAL DE RECORRÊNCIA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Resolva 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conhecido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(4) +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· · · · · · · · · · · </a:t>
                </a:r>
              </a:p>
              <a:p>
                <a:pPr marL="0" indent="0" algn="just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1)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1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Somando, obtemos: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a soma for a de PA ou PG, sabemos calcular!</a:t>
                </a: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b="-32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Resolva as recorrências abaixo </a:t>
            </a:r>
          </a:p>
          <a:p>
            <a:pPr marL="514350" indent="-514350" algn="just"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0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pt-BR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lphaLcParenR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Resolva as recorrências abaixo </a:t>
            </a:r>
          </a:p>
          <a:p>
            <a:pPr marL="514350" indent="-514350" algn="just"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0 →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+ 1)/2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1 →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– 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pt-BR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 →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3 –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pt-BR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+ 1</a:t>
            </a:r>
            <a:endParaRPr lang="en-US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5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ALTERANDO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Resolva 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+ 4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Note que essa recorrência não é igual a anterior. Em uma recorrência como esta, fazemos o seguinte artifício: procuramos uma solução da equação homogênea </a:t>
            </a:r>
          </a:p>
          <a:p>
            <a:pPr marL="0" indent="0" algn="ctr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+ 1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Uma solução dessa equação homogênea é </a:t>
            </a:r>
          </a:p>
          <a:p>
            <a:pPr marL="0" indent="0" algn="ctr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Na sequência, podemos fazer </a:t>
            </a:r>
          </a:p>
          <a:p>
            <a:pPr marL="0" indent="0" algn="ctr">
              <a:buNone/>
            </a:pP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.x</a:t>
            </a:r>
            <a:r>
              <a:rPr lang="pt-BR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Quando substituímos, obtemos:</a:t>
            </a:r>
          </a:p>
          <a:p>
            <a:pPr marL="0" indent="0" algn="ctr">
              <a:buNone/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+ 1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= 2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 + 1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+ 4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arenR"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7C08845-EDDF-43CA-8E8D-449BA128C3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Que pode ser reescrita como:</a:t>
                </a:r>
              </a:p>
              <a:p>
                <a:pPr marL="0" indent="0" algn="ctr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1</a:t>
                </a: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Que pode ser resolvida como a anterior!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Pois,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Finalizamos, colocando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+ 1)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7C08845-EDDF-43CA-8E8D-449BA128C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GENERALIZANDO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 resolver  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conhecido, determinamos a solução da equação homogênea</a:t>
                </a: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fazemos</a:t>
                </a: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Essa transformação permite escrevermos</a:t>
                </a: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+ 1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+ 1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+ 1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pt-BR" b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Somando, obtemos: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 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 b="-19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6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RE – RESOLVENDO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 resolver  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conhecido, determinamos a solução da equação homogênea</a:t>
                </a: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pt-BR" baseline="-25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 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just">
                  <a:buAutoNum type="arabicParenR"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2907" r="-1467" b="-7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2552048-31E6-5B1C-B33F-7F8C8C2559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exemplo 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t-B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+ 4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2</a:t>
                </a: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pPr marL="0" indent="0" algn="ctr">
                  <a:buNone/>
                </a:pP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4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implica em x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3/2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Assim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.x</a:t>
                </a:r>
                <a:r>
                  <a:rPr lang="pt-B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1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</a:t>
                </a:r>
                <a:r>
                  <a:rPr lang="pt-B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+ 1)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2552048-31E6-5B1C-B33F-7F8C8C255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67" t="-290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>
            <a:extLst>
              <a:ext uri="{FF2B5EF4-FFF2-40B4-BE49-F238E27FC236}">
                <a16:creationId xmlns:a16="http://schemas.microsoft.com/office/drawing/2014/main" id="{2BA9B9BD-63C3-5F5B-4710-9DF1339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" y="117565"/>
            <a:ext cx="1038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1622</Words>
  <Application>Microsoft Macintosh PowerPoint</Application>
  <PresentationFormat>Widescreen</PresentationFormat>
  <Paragraphs>333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Tema do Office</vt:lpstr>
      <vt:lpstr>AULA 15 – RECORRÊNCIAS</vt:lpstr>
      <vt:lpstr>RECURSÃO LINEAR DE PRIMEIRA ORDEM</vt:lpstr>
      <vt:lpstr>RECURSÃO LINEAR DE PRIMEIRA ORDEM</vt:lpstr>
      <vt:lpstr>UM TIPO ESPECIAL DE RECORRÊNCIA</vt:lpstr>
      <vt:lpstr>EXEMPLOS</vt:lpstr>
      <vt:lpstr>RESPOSTAS</vt:lpstr>
      <vt:lpstr>ALTERANDO</vt:lpstr>
      <vt:lpstr>GENERALIZANDO</vt:lpstr>
      <vt:lpstr>RE – RESOLVENDO </vt:lpstr>
      <vt:lpstr>EXEMPLOS</vt:lpstr>
      <vt:lpstr>RESPOSTAS</vt:lpstr>
      <vt:lpstr>RECURSÃO LINEAR DE SEGUNDA ORDEM</vt:lpstr>
      <vt:lpstr>PRIMEIRO CASO: ∆ &gt; 0</vt:lpstr>
      <vt:lpstr>PRIMEIRO CASO: ∆ &gt; 0</vt:lpstr>
      <vt:lpstr>EXEMPLOS</vt:lpstr>
      <vt:lpstr>SOLUÇÃO</vt:lpstr>
      <vt:lpstr>SEGUNDO CASO: ∆ = 0</vt:lpstr>
      <vt:lpstr>EXEMPLOS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Platao Goncalves Terra Neto</dc:creator>
  <cp:lastModifiedBy>Platao Goncalves Terra Neto</cp:lastModifiedBy>
  <cp:revision>28</cp:revision>
  <dcterms:created xsi:type="dcterms:W3CDTF">2024-06-12T11:30:01Z</dcterms:created>
  <dcterms:modified xsi:type="dcterms:W3CDTF">2024-06-21T00:07:09Z</dcterms:modified>
</cp:coreProperties>
</file>