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2D26-B2F6-49BC-986A-F0690DBCEA0C}" type="datetimeFigureOut">
              <a:rPr lang="pt-BR" smtClean="0"/>
              <a:pPr/>
              <a:t>12/01/2021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0F6-93C3-4852-BF0C-D36CC033378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textura.fpj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lightmaterial.exe" TargetMode="External"/><Relationship Id="rId2" Type="http://schemas.openxmlformats.org/officeDocument/2006/relationships/hyperlink" Target="ilumina&#231;&#227;o.fpj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d2load/md2load.exe" TargetMode="External"/><Relationship Id="rId2" Type="http://schemas.openxmlformats.org/officeDocument/2006/relationships/hyperlink" Target="md2load/md2load.fp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fc.duke.free.fr/old/models/md2.htm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ileformat.info/format/wavefrontobj/egff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rite" TargetMode="External"/><Relationship Id="rId2" Type="http://schemas.openxmlformats.org/officeDocument/2006/relationships/hyperlink" Target="http://www.fileformat.inf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Program%20Files\GIMP%202\bin\gimp-2.8.ex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ImageView.fp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gl.org/sdk/docs/ma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gl.org/sdk/docs/man/" TargetMode="External"/><Relationship Id="rId2" Type="http://schemas.openxmlformats.org/officeDocument/2006/relationships/hyperlink" Target="texture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413250"/>
            <a:ext cx="91440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/>
              <a:t>Prof. Dr. </a:t>
            </a:r>
            <a:r>
              <a:rPr lang="pt-BR" dirty="0"/>
              <a:t>Laurindo de Sousa Britto Neto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88913"/>
            <a:ext cx="9144000" cy="14700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pt-BR" sz="2400" dirty="0">
                <a:latin typeface="+mj-lt"/>
                <a:ea typeface="+mj-ea"/>
                <a:cs typeface="+mj-cs"/>
              </a:rPr>
              <a:t>Universidade Federal do Piauí</a:t>
            </a:r>
            <a:br>
              <a:rPr lang="pt-BR" sz="2400" dirty="0">
                <a:latin typeface="+mj-lt"/>
                <a:ea typeface="+mj-ea"/>
                <a:cs typeface="+mj-cs"/>
              </a:rPr>
            </a:br>
            <a:r>
              <a:rPr lang="pt-BR" sz="2400" dirty="0">
                <a:latin typeface="+mj-lt"/>
                <a:ea typeface="+mj-ea"/>
                <a:cs typeface="+mj-cs"/>
              </a:rPr>
              <a:t>Centro de Ciências da Natureza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400" dirty="0">
                <a:latin typeface="+mj-lt"/>
                <a:ea typeface="+mj-ea"/>
                <a:cs typeface="+mj-cs"/>
              </a:rPr>
              <a:t>Departamento de Computação</a:t>
            </a:r>
          </a:p>
        </p:txBody>
      </p:sp>
      <p:sp>
        <p:nvSpPr>
          <p:cNvPr id="3076" name="Título 6"/>
          <p:cNvSpPr>
            <a:spLocks noGrp="1"/>
          </p:cNvSpPr>
          <p:nvPr>
            <p:ph type="ctrTitle"/>
          </p:nvPr>
        </p:nvSpPr>
        <p:spPr>
          <a:xfrm>
            <a:off x="0" y="2346325"/>
            <a:ext cx="9144000" cy="2235200"/>
          </a:xfrm>
        </p:spPr>
        <p:txBody>
          <a:bodyPr/>
          <a:lstStyle/>
          <a:p>
            <a:r>
              <a:rPr lang="pt-BR" b="1" dirty="0" smtClean="0"/>
              <a:t>Textura </a:t>
            </a:r>
            <a:r>
              <a:rPr lang="pt-BR" b="1" dirty="0" smtClean="0"/>
              <a:t>e Iluminação usando </a:t>
            </a:r>
            <a:r>
              <a:rPr lang="pt-BR" b="1" dirty="0" err="1" smtClean="0"/>
              <a:t>OpenGL</a:t>
            </a:r>
            <a:endParaRPr lang="pt-BR" b="1" dirty="0" smtClean="0"/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0" y="6223000"/>
            <a:ext cx="9144000" cy="6477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pt-BR" sz="2800" dirty="0">
              <a:latin typeface="+mj-lt"/>
              <a:ea typeface="+mj-ea"/>
              <a:cs typeface="+mj-cs"/>
            </a:endParaRPr>
          </a:p>
        </p:txBody>
      </p:sp>
      <p:pic>
        <p:nvPicPr>
          <p:cNvPr id="30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61913"/>
            <a:ext cx="1428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4838" y="138113"/>
            <a:ext cx="154463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Atribuição de coordenadas de textura (2/2) </a:t>
            </a:r>
            <a:r>
              <a:rPr lang="pt-BR" sz="3100" dirty="0" smtClean="0"/>
              <a:t>(</a:t>
            </a:r>
            <a:r>
              <a:rPr lang="pt-BR" sz="3100" dirty="0" smtClean="0">
                <a:hlinkClick r:id="rId2" action="ppaction://hlinkfile"/>
              </a:rPr>
              <a:t>textura.</a:t>
            </a:r>
            <a:r>
              <a:rPr lang="pt-BR" sz="3100" dirty="0" err="1" smtClean="0">
                <a:hlinkClick r:id="rId2" action="ppaction://hlinkfile"/>
              </a:rPr>
              <a:t>fjp</a:t>
            </a:r>
            <a:r>
              <a:rPr lang="pt-BR" sz="3100" dirty="0" smtClean="0"/>
              <a:t>)</a:t>
            </a:r>
            <a:endParaRPr lang="pt-BR" dirty="0"/>
          </a:p>
        </p:txBody>
      </p:sp>
      <p:sp>
        <p:nvSpPr>
          <p:cNvPr id="31746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33987"/>
          </a:xfrm>
        </p:spPr>
        <p:txBody>
          <a:bodyPr>
            <a:normAutofit lnSpcReduction="10000"/>
          </a:bodyPr>
          <a:lstStyle/>
          <a:p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draw_object</a:t>
            </a:r>
            <a:r>
              <a:rPr lang="pt-BR" sz="2400" dirty="0" smtClean="0"/>
              <a:t>(</a:t>
            </a:r>
            <a:r>
              <a:rPr lang="pt-BR" sz="2400" dirty="0" err="1" smtClean="0"/>
              <a:t>void</a:t>
            </a:r>
            <a:r>
              <a:rPr lang="pt-BR" sz="2400" dirty="0" smtClean="0"/>
              <a:t>){</a:t>
            </a:r>
            <a:br>
              <a:rPr lang="pt-BR" sz="2400" dirty="0" smtClean="0"/>
            </a:br>
            <a:r>
              <a:rPr lang="pt-BR" sz="2400" dirty="0" smtClean="0"/>
              <a:t>   </a:t>
            </a:r>
            <a:r>
              <a:rPr lang="pt-BR" sz="2400" dirty="0" err="1" smtClean="0"/>
              <a:t>GLuint</a:t>
            </a:r>
            <a:r>
              <a:rPr lang="pt-BR" sz="2400" dirty="0" smtClean="0"/>
              <a:t> i, j;</a:t>
            </a: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   </a:t>
            </a:r>
            <a:r>
              <a:rPr lang="pt-BR" sz="2400" dirty="0" err="1" smtClean="0"/>
              <a:t>glBegin</a:t>
            </a:r>
            <a:r>
              <a:rPr lang="pt-BR" sz="2400" dirty="0" smtClean="0"/>
              <a:t>(GL_TRIANGLES);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      for (i=0; i&lt;N_FACES; i++){</a:t>
            </a:r>
            <a:br>
              <a:rPr lang="pt-BR" sz="2400" dirty="0" smtClean="0"/>
            </a:br>
            <a:r>
              <a:rPr lang="pt-BR" sz="2400" dirty="0" smtClean="0"/>
              <a:t>         for (j=0; j&lt;3; j++){</a:t>
            </a:r>
            <a:br>
              <a:rPr lang="pt-BR" sz="2400" dirty="0" smtClean="0"/>
            </a:br>
            <a:r>
              <a:rPr lang="pt-BR" sz="2400" dirty="0" smtClean="0"/>
              <a:t>            glTexCoord2fv(</a:t>
            </a:r>
            <a:r>
              <a:rPr lang="pt-BR" sz="2400" dirty="0" err="1" smtClean="0"/>
              <a:t>tex_coords</a:t>
            </a:r>
            <a:r>
              <a:rPr lang="pt-BR" sz="2400" dirty="0" smtClean="0"/>
              <a:t>[i][j]);</a:t>
            </a:r>
            <a:br>
              <a:rPr lang="pt-BR" sz="2400" dirty="0" smtClean="0"/>
            </a:br>
            <a:r>
              <a:rPr lang="pt-BR" sz="2400" dirty="0" smtClean="0"/>
              <a:t>            glNormal3fv(</a:t>
            </a:r>
            <a:r>
              <a:rPr lang="pt-BR" sz="2400" dirty="0" err="1" smtClean="0"/>
              <a:t>vertex_normals</a:t>
            </a:r>
            <a:r>
              <a:rPr lang="pt-BR" sz="2400" dirty="0" smtClean="0"/>
              <a:t>[faces[i][j]]);</a:t>
            </a:r>
            <a:br>
              <a:rPr lang="pt-BR" sz="2400" dirty="0" smtClean="0"/>
            </a:br>
            <a:r>
              <a:rPr lang="pt-BR" sz="2400" dirty="0" smtClean="0"/>
              <a:t>            glVertex3fv(</a:t>
            </a:r>
            <a:r>
              <a:rPr lang="pt-BR" sz="2400" dirty="0" err="1" smtClean="0"/>
              <a:t>vertex_coords</a:t>
            </a:r>
            <a:r>
              <a:rPr lang="pt-BR" sz="2400" dirty="0" smtClean="0"/>
              <a:t>[faces[i][j]]);</a:t>
            </a:r>
            <a:br>
              <a:rPr lang="pt-BR" sz="2400" dirty="0" smtClean="0"/>
            </a:br>
            <a:r>
              <a:rPr lang="pt-BR" sz="2400" dirty="0" smtClean="0"/>
              <a:t>         }</a:t>
            </a:r>
            <a:br>
              <a:rPr lang="pt-BR" sz="2400" dirty="0" smtClean="0"/>
            </a:br>
            <a:r>
              <a:rPr lang="pt-BR" sz="2400" dirty="0" smtClean="0"/>
              <a:t>      }</a:t>
            </a:r>
            <a:br>
              <a:rPr lang="pt-BR" sz="2400" dirty="0" smtClean="0"/>
            </a:br>
            <a:r>
              <a:rPr lang="pt-BR" sz="2400" dirty="0" smtClean="0"/>
              <a:t>   </a:t>
            </a:r>
            <a:r>
              <a:rPr lang="pt-BR" sz="2400" dirty="0" err="1" smtClean="0"/>
              <a:t>glEnd</a:t>
            </a:r>
            <a:r>
              <a:rPr lang="pt-BR" sz="2400" dirty="0" smtClean="0"/>
              <a:t>();</a:t>
            </a:r>
            <a:br>
              <a:rPr lang="pt-BR" sz="2400" dirty="0" smtClean="0"/>
            </a:br>
            <a:r>
              <a:rPr lang="pt-BR" sz="2400" dirty="0" smtClean="0"/>
              <a:t>}</a:t>
            </a:r>
            <a:endParaRPr lang="pt-BR" sz="3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Iluminação </a:t>
            </a:r>
            <a:br>
              <a:rPr lang="pt-BR" dirty="0" smtClean="0"/>
            </a:br>
            <a:r>
              <a:rPr lang="pt-BR" dirty="0" smtClean="0"/>
              <a:t>(</a:t>
            </a:r>
            <a:r>
              <a:rPr lang="pt-BR" dirty="0" err="1" smtClean="0">
                <a:hlinkClick r:id="rId2" action="ppaction://hlinkfile"/>
              </a:rPr>
              <a:t>iluminacao</a:t>
            </a:r>
            <a:r>
              <a:rPr lang="pt-BR" dirty="0" smtClean="0">
                <a:hlinkClick r:id="rId2" action="ppaction://hlinkfile"/>
              </a:rPr>
              <a:t>.</a:t>
            </a:r>
            <a:r>
              <a:rPr lang="pt-BR" dirty="0" err="1" smtClean="0">
                <a:hlinkClick r:id="rId2" action="ppaction://hlinkfile"/>
              </a:rPr>
              <a:t>fjp</a:t>
            </a:r>
            <a:r>
              <a:rPr lang="pt-BR" dirty="0" smtClean="0"/>
              <a:t>, </a:t>
            </a:r>
            <a:r>
              <a:rPr lang="pt-BR" dirty="0" smtClean="0">
                <a:hlinkClick r:id="rId3" action="ppaction://program"/>
              </a:rPr>
              <a:t>lightmaterial.exe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2770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smtClean="0"/>
          </a:p>
          <a:p>
            <a:r>
              <a:rPr lang="pt-BR" b="1" smtClean="0"/>
              <a:t>Ambiente</a:t>
            </a:r>
            <a:endParaRPr lang="pt-BR" smtClean="0"/>
          </a:p>
          <a:p>
            <a:r>
              <a:rPr lang="pt-BR" b="1" smtClean="0"/>
              <a:t>Difusa</a:t>
            </a:r>
          </a:p>
          <a:p>
            <a:r>
              <a:rPr lang="pt-BR" b="1" smtClean="0"/>
              <a:t>Especular</a:t>
            </a:r>
          </a:p>
          <a:p>
            <a:r>
              <a:rPr lang="pt-BR" b="1" smtClean="0"/>
              <a:t>Emissiva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Modelos 3D Complexos</a:t>
            </a:r>
            <a:br>
              <a:rPr lang="pt-BR" dirty="0" smtClean="0"/>
            </a:br>
            <a:r>
              <a:rPr lang="pt-BR" dirty="0" smtClean="0"/>
              <a:t>(instalar GLEW, </a:t>
            </a:r>
            <a:r>
              <a:rPr lang="pt-BR" dirty="0" smtClean="0">
                <a:hlinkClick r:id="rId2" action="ppaction://program"/>
              </a:rPr>
              <a:t>md2load.</a:t>
            </a:r>
            <a:r>
              <a:rPr lang="pt-BR" dirty="0" err="1" smtClean="0">
                <a:hlinkClick r:id="rId2" action="ppaction://program"/>
              </a:rPr>
              <a:t>fpj</a:t>
            </a:r>
            <a:r>
              <a:rPr lang="pt-BR" dirty="0" smtClean="0"/>
              <a:t>, </a:t>
            </a:r>
            <a:r>
              <a:rPr lang="pt-BR" dirty="0" smtClean="0">
                <a:hlinkClick r:id="rId3" action="ppaction://program"/>
              </a:rPr>
              <a:t>md2load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28232" y="1929980"/>
            <a:ext cx="5768104" cy="4525963"/>
          </a:xfrm>
          <a:noFill/>
        </p:spPr>
      </p:pic>
      <p:sp>
        <p:nvSpPr>
          <p:cNvPr id="33796" name="Retângulo 3"/>
          <p:cNvSpPr>
            <a:spLocks noChangeArrowheads="1"/>
          </p:cNvSpPr>
          <p:nvPr/>
        </p:nvSpPr>
        <p:spPr bwMode="auto">
          <a:xfrm>
            <a:off x="2480259" y="1557338"/>
            <a:ext cx="4378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>
                <a:hlinkClick r:id="rId5"/>
              </a:rPr>
              <a:t>http://tfc.duke.free.fr/old/models/md2.htm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89053"/>
            <a:ext cx="8229600" cy="4525963"/>
          </a:xfrm>
        </p:spPr>
        <p:txBody>
          <a:bodyPr>
            <a:noAutofit/>
          </a:bodyPr>
          <a:lstStyle/>
          <a:p>
            <a:pPr marL="265113" indent="-265113">
              <a:buFont typeface="+mj-lt"/>
              <a:buAutoNum type="arabicPeriod"/>
            </a:pPr>
            <a:r>
              <a:rPr lang="pt-BR" sz="1800" dirty="0" smtClean="0"/>
              <a:t>Carregue em uma janela GLUT do </a:t>
            </a:r>
            <a:r>
              <a:rPr lang="pt-BR" sz="1800" dirty="0" err="1" smtClean="0"/>
              <a:t>OpenGL</a:t>
            </a:r>
            <a:r>
              <a:rPr lang="pt-BR" sz="1800" dirty="0" smtClean="0"/>
              <a:t> o modelo 3D do arquivo  “</a:t>
            </a:r>
            <a:r>
              <a:rPr lang="pt-BR" sz="1800" i="1" dirty="0" err="1" smtClean="0"/>
              <a:t>porsche</a:t>
            </a:r>
            <a:r>
              <a:rPr lang="pt-BR" sz="1800" i="1" dirty="0" smtClean="0"/>
              <a:t>.</a:t>
            </a:r>
            <a:r>
              <a:rPr lang="pt-BR" sz="1800" i="1" dirty="0" err="1" smtClean="0"/>
              <a:t>obj</a:t>
            </a:r>
            <a:r>
              <a:rPr lang="pt-BR" sz="1800" dirty="0" smtClean="0"/>
              <a:t>”, localizado dentro da pasta “tarefa” do material compactado desta aula (disponível no SIGAA). Essa pasta contém também o arquivo com as informações sobre materiais e texturas do modelo 3D (“</a:t>
            </a:r>
            <a:r>
              <a:rPr lang="pt-BR" sz="1800" i="1" dirty="0" err="1" smtClean="0"/>
              <a:t>porsche</a:t>
            </a:r>
            <a:r>
              <a:rPr lang="pt-BR" sz="1800" i="1" dirty="0" smtClean="0"/>
              <a:t>.</a:t>
            </a:r>
            <a:r>
              <a:rPr lang="pt-BR" sz="1800" i="1" dirty="0" err="1" smtClean="0"/>
              <a:t>mtl</a:t>
            </a:r>
            <a:r>
              <a:rPr lang="pt-BR" sz="1800" dirty="0" smtClean="0"/>
              <a:t>”). Pesquise por bibliotecas </a:t>
            </a:r>
            <a:r>
              <a:rPr lang="pt-BR" sz="1800" dirty="0" smtClean="0"/>
              <a:t>(</a:t>
            </a:r>
            <a:r>
              <a:rPr lang="pt-BR" sz="1800" i="1" dirty="0" err="1" smtClean="0"/>
              <a:t>loaders</a:t>
            </a:r>
            <a:r>
              <a:rPr lang="pt-BR" sz="1800" dirty="0" smtClean="0"/>
              <a:t>) para carregar o formato “</a:t>
            </a:r>
            <a:r>
              <a:rPr lang="pt-BR" sz="1800" dirty="0" err="1" smtClean="0"/>
              <a:t>Wavefront</a:t>
            </a:r>
            <a:r>
              <a:rPr lang="pt-BR" sz="1800" dirty="0" smtClean="0"/>
              <a:t> OBJ File” ou crie a sua própria biblioteca baseada nos projetos exemplos “textura.</a:t>
            </a:r>
            <a:r>
              <a:rPr lang="pt-BR" sz="1800" dirty="0" err="1" smtClean="0"/>
              <a:t>fjp</a:t>
            </a:r>
            <a:r>
              <a:rPr lang="pt-BR" sz="1800" dirty="0" smtClean="0"/>
              <a:t>” ou </a:t>
            </a:r>
            <a:r>
              <a:rPr lang="pt-BR" sz="1800" smtClean="0"/>
              <a:t>“desenho3D.</a:t>
            </a:r>
            <a:r>
              <a:rPr lang="pt-BR" sz="1800" dirty="0" err="1" smtClean="0"/>
              <a:t>fjp</a:t>
            </a:r>
            <a:r>
              <a:rPr lang="pt-BR" sz="1800" dirty="0" smtClean="0"/>
              <a:t>”. As  descrições do formato podem ser vista no link:</a:t>
            </a:r>
            <a:r>
              <a:rPr lang="pt-BR" sz="1800" dirty="0" smtClean="0">
                <a:hlinkClick r:id="rId2"/>
              </a:rPr>
              <a:t> </a:t>
            </a:r>
            <a:r>
              <a:rPr lang="pt-BR" sz="1800" dirty="0" smtClean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www.fileformat.info/format/wavefrontobj/egff.htm</a:t>
            </a:r>
            <a:r>
              <a:rPr lang="pt-BR" sz="1800" dirty="0" smtClean="0"/>
              <a:t>. </a:t>
            </a:r>
            <a:endParaRPr lang="pt-BR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125" y="3581424"/>
            <a:ext cx="56197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Textura</a:t>
            </a:r>
            <a:endParaRPr lang="pt-BR" dirty="0"/>
          </a:p>
        </p:txBody>
      </p:sp>
      <p:sp>
        <p:nvSpPr>
          <p:cNvPr id="23554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Texturas: Imagens aplicadas a faces de objetos 2D ou 3D;</a:t>
            </a:r>
          </a:p>
          <a:p>
            <a:endParaRPr lang="pt-BR" dirty="0" smtClean="0"/>
          </a:p>
          <a:p>
            <a:r>
              <a:rPr lang="pt-BR" dirty="0" err="1" smtClean="0"/>
              <a:t>Texel</a:t>
            </a:r>
            <a:r>
              <a:rPr lang="pt-BR" dirty="0" smtClean="0"/>
              <a:t>: Pixel de uma Textura;</a:t>
            </a:r>
          </a:p>
          <a:p>
            <a:endParaRPr lang="pt-BR" dirty="0" smtClean="0"/>
          </a:p>
          <a:p>
            <a:r>
              <a:rPr lang="pt-BR" dirty="0" err="1" smtClean="0"/>
              <a:t>OpenGL</a:t>
            </a:r>
            <a:r>
              <a:rPr lang="pt-BR" dirty="0" smtClean="0"/>
              <a:t> não suporta arquivos e formatos gráficos como BMP, GIF e JPEG, mas consegue ler as imagens de uma matriz na memória;</a:t>
            </a:r>
          </a:p>
          <a:p>
            <a:endParaRPr lang="pt-BR" dirty="0" smtClean="0"/>
          </a:p>
          <a:p>
            <a:r>
              <a:rPr lang="pt-BR" dirty="0" smtClean="0"/>
              <a:t>Assim as imagens devem ser carregadas na memória, utilizando outras bibliotecas e depois utilizadas em </a:t>
            </a:r>
            <a:r>
              <a:rPr lang="pt-BR" dirty="0" err="1" smtClean="0"/>
              <a:t>OpenGL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24578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smtClean="0"/>
              <a:t>No </a:t>
            </a:r>
            <a:r>
              <a:rPr lang="pt-BR" sz="2000" dirty="0" err="1" smtClean="0"/>
              <a:t>OpenGL</a:t>
            </a:r>
            <a:r>
              <a:rPr lang="pt-BR" sz="2000" dirty="0" smtClean="0"/>
              <a:t>, o tamanho da textura tem um limite baseado versão do </a:t>
            </a:r>
            <a:r>
              <a:rPr lang="pt-BR" sz="2000" dirty="0" err="1" smtClean="0"/>
              <a:t>OpenGL</a:t>
            </a:r>
            <a:r>
              <a:rPr lang="pt-BR" sz="2000" dirty="0" smtClean="0"/>
              <a:t> (na versão 4 o limite é de 1024 </a:t>
            </a:r>
            <a:r>
              <a:rPr lang="pt-BR" sz="2000" dirty="0" err="1" smtClean="0"/>
              <a:t>textel</a:t>
            </a:r>
            <a:r>
              <a:rPr lang="pt-BR" sz="2000" dirty="0" smtClean="0"/>
              <a:t>);</a:t>
            </a:r>
          </a:p>
          <a:p>
            <a:r>
              <a:rPr lang="pt-BR" sz="2000" dirty="0" smtClean="0"/>
              <a:t>Para textura 1D e 2D, a constante do valor do tamanho máximo de qualquer dimensão é GL_MAX_TEXTURE_SIZE;</a:t>
            </a:r>
          </a:p>
          <a:p>
            <a:r>
              <a:rPr lang="pt-BR" sz="2000" dirty="0" smtClean="0"/>
              <a:t>Dentro desse limite, pode ser usado texturas de qualquer tamanho;</a:t>
            </a:r>
          </a:p>
          <a:p>
            <a:r>
              <a:rPr lang="pt-BR" sz="2000" dirty="0" smtClean="0"/>
              <a:t>No entanto, é aconselhado o uso </a:t>
            </a:r>
            <a:r>
              <a:rPr lang="pt-BR" sz="2000" dirty="0" smtClean="0"/>
              <a:t>do tamanho </a:t>
            </a:r>
            <a:r>
              <a:rPr lang="pt-BR" sz="2000" dirty="0" smtClean="0"/>
              <a:t>das texturas em </a:t>
            </a:r>
            <a:r>
              <a:rPr lang="pt-BR" sz="2000" dirty="0" smtClean="0"/>
              <a:t>potências de </a:t>
            </a:r>
            <a:r>
              <a:rPr lang="pt-BR" sz="2000" dirty="0" smtClean="0"/>
              <a:t>dois</a:t>
            </a:r>
            <a:r>
              <a:rPr lang="pt-BR" sz="2000" dirty="0" smtClean="0"/>
              <a:t>;</a:t>
            </a:r>
            <a:endParaRPr lang="pt-BR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WIDTH 64</a:t>
            </a:r>
            <a:br>
              <a:rPr lang="en-US" sz="2000" dirty="0" smtClean="0"/>
            </a:br>
            <a:r>
              <a:rPr lang="en-US" sz="2000" dirty="0" smtClean="0"/>
              <a:t>#define HEIGHT 64</a:t>
            </a:r>
            <a:br>
              <a:rPr lang="en-US" sz="2000" dirty="0" smtClean="0"/>
            </a:br>
            <a:r>
              <a:rPr lang="en-US" sz="2000" dirty="0" smtClean="0"/>
              <a:t>const char </a:t>
            </a:r>
            <a:r>
              <a:rPr lang="en-US" sz="2000" dirty="0" err="1" smtClean="0"/>
              <a:t>texture_data</a:t>
            </a:r>
            <a:r>
              <a:rPr lang="en-US" sz="2000" dirty="0" smtClean="0"/>
              <a:t>[WIDTH*HEIGHT*3] = {</a:t>
            </a:r>
            <a:br>
              <a:rPr lang="en-US" sz="2000" dirty="0" smtClean="0"/>
            </a:br>
            <a:r>
              <a:rPr lang="en-US" sz="2000" dirty="0" smtClean="0"/>
              <a:t>    230, 229, 227, 230, 229, 225, ...</a:t>
            </a:r>
            <a:br>
              <a:rPr lang="en-US" sz="2000" dirty="0" smtClean="0"/>
            </a:br>
            <a:r>
              <a:rPr lang="en-US" sz="2000" dirty="0" smtClean="0"/>
              <a:t>    ...</a:t>
            </a:r>
            <a:br>
              <a:rPr lang="en-US" sz="2000" dirty="0" smtClean="0"/>
            </a:br>
            <a:r>
              <a:rPr lang="en-US" sz="2000" dirty="0" smtClean="0"/>
              <a:t>    ...</a:t>
            </a:r>
            <a:br>
              <a:rPr lang="en-US" sz="2000" dirty="0" smtClean="0"/>
            </a:br>
            <a:r>
              <a:rPr lang="en-US" sz="2000" dirty="0" smtClean="0"/>
              <a:t>};</a:t>
            </a:r>
            <a:endParaRPr lang="pt-BR" sz="2000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78904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Convertendo imagem para matriz</a:t>
            </a:r>
            <a:endParaRPr lang="pt-BR" dirty="0"/>
          </a:p>
        </p:txBody>
      </p:sp>
      <p:sp>
        <p:nvSpPr>
          <p:cNvPr id="25602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071563"/>
            <a:ext cx="8229600" cy="578643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t-BR" dirty="0" smtClean="0"/>
              <a:t>utilizar programas como </a:t>
            </a:r>
            <a:r>
              <a:rPr lang="pt-BR" dirty="0" err="1" smtClean="0"/>
              <a:t>photoshop</a:t>
            </a:r>
            <a:r>
              <a:rPr lang="pt-BR" dirty="0" smtClean="0"/>
              <a:t> ou </a:t>
            </a:r>
            <a:r>
              <a:rPr lang="pt-BR" dirty="0" err="1" smtClean="0"/>
              <a:t>gimp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usar o </a:t>
            </a:r>
            <a:r>
              <a:rPr lang="pt-BR" dirty="0" err="1" smtClean="0"/>
              <a:t>Matlab</a:t>
            </a:r>
            <a:r>
              <a:rPr lang="pt-BR" dirty="0" smtClean="0"/>
              <a:t> para gravar no formato CSV (</a:t>
            </a:r>
            <a:r>
              <a:rPr lang="pt-BR" dirty="0" err="1" smtClean="0"/>
              <a:t>Comma</a:t>
            </a:r>
            <a:r>
              <a:rPr lang="pt-BR" dirty="0" smtClean="0"/>
              <a:t> </a:t>
            </a:r>
            <a:r>
              <a:rPr lang="pt-BR" dirty="0" err="1" smtClean="0"/>
              <a:t>Separated</a:t>
            </a:r>
            <a:r>
              <a:rPr lang="pt-BR" dirty="0" smtClean="0"/>
              <a:t> </a:t>
            </a:r>
            <a:r>
              <a:rPr lang="pt-BR" dirty="0" err="1" smtClean="0"/>
              <a:t>Values</a:t>
            </a:r>
            <a:r>
              <a:rPr lang="pt-BR" dirty="0" smtClean="0"/>
              <a:t> – valores ASCII);</a:t>
            </a:r>
          </a:p>
          <a:p>
            <a:pPr lvl="1"/>
            <a:r>
              <a:rPr lang="pt-BR" dirty="0" smtClean="0"/>
              <a:t>utilizar bibliotecas que manipulam imagens;</a:t>
            </a:r>
          </a:p>
          <a:p>
            <a:pPr lvl="1"/>
            <a:r>
              <a:rPr lang="pt-BR" dirty="0" smtClean="0"/>
              <a:t>criar uma função específica para abrir imagens;</a:t>
            </a:r>
          </a:p>
          <a:p>
            <a:pPr lvl="1"/>
            <a:r>
              <a:rPr lang="pt-BR" dirty="0" smtClean="0"/>
              <a:t>gravar no formato PNM (</a:t>
            </a:r>
            <a:r>
              <a:rPr lang="pt-BR" dirty="0" err="1" smtClean="0"/>
              <a:t>Portable</a:t>
            </a:r>
            <a:r>
              <a:rPr lang="pt-BR" dirty="0" smtClean="0"/>
              <a:t> </a:t>
            </a:r>
            <a:r>
              <a:rPr lang="pt-BR" dirty="0" err="1" smtClean="0"/>
              <a:t>Any</a:t>
            </a:r>
            <a:r>
              <a:rPr lang="pt-BR" dirty="0" smtClean="0"/>
              <a:t> </a:t>
            </a:r>
            <a:r>
              <a:rPr lang="pt-BR" dirty="0" err="1" smtClean="0"/>
              <a:t>Map</a:t>
            </a:r>
            <a:r>
              <a:rPr lang="pt-BR" dirty="0" smtClean="0"/>
              <a:t>) – (PBM – </a:t>
            </a:r>
            <a:r>
              <a:rPr lang="pt-BR" dirty="0" err="1" smtClean="0"/>
              <a:t>bi-level</a:t>
            </a:r>
            <a:r>
              <a:rPr lang="pt-BR" dirty="0" smtClean="0"/>
              <a:t>, PGM - </a:t>
            </a:r>
            <a:r>
              <a:rPr lang="pt-BR" dirty="0" err="1" smtClean="0"/>
              <a:t>grayscale</a:t>
            </a:r>
            <a:r>
              <a:rPr lang="pt-BR" dirty="0" smtClean="0"/>
              <a:t> e PPM - pixel). Ex.:</a:t>
            </a:r>
          </a:p>
          <a:p>
            <a:pPr lvl="1"/>
            <a:r>
              <a:rPr lang="en-US" b="1" dirty="0" smtClean="0"/>
              <a:t>P3    # P3 </a:t>
            </a:r>
            <a:r>
              <a:rPr lang="en-US" b="1" dirty="0" err="1" smtClean="0"/>
              <a:t>ou</a:t>
            </a:r>
            <a:r>
              <a:rPr lang="en-US" b="1" dirty="0" smtClean="0"/>
              <a:t> P6 </a:t>
            </a:r>
          </a:p>
          <a:p>
            <a:pPr lvl="1"/>
            <a:r>
              <a:rPr lang="en-US" b="1" dirty="0" smtClean="0"/>
              <a:t>4 4 </a:t>
            </a:r>
          </a:p>
          <a:p>
            <a:pPr lvl="1"/>
            <a:r>
              <a:rPr lang="en-US" b="1" dirty="0" smtClean="0"/>
              <a:t>15 </a:t>
            </a:r>
          </a:p>
          <a:p>
            <a:pPr lvl="1"/>
            <a:r>
              <a:rPr lang="en-US" b="1" dirty="0" smtClean="0"/>
              <a:t>0 0 0     0 0 0    0 0 0     15 0 15 </a:t>
            </a:r>
          </a:p>
          <a:p>
            <a:pPr lvl="1"/>
            <a:r>
              <a:rPr lang="en-US" b="1" dirty="0" smtClean="0"/>
              <a:t>0 0 0     0 15 7  0 0 0     0 0 0 </a:t>
            </a:r>
          </a:p>
          <a:p>
            <a:pPr lvl="1"/>
            <a:r>
              <a:rPr lang="en-US" b="1" dirty="0" smtClean="0"/>
              <a:t>0 0 0     0 0 0    0 15 7   0 0 0 1</a:t>
            </a:r>
          </a:p>
          <a:p>
            <a:pPr lvl="1"/>
            <a:r>
              <a:rPr lang="en-US" b="1" dirty="0" smtClean="0"/>
              <a:t>5 0 15   0 0 0    0 0 0     0 0 0</a:t>
            </a:r>
            <a:endParaRPr lang="pt-BR" b="1" dirty="0" smtClean="0"/>
          </a:p>
          <a:p>
            <a:endParaRPr lang="pt-BR" dirty="0" smtClean="0"/>
          </a:p>
        </p:txBody>
      </p:sp>
      <p:sp>
        <p:nvSpPr>
          <p:cNvPr id="25604" name="Retângulo 3"/>
          <p:cNvSpPr>
            <a:spLocks noChangeArrowheads="1"/>
          </p:cNvSpPr>
          <p:nvPr/>
        </p:nvSpPr>
        <p:spPr bwMode="auto">
          <a:xfrm>
            <a:off x="5940425" y="3789363"/>
            <a:ext cx="2897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70C0"/>
                </a:solidFill>
                <a:hlinkClick r:id="rId2"/>
              </a:rPr>
              <a:t>http://www.fileformat.info/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25605" name="Retângulo 3"/>
          <p:cNvSpPr>
            <a:spLocks noChangeArrowheads="1"/>
          </p:cNvSpPr>
          <p:nvPr/>
        </p:nvSpPr>
        <p:spPr bwMode="auto">
          <a:xfrm>
            <a:off x="5940425" y="4140200"/>
            <a:ext cx="1146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>
                <a:solidFill>
                  <a:srgbClr val="0070C0"/>
                </a:solidFill>
                <a:hlinkClick r:id="rId3" action="ppaction://program"/>
              </a:rPr>
              <a:t>wordpad</a:t>
            </a:r>
            <a:endParaRPr lang="pt-BR" b="1">
              <a:solidFill>
                <a:srgbClr val="0070C0"/>
              </a:solidFill>
            </a:endParaRPr>
          </a:p>
        </p:txBody>
      </p:sp>
      <p:sp>
        <p:nvSpPr>
          <p:cNvPr id="25606" name="Retângulo 3"/>
          <p:cNvSpPr>
            <a:spLocks noChangeArrowheads="1"/>
          </p:cNvSpPr>
          <p:nvPr/>
        </p:nvSpPr>
        <p:spPr bwMode="auto">
          <a:xfrm>
            <a:off x="5940425" y="4437063"/>
            <a:ext cx="660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  <a:hlinkClick r:id="rId4" action="ppaction://program"/>
              </a:rPr>
              <a:t>gimp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 smtClean="0"/>
              <a:t>Visualizando Imagens (</a:t>
            </a:r>
            <a:r>
              <a:rPr lang="pt-BR" sz="3100" dirty="0" err="1" smtClean="0">
                <a:hlinkClick r:id="rId2" action="ppaction://hlinkfile"/>
              </a:rPr>
              <a:t>ImageView</a:t>
            </a:r>
            <a:r>
              <a:rPr lang="pt-BR" sz="3100" dirty="0" smtClean="0">
                <a:hlinkClick r:id="rId2" action="ppaction://hlinkfile"/>
              </a:rPr>
              <a:t>.</a:t>
            </a:r>
            <a:r>
              <a:rPr lang="pt-BR" sz="3100" dirty="0" err="1" smtClean="0">
                <a:hlinkClick r:id="rId2" action="ppaction://hlinkfile"/>
              </a:rPr>
              <a:t>fjp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6626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Antes de usar imagens devem ser definidos o alinhamento dos pixels dentro do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</a:p>
          <a:p>
            <a:pPr lvl="1"/>
            <a:r>
              <a:rPr lang="pt-BR" b="1" dirty="0" err="1" smtClean="0"/>
              <a:t>glPixelStorei</a:t>
            </a:r>
            <a:r>
              <a:rPr lang="pt-BR" dirty="0" smtClean="0"/>
              <a:t>(GL_UNPACK_ALIGNMENT, 1);</a:t>
            </a:r>
          </a:p>
          <a:p>
            <a:pPr lvl="2"/>
            <a:r>
              <a:rPr lang="pt-BR" dirty="0" smtClean="0"/>
              <a:t>Modifica o alinhamento. O segundo argumento é um número inteiro que define o alinhamento.</a:t>
            </a:r>
          </a:p>
          <a:p>
            <a:pPr lvl="2"/>
            <a:endParaRPr lang="pt-BR" sz="1000" dirty="0" smtClean="0"/>
          </a:p>
          <a:p>
            <a:r>
              <a:rPr lang="pt-BR" dirty="0" smtClean="0"/>
              <a:t>Para visualizar imagens é necessário definir a posição inicial, o tamanho do pixel e finalmente desenhá-los;</a:t>
            </a:r>
          </a:p>
          <a:p>
            <a:pPr lvl="1"/>
            <a:r>
              <a:rPr lang="pt-BR" b="1" dirty="0" smtClean="0"/>
              <a:t>glRasterPos2d</a:t>
            </a:r>
            <a:r>
              <a:rPr lang="pt-BR" dirty="0" smtClean="0"/>
              <a:t>(x,y);</a:t>
            </a:r>
          </a:p>
          <a:p>
            <a:pPr lvl="1"/>
            <a:r>
              <a:rPr lang="pt-BR" b="1" dirty="0" err="1" smtClean="0"/>
              <a:t>glPixelZoom</a:t>
            </a:r>
            <a:r>
              <a:rPr lang="pt-BR" dirty="0" smtClean="0"/>
              <a:t>(</a:t>
            </a:r>
            <a:r>
              <a:rPr lang="pt-BR" dirty="0" err="1" smtClean="0"/>
              <a:t>width</a:t>
            </a:r>
            <a:r>
              <a:rPr lang="pt-BR" dirty="0" smtClean="0"/>
              <a:t>, </a:t>
            </a:r>
            <a:r>
              <a:rPr lang="pt-BR" dirty="0" err="1" smtClean="0"/>
              <a:t>length</a:t>
            </a:r>
            <a:r>
              <a:rPr lang="pt-BR" dirty="0" smtClean="0"/>
              <a:t>);</a:t>
            </a:r>
          </a:p>
          <a:p>
            <a:pPr lvl="1"/>
            <a:r>
              <a:rPr lang="pt-BR" b="1" dirty="0" err="1" smtClean="0"/>
              <a:t>glDrawPixels</a:t>
            </a:r>
            <a:r>
              <a:rPr lang="pt-BR" dirty="0" smtClean="0"/>
              <a:t>(</a:t>
            </a:r>
            <a:r>
              <a:rPr lang="pt-BR" dirty="0" err="1" smtClean="0"/>
              <a:t>width</a:t>
            </a:r>
            <a:r>
              <a:rPr lang="pt-BR" dirty="0" smtClean="0"/>
              <a:t>, </a:t>
            </a:r>
            <a:r>
              <a:rPr lang="pt-BR" dirty="0" err="1" smtClean="0"/>
              <a:t>height</a:t>
            </a:r>
            <a:r>
              <a:rPr lang="pt-BR" dirty="0" smtClean="0"/>
              <a:t>, // larg. e alt.</a:t>
            </a:r>
          </a:p>
          <a:p>
            <a:pPr lvl="1">
              <a:buFont typeface="Verdana" pitchFamily="34" charset="0"/>
              <a:buNone/>
            </a:pPr>
            <a:r>
              <a:rPr lang="pt-BR" dirty="0" smtClean="0"/>
              <a:t>	GL_RGB, GL_UNSIGNED_BYTE, // formato</a:t>
            </a:r>
          </a:p>
          <a:p>
            <a:pPr lvl="1">
              <a:buFont typeface="Verdana" pitchFamily="34" charset="0"/>
              <a:buNone/>
            </a:pPr>
            <a:r>
              <a:rPr lang="pt-BR" dirty="0" smtClean="0"/>
              <a:t>	</a:t>
            </a:r>
            <a:r>
              <a:rPr lang="pt-BR" dirty="0" err="1" smtClean="0"/>
              <a:t>image</a:t>
            </a:r>
            <a:r>
              <a:rPr lang="pt-BR" dirty="0" smtClean="0"/>
              <a:t>-&gt;data); // dados da imagem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Aplicando Texturas a Objetos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Carregar a imagem na memória;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Criar Nome-Identificador da textura;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Ativar a textura;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Criar  a estrutura da textura na memória;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Definir os parâmetros da textura;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Definir como a textura será aplicada no objeto;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Habilitar a visualização de Texturas pelo </a:t>
            </a:r>
            <a:r>
              <a:rPr lang="pt-BR" dirty="0" err="1" smtClean="0"/>
              <a:t>OpenGL</a:t>
            </a:r>
            <a:r>
              <a:rPr lang="pt-BR" dirty="0" smtClean="0"/>
              <a:t>;</a:t>
            </a:r>
          </a:p>
          <a:p>
            <a:pPr marL="623887" indent="-514350">
              <a:buFont typeface="+mj-lt"/>
              <a:buAutoNum type="arabicPeriod"/>
              <a:defRPr/>
            </a:pPr>
            <a:r>
              <a:rPr lang="pt-BR" dirty="0" smtClean="0"/>
              <a:t>Atribuir as coordenadas da textura ao objeto.</a:t>
            </a:r>
          </a:p>
          <a:p>
            <a:pPr marL="623887" indent="-514350">
              <a:buFont typeface="+mj-lt"/>
              <a:buAutoNum type="arabicPeriod"/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Inicialização da Textura (1/2)</a:t>
            </a:r>
            <a:endParaRPr lang="pt-BR" dirty="0"/>
          </a:p>
        </p:txBody>
      </p:sp>
      <p:sp>
        <p:nvSpPr>
          <p:cNvPr id="28674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 smtClean="0"/>
              <a:t>Criar Nome-Identificador da textura</a:t>
            </a:r>
            <a:r>
              <a:rPr lang="pt-BR" dirty="0" smtClean="0"/>
              <a:t>:</a:t>
            </a:r>
          </a:p>
          <a:p>
            <a:pPr lvl="1"/>
            <a:r>
              <a:rPr lang="fr-FR" dirty="0" smtClean="0"/>
              <a:t>#define  QUANT_TEX  10</a:t>
            </a:r>
          </a:p>
          <a:p>
            <a:pPr lvl="1"/>
            <a:r>
              <a:rPr lang="fr-FR" dirty="0" smtClean="0"/>
              <a:t>unsigned int id_texturas[QUANT_TEX]; </a:t>
            </a:r>
            <a:endParaRPr lang="pt-BR" dirty="0" smtClean="0"/>
          </a:p>
          <a:p>
            <a:pPr lvl="1"/>
            <a:r>
              <a:rPr lang="pt-BR" b="1" dirty="0" err="1" smtClean="0"/>
              <a:t>glGenTextures</a:t>
            </a:r>
            <a:r>
              <a:rPr lang="pt-BR" dirty="0" smtClean="0"/>
              <a:t>(QUANT_TEX, </a:t>
            </a:r>
            <a:r>
              <a:rPr lang="pt-BR" dirty="0" err="1" smtClean="0"/>
              <a:t>id_texturas</a:t>
            </a:r>
            <a:r>
              <a:rPr lang="pt-BR" dirty="0" smtClean="0"/>
              <a:t>);</a:t>
            </a:r>
          </a:p>
          <a:p>
            <a:pPr lvl="2"/>
            <a:r>
              <a:rPr lang="pt-BR" dirty="0" smtClean="0"/>
              <a:t> gera nomes identificadores de texturas</a:t>
            </a:r>
          </a:p>
          <a:p>
            <a:pPr lvl="2"/>
            <a:endParaRPr lang="pt-BR" sz="800" dirty="0" smtClean="0"/>
          </a:p>
          <a:p>
            <a:r>
              <a:rPr lang="pt-BR" b="1" dirty="0" smtClean="0"/>
              <a:t>Ativar a textura</a:t>
            </a:r>
            <a:r>
              <a:rPr lang="pt-BR" dirty="0" smtClean="0"/>
              <a:t>:</a:t>
            </a:r>
          </a:p>
          <a:p>
            <a:pPr lvl="1"/>
            <a:r>
              <a:rPr lang="pt-BR" b="1" dirty="0" err="1" smtClean="0"/>
              <a:t>glBindTexture</a:t>
            </a:r>
            <a:r>
              <a:rPr lang="pt-BR" dirty="0" smtClean="0"/>
              <a:t>(GL_TEXTURE_2D, </a:t>
            </a:r>
            <a:r>
              <a:rPr lang="pt-BR" dirty="0" err="1" smtClean="0"/>
              <a:t>id_texturas</a:t>
            </a:r>
            <a:r>
              <a:rPr lang="pt-BR" dirty="0" smtClean="0"/>
              <a:t>[0]); </a:t>
            </a:r>
          </a:p>
          <a:p>
            <a:pPr lvl="2"/>
            <a:r>
              <a:rPr lang="pt-BR" dirty="0" smtClean="0"/>
              <a:t>Ativa a textura que será criada ou utilizada no momento.</a:t>
            </a:r>
          </a:p>
          <a:p>
            <a:pPr lvl="2"/>
            <a:endParaRPr lang="en-US" sz="600" dirty="0" smtClean="0"/>
          </a:p>
          <a:p>
            <a:r>
              <a:rPr lang="pt-BR" sz="3000" b="1" dirty="0" smtClean="0"/>
              <a:t>Criar a estrutura da textura na memória</a:t>
            </a:r>
            <a:r>
              <a:rPr lang="pt-BR" sz="3000" dirty="0" smtClean="0"/>
              <a:t>: </a:t>
            </a:r>
            <a:r>
              <a:rPr lang="pt-BR" sz="2100" dirty="0" smtClean="0"/>
              <a:t>(gluBuild2DMipmaps)</a:t>
            </a:r>
            <a:endParaRPr lang="pt-BR" sz="3000" dirty="0" smtClean="0"/>
          </a:p>
          <a:p>
            <a:pPr lvl="1"/>
            <a:r>
              <a:rPr lang="pt-BR" sz="2400" b="1" dirty="0" smtClean="0"/>
              <a:t>glTexImage2D</a:t>
            </a:r>
            <a:r>
              <a:rPr lang="pt-BR" sz="2400" dirty="0" smtClean="0"/>
              <a:t>(GL_TEXTURE_2D, 0, GL_RGB, TEXTURE_WIDTH, TEXTURE_HEIGHT, 0, GL_RGB, GL_UNSIGNED_BYTE, </a:t>
            </a:r>
            <a:r>
              <a:rPr lang="pt-BR" sz="2400" dirty="0" err="1" smtClean="0"/>
              <a:t>texture_data</a:t>
            </a:r>
            <a:r>
              <a:rPr lang="pt-BR" sz="2400" dirty="0" smtClean="0"/>
              <a:t>);</a:t>
            </a:r>
          </a:p>
          <a:p>
            <a:pPr lvl="2"/>
            <a:endParaRPr lang="pt-BR" dirty="0" smtClean="0"/>
          </a:p>
        </p:txBody>
      </p:sp>
      <p:sp>
        <p:nvSpPr>
          <p:cNvPr id="28676" name="Retângulo 3"/>
          <p:cNvSpPr>
            <a:spLocks noChangeArrowheads="1"/>
          </p:cNvSpPr>
          <p:nvPr/>
        </p:nvSpPr>
        <p:spPr bwMode="auto">
          <a:xfrm>
            <a:off x="2461643" y="1125538"/>
            <a:ext cx="3982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https://www.opengl.org/sdk/docs/man/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Inicialização da Textura (2/2) (</a:t>
            </a:r>
            <a:r>
              <a:rPr lang="pt-BR" dirty="0" smtClean="0">
                <a:hlinkClick r:id="rId2" action="ppaction://program"/>
              </a:rPr>
              <a:t>texture.exe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9698" name="Espaço Reservado para Conteúdo 1"/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r>
              <a:rPr lang="pt-BR" sz="2400" b="1" dirty="0" smtClean="0"/>
              <a:t>Definir os parâmetros da textura:</a:t>
            </a:r>
          </a:p>
          <a:p>
            <a:pPr lvl="1"/>
            <a:r>
              <a:rPr lang="pt-BR" sz="2000" b="1" dirty="0" err="1" smtClean="0"/>
              <a:t>glTexParameteri</a:t>
            </a:r>
            <a:r>
              <a:rPr lang="pt-BR" sz="2000" dirty="0" smtClean="0"/>
              <a:t>(GL_TEXTURE_2D, GL_TEXTURE_MAG_FILTER, GL_LINEAR);</a:t>
            </a:r>
          </a:p>
          <a:p>
            <a:pPr lvl="1"/>
            <a:r>
              <a:rPr lang="pt-BR" sz="2000" b="1" dirty="0" err="1" smtClean="0"/>
              <a:t>glTexParameteri</a:t>
            </a:r>
            <a:r>
              <a:rPr lang="pt-BR" sz="2000" dirty="0" smtClean="0"/>
              <a:t>(GL_TEXTURE_2D, GL_TEXTURE_MIN_FILTER, GL_LINEAR);</a:t>
            </a:r>
          </a:p>
          <a:p>
            <a:pPr lvl="1"/>
            <a:endParaRPr lang="pt-BR" sz="2000" dirty="0" smtClean="0"/>
          </a:p>
          <a:p>
            <a:r>
              <a:rPr lang="pt-BR" sz="2400" b="1" dirty="0" smtClean="0"/>
              <a:t>Definir como a textura será aplicada no objeto:</a:t>
            </a:r>
          </a:p>
          <a:p>
            <a:pPr lvl="1"/>
            <a:r>
              <a:rPr lang="pt-BR" sz="2000" b="1" dirty="0" err="1" smtClean="0"/>
              <a:t>glTexEnvf</a:t>
            </a:r>
            <a:r>
              <a:rPr lang="pt-BR" sz="2000" dirty="0" smtClean="0"/>
              <a:t>(GL_TEXTURE_ENV, GL_TEXTURE_ENV_MODE, GL_MODULATE);</a:t>
            </a:r>
          </a:p>
          <a:p>
            <a:pPr lvl="1"/>
            <a:endParaRPr lang="pt-BR" sz="2000" dirty="0" smtClean="0"/>
          </a:p>
          <a:p>
            <a:r>
              <a:rPr lang="pt-BR" sz="2400" b="1" dirty="0" smtClean="0"/>
              <a:t>Habilitar a visualização de Texturas pelo </a:t>
            </a:r>
            <a:r>
              <a:rPr lang="pt-BR" sz="2400" b="1" dirty="0" err="1" smtClean="0"/>
              <a:t>OpenGL</a:t>
            </a:r>
            <a:r>
              <a:rPr lang="pt-BR" sz="2400" b="1" dirty="0" smtClean="0"/>
              <a:t>:</a:t>
            </a:r>
          </a:p>
          <a:p>
            <a:pPr lvl="1"/>
            <a:r>
              <a:rPr lang="pt-BR" sz="2000" b="1" dirty="0" err="1" smtClean="0"/>
              <a:t>glEnable</a:t>
            </a:r>
            <a:r>
              <a:rPr lang="pt-BR" sz="2000" dirty="0" smtClean="0"/>
              <a:t>(GL_TEXTURE_2D);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7" name="Retângulo 3"/>
          <p:cNvSpPr>
            <a:spLocks noChangeArrowheads="1"/>
          </p:cNvSpPr>
          <p:nvPr/>
        </p:nvSpPr>
        <p:spPr bwMode="auto">
          <a:xfrm>
            <a:off x="2461643" y="1125538"/>
            <a:ext cx="3982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https://www.opengl.org/sdk/docs/man/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/>
              <a:t>Atribuição de coordenadas de textura (1/2)</a:t>
            </a:r>
            <a:endParaRPr lang="pt-BR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42875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3" y="1000125"/>
            <a:ext cx="27146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tângulo 5"/>
          <p:cNvSpPr>
            <a:spLocks noChangeArrowheads="1"/>
          </p:cNvSpPr>
          <p:nvPr/>
        </p:nvSpPr>
        <p:spPr bwMode="auto">
          <a:xfrm>
            <a:off x="1028700" y="4179888"/>
            <a:ext cx="71437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dirty="0" err="1"/>
              <a:t>const</a:t>
            </a:r>
            <a:r>
              <a:rPr lang="pt-BR" sz="2400" dirty="0"/>
              <a:t> </a:t>
            </a:r>
            <a:r>
              <a:rPr lang="pt-BR" sz="2400" dirty="0" err="1"/>
              <a:t>GLfloat</a:t>
            </a:r>
            <a:r>
              <a:rPr lang="pt-BR" sz="2400" dirty="0"/>
              <a:t> </a:t>
            </a:r>
            <a:r>
              <a:rPr lang="pt-BR" sz="2400" dirty="0" err="1" smtClean="0"/>
              <a:t>tex_coords</a:t>
            </a:r>
            <a:r>
              <a:rPr lang="pt-BR" sz="2400" dirty="0" smtClean="0"/>
              <a:t>[N_FACES][</a:t>
            </a:r>
            <a:r>
              <a:rPr lang="pt-BR" sz="2400" dirty="0"/>
              <a:t>3][2] = {</a:t>
            </a:r>
            <a:br>
              <a:rPr lang="pt-BR" sz="2400" dirty="0"/>
            </a:br>
            <a:r>
              <a:rPr lang="pt-BR" sz="2400" dirty="0"/>
              <a:t>   {{0.5, 0.000}, {0.0, 0.875}, {1.0, 0.875}},</a:t>
            </a:r>
            <a:br>
              <a:rPr lang="pt-BR" sz="2400" dirty="0"/>
            </a:br>
            <a:r>
              <a:rPr lang="pt-BR" sz="2400" dirty="0"/>
              <a:t>   {{0.5, 0.000}, {0.0, 0.875}, {1.0, 0.875}},</a:t>
            </a:r>
            <a:br>
              <a:rPr lang="pt-BR" sz="2400" dirty="0"/>
            </a:br>
            <a:r>
              <a:rPr lang="pt-BR" sz="2400" dirty="0"/>
              <a:t>   {{0.0, 0.875}, {1.0, 0.875}, {0.5, 0.000}},</a:t>
            </a:r>
            <a:br>
              <a:rPr lang="pt-BR" sz="2400" dirty="0"/>
            </a:br>
            <a:r>
              <a:rPr lang="pt-BR" sz="2400" dirty="0"/>
              <a:t>   {{0.5, 0.000}, {1.0, 0.875}, {0.0, 0.875}}</a:t>
            </a:r>
            <a:br>
              <a:rPr lang="pt-BR" sz="2400" dirty="0"/>
            </a:br>
            <a:r>
              <a:rPr lang="pt-BR" sz="2400" dirty="0"/>
              <a:t>};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5C28C-6A36-47DC-B0FD-AD0095321AD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708</Words>
  <Application>Microsoft Office PowerPoint</Application>
  <PresentationFormat>Apresentação na tela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Textura e Iluminação usando OpenGL</vt:lpstr>
      <vt:lpstr>Textura</vt:lpstr>
      <vt:lpstr>Exemplo</vt:lpstr>
      <vt:lpstr>Convertendo imagem para matriz</vt:lpstr>
      <vt:lpstr>Visualizando Imagens (ImageView.fjp)</vt:lpstr>
      <vt:lpstr>Aplicando Texturas a Objetos</vt:lpstr>
      <vt:lpstr>Inicialização da Textura (1/2)</vt:lpstr>
      <vt:lpstr>Inicialização da Textura (2/2) (texture.exe)</vt:lpstr>
      <vt:lpstr>Atribuição de coordenadas de textura (1/2)</vt:lpstr>
      <vt:lpstr>Atribuição de coordenadas de textura (2/2) (textura.fjp)</vt:lpstr>
      <vt:lpstr>Iluminação  (iluminacao.fjp, lightmaterial.exe)</vt:lpstr>
      <vt:lpstr>Modelos 3D Complexos (instalar GLEW, md2load.fpj, md2load)</vt:lpstr>
      <vt:lpstr>Tarefa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23 Textura e Iluminação em OpenGL</dc:title>
  <dc:creator>Laurindo Neto</dc:creator>
  <cp:lastModifiedBy>Laurindo Neto</cp:lastModifiedBy>
  <cp:revision>24</cp:revision>
  <dcterms:created xsi:type="dcterms:W3CDTF">2016-12-01T17:43:05Z</dcterms:created>
  <dcterms:modified xsi:type="dcterms:W3CDTF">2021-01-12T21:06:16Z</dcterms:modified>
</cp:coreProperties>
</file>