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18288000" cy="10287000"/>
  <p:notesSz cx="6858000" cy="9144000"/>
  <p:embeddedFontLst>
    <p:embeddedFont>
      <p:font typeface="Georgia Pro" charset="1" panose="02040502050405020303"/>
      <p:regular r:id="rId20"/>
    </p:embeddedFont>
    <p:embeddedFont>
      <p:font typeface="Georgia Pro Bold" charset="1" panose="02040802050405020203"/>
      <p:regular r:id="rId21"/>
    </p:embeddedFont>
    <p:embeddedFont>
      <p:font typeface="Open Sans Bold" charset="1" panose="020B0806030504020204"/>
      <p:regular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8.png" Type="http://schemas.openxmlformats.org/officeDocument/2006/relationships/image"/><Relationship Id="rId4" Target="../media/image9.png" Type="http://schemas.openxmlformats.org/officeDocument/2006/relationships/image"/><Relationship Id="rId5" Target="../media/image10.png" Type="http://schemas.openxmlformats.org/officeDocument/2006/relationships/image"/><Relationship Id="rId6" Target="../media/image11.png" Type="http://schemas.openxmlformats.org/officeDocument/2006/relationships/image"/><Relationship Id="rId7" Target="../media/image12.png" Type="http://schemas.openxmlformats.org/officeDocument/2006/relationships/image"/><Relationship Id="rId8" Target="../media/image13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8.png" Type="http://schemas.openxmlformats.org/officeDocument/2006/relationships/image"/><Relationship Id="rId4" Target="../media/image9.png" Type="http://schemas.openxmlformats.org/officeDocument/2006/relationships/image"/><Relationship Id="rId5" Target="../media/image10.png" Type="http://schemas.openxmlformats.org/officeDocument/2006/relationships/image"/><Relationship Id="rId6" Target="../media/image11.png" Type="http://schemas.openxmlformats.org/officeDocument/2006/relationships/image"/><Relationship Id="rId7" Target="../media/image12.png" Type="http://schemas.openxmlformats.org/officeDocument/2006/relationships/image"/><Relationship Id="rId8" Target="../media/image13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14.png" Type="http://schemas.openxmlformats.org/officeDocument/2006/relationships/image"/><Relationship Id="rId4" Target="../media/image15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https://www.purestorage.com/br/knowledge/what-is-mariadb.html#:~:text=%C3%A9%20o%20MariaDB%3F-,O%20MariaDB%20%C3%A9%20um%20sistema%20de%20gerenciamento%20de%20banco%20de,de%20tabelas%2C%20colunas%20e%20linhas" TargetMode="External" Type="http://schemas.openxmlformats.org/officeDocument/2006/relationships/hyperlink"/><Relationship Id="rId4" Target="https://mariadb.com/kb/pt-br/sobre-o-mariadb/" TargetMode="External" Type="http://schemas.openxmlformats.org/officeDocument/2006/relationships/hyperlink"/><Relationship Id="rId5" Target="https://kinsta.com/pt/wp-content/uploads/sites/3/2019/08/mariadb-vs-mysql.jpg" TargetMode="External" Type="http://schemas.openxmlformats.org/officeDocument/2006/relationships/hyperlink"/><Relationship Id="rId6" Target="https://aws.amazon.com/pt/compare/the-difference-between-mariadb-vs-mysql/" TargetMode="External" Type="http://schemas.openxmlformats.org/officeDocument/2006/relationships/hyperlink"/><Relationship Id="rId7" Target="https://youtu.be/AXFc7R7-aYI?si=7Rsq2KyXeWBZA-mb" TargetMode="External" Type="http://schemas.openxmlformats.org/officeDocument/2006/relationships/hyperlink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6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7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8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8.png" Type="http://schemas.openxmlformats.org/officeDocument/2006/relationships/image"/><Relationship Id="rId4" Target="../media/image9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8.png" Type="http://schemas.openxmlformats.org/officeDocument/2006/relationships/image"/><Relationship Id="rId4" Target="../media/image9.png" Type="http://schemas.openxmlformats.org/officeDocument/2006/relationships/image"/><Relationship Id="rId5" Target="../media/image10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8.png" Type="http://schemas.openxmlformats.org/officeDocument/2006/relationships/image"/><Relationship Id="rId4" Target="../media/image9.png" Type="http://schemas.openxmlformats.org/officeDocument/2006/relationships/image"/><Relationship Id="rId5" Target="../media/image10.png" Type="http://schemas.openxmlformats.org/officeDocument/2006/relationships/image"/><Relationship Id="rId6" Target="../media/image11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8.png" Type="http://schemas.openxmlformats.org/officeDocument/2006/relationships/image"/><Relationship Id="rId4" Target="../media/image9.png" Type="http://schemas.openxmlformats.org/officeDocument/2006/relationships/image"/><Relationship Id="rId5" Target="../media/image10.png" Type="http://schemas.openxmlformats.org/officeDocument/2006/relationships/image"/><Relationship Id="rId6" Target="../media/image11.png" Type="http://schemas.openxmlformats.org/officeDocument/2006/relationships/image"/><Relationship Id="rId7" Target="../media/image12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-9468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1530792">
            <a:off x="10539743" y="-998506"/>
            <a:ext cx="1696302" cy="12462872"/>
            <a:chOff x="0" y="0"/>
            <a:chExt cx="446763" cy="328240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46763" cy="3282403"/>
            </a:xfrm>
            <a:custGeom>
              <a:avLst/>
              <a:gdLst/>
              <a:ahLst/>
              <a:cxnLst/>
              <a:rect r="r" b="b" t="t" l="l"/>
              <a:pathLst>
                <a:path h="3282403" w="446763">
                  <a:moveTo>
                    <a:pt x="77588" y="0"/>
                  </a:moveTo>
                  <a:lnTo>
                    <a:pt x="369175" y="0"/>
                  </a:lnTo>
                  <a:cubicBezTo>
                    <a:pt x="389752" y="0"/>
                    <a:pt x="409487" y="8174"/>
                    <a:pt x="424038" y="22725"/>
                  </a:cubicBezTo>
                  <a:cubicBezTo>
                    <a:pt x="438588" y="37276"/>
                    <a:pt x="446763" y="57010"/>
                    <a:pt x="446763" y="77588"/>
                  </a:cubicBezTo>
                  <a:lnTo>
                    <a:pt x="446763" y="3204815"/>
                  </a:lnTo>
                  <a:cubicBezTo>
                    <a:pt x="446763" y="3225392"/>
                    <a:pt x="438588" y="3245127"/>
                    <a:pt x="424038" y="3259678"/>
                  </a:cubicBezTo>
                  <a:cubicBezTo>
                    <a:pt x="409487" y="3274228"/>
                    <a:pt x="389752" y="3282403"/>
                    <a:pt x="369175" y="3282403"/>
                  </a:cubicBezTo>
                  <a:lnTo>
                    <a:pt x="77588" y="3282403"/>
                  </a:lnTo>
                  <a:cubicBezTo>
                    <a:pt x="57010" y="3282403"/>
                    <a:pt x="37276" y="3274228"/>
                    <a:pt x="22725" y="3259678"/>
                  </a:cubicBezTo>
                  <a:cubicBezTo>
                    <a:pt x="8174" y="3245127"/>
                    <a:pt x="0" y="3225392"/>
                    <a:pt x="0" y="3204815"/>
                  </a:cubicBezTo>
                  <a:lnTo>
                    <a:pt x="0" y="77588"/>
                  </a:lnTo>
                  <a:cubicBezTo>
                    <a:pt x="0" y="57010"/>
                    <a:pt x="8174" y="37276"/>
                    <a:pt x="22725" y="22725"/>
                  </a:cubicBezTo>
                  <a:cubicBezTo>
                    <a:pt x="37276" y="8174"/>
                    <a:pt x="57010" y="0"/>
                    <a:pt x="77588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446763" cy="33205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1530792">
            <a:off x="14368799" y="-998506"/>
            <a:ext cx="1696302" cy="12462872"/>
            <a:chOff x="0" y="0"/>
            <a:chExt cx="446763" cy="3282403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446763" cy="3282403"/>
            </a:xfrm>
            <a:custGeom>
              <a:avLst/>
              <a:gdLst/>
              <a:ahLst/>
              <a:cxnLst/>
              <a:rect r="r" b="b" t="t" l="l"/>
              <a:pathLst>
                <a:path h="3282403" w="446763">
                  <a:moveTo>
                    <a:pt x="77588" y="0"/>
                  </a:moveTo>
                  <a:lnTo>
                    <a:pt x="369175" y="0"/>
                  </a:lnTo>
                  <a:cubicBezTo>
                    <a:pt x="389752" y="0"/>
                    <a:pt x="409487" y="8174"/>
                    <a:pt x="424038" y="22725"/>
                  </a:cubicBezTo>
                  <a:cubicBezTo>
                    <a:pt x="438588" y="37276"/>
                    <a:pt x="446763" y="57010"/>
                    <a:pt x="446763" y="77588"/>
                  </a:cubicBezTo>
                  <a:lnTo>
                    <a:pt x="446763" y="3204815"/>
                  </a:lnTo>
                  <a:cubicBezTo>
                    <a:pt x="446763" y="3225392"/>
                    <a:pt x="438588" y="3245127"/>
                    <a:pt x="424038" y="3259678"/>
                  </a:cubicBezTo>
                  <a:cubicBezTo>
                    <a:pt x="409487" y="3274228"/>
                    <a:pt x="389752" y="3282403"/>
                    <a:pt x="369175" y="3282403"/>
                  </a:cubicBezTo>
                  <a:lnTo>
                    <a:pt x="77588" y="3282403"/>
                  </a:lnTo>
                  <a:cubicBezTo>
                    <a:pt x="57010" y="3282403"/>
                    <a:pt x="37276" y="3274228"/>
                    <a:pt x="22725" y="3259678"/>
                  </a:cubicBezTo>
                  <a:cubicBezTo>
                    <a:pt x="8174" y="3245127"/>
                    <a:pt x="0" y="3225392"/>
                    <a:pt x="0" y="3204815"/>
                  </a:cubicBezTo>
                  <a:lnTo>
                    <a:pt x="0" y="77588"/>
                  </a:lnTo>
                  <a:cubicBezTo>
                    <a:pt x="0" y="57010"/>
                    <a:pt x="8174" y="37276"/>
                    <a:pt x="22725" y="22725"/>
                  </a:cubicBezTo>
                  <a:cubicBezTo>
                    <a:pt x="37276" y="8174"/>
                    <a:pt x="57010" y="0"/>
                    <a:pt x="77588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446763" cy="33205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1530792">
            <a:off x="17438629" y="826789"/>
            <a:ext cx="1696302" cy="12462872"/>
            <a:chOff x="0" y="0"/>
            <a:chExt cx="446763" cy="3282403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446763" cy="3282403"/>
            </a:xfrm>
            <a:custGeom>
              <a:avLst/>
              <a:gdLst/>
              <a:ahLst/>
              <a:cxnLst/>
              <a:rect r="r" b="b" t="t" l="l"/>
              <a:pathLst>
                <a:path h="3282403" w="446763">
                  <a:moveTo>
                    <a:pt x="77588" y="0"/>
                  </a:moveTo>
                  <a:lnTo>
                    <a:pt x="369175" y="0"/>
                  </a:lnTo>
                  <a:cubicBezTo>
                    <a:pt x="389752" y="0"/>
                    <a:pt x="409487" y="8174"/>
                    <a:pt x="424038" y="22725"/>
                  </a:cubicBezTo>
                  <a:cubicBezTo>
                    <a:pt x="438588" y="37276"/>
                    <a:pt x="446763" y="57010"/>
                    <a:pt x="446763" y="77588"/>
                  </a:cubicBezTo>
                  <a:lnTo>
                    <a:pt x="446763" y="3204815"/>
                  </a:lnTo>
                  <a:cubicBezTo>
                    <a:pt x="446763" y="3225392"/>
                    <a:pt x="438588" y="3245127"/>
                    <a:pt x="424038" y="3259678"/>
                  </a:cubicBezTo>
                  <a:cubicBezTo>
                    <a:pt x="409487" y="3274228"/>
                    <a:pt x="389752" y="3282403"/>
                    <a:pt x="369175" y="3282403"/>
                  </a:cubicBezTo>
                  <a:lnTo>
                    <a:pt x="77588" y="3282403"/>
                  </a:lnTo>
                  <a:cubicBezTo>
                    <a:pt x="57010" y="3282403"/>
                    <a:pt x="37276" y="3274228"/>
                    <a:pt x="22725" y="3259678"/>
                  </a:cubicBezTo>
                  <a:cubicBezTo>
                    <a:pt x="8174" y="3245127"/>
                    <a:pt x="0" y="3225392"/>
                    <a:pt x="0" y="3204815"/>
                  </a:cubicBezTo>
                  <a:lnTo>
                    <a:pt x="0" y="77588"/>
                  </a:lnTo>
                  <a:cubicBezTo>
                    <a:pt x="0" y="57010"/>
                    <a:pt x="8174" y="37276"/>
                    <a:pt x="22725" y="22725"/>
                  </a:cubicBezTo>
                  <a:cubicBezTo>
                    <a:pt x="37276" y="8174"/>
                    <a:pt x="57010" y="0"/>
                    <a:pt x="77588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446763" cy="33205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2" id="12"/>
          <p:cNvSpPr/>
          <p:nvPr/>
        </p:nvSpPr>
        <p:spPr>
          <a:xfrm flipH="false" flipV="true" rot="0">
            <a:off x="0" y="1028700"/>
            <a:ext cx="18288000" cy="9258300"/>
          </a:xfrm>
          <a:custGeom>
            <a:avLst/>
            <a:gdLst/>
            <a:ahLst/>
            <a:cxnLst/>
            <a:rect r="r" b="b" t="t" l="l"/>
            <a:pathLst>
              <a:path h="9258300" w="18288000">
                <a:moveTo>
                  <a:pt x="0" y="9258300"/>
                </a:moveTo>
                <a:lnTo>
                  <a:pt x="18288000" y="9258300"/>
                </a:lnTo>
                <a:lnTo>
                  <a:pt x="18288000" y="0"/>
                </a:lnTo>
                <a:lnTo>
                  <a:pt x="0" y="0"/>
                </a:lnTo>
                <a:lnTo>
                  <a:pt x="0" y="9258300"/>
                </a:lnTo>
                <a:close/>
              </a:path>
            </a:pathLst>
          </a:custGeom>
          <a:blipFill>
            <a:blip r:embed="rId3"/>
            <a:stretch>
              <a:fillRect l="-19104" t="-6622" r="-19104" b="-11111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5243200" y="4263708"/>
            <a:ext cx="4669631" cy="15690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740"/>
              </a:lnSpc>
            </a:pPr>
            <a:r>
              <a:rPr lang="en-US" sz="9100">
                <a:solidFill>
                  <a:srgbClr val="FFFFFF"/>
                </a:solidFill>
                <a:latin typeface="Georgia Pro"/>
                <a:ea typeface="Georgia Pro"/>
                <a:cs typeface="Georgia Pro"/>
                <a:sym typeface="Georgia Pro"/>
              </a:rPr>
              <a:t>MariaDB</a:t>
            </a:r>
          </a:p>
        </p:txBody>
      </p:sp>
      <p:sp>
        <p:nvSpPr>
          <p:cNvPr name="Freeform 14" id="14"/>
          <p:cNvSpPr/>
          <p:nvPr/>
        </p:nvSpPr>
        <p:spPr>
          <a:xfrm flipH="false" flipV="false" rot="131819">
            <a:off x="534087" y="3538111"/>
            <a:ext cx="5180207" cy="3422079"/>
          </a:xfrm>
          <a:custGeom>
            <a:avLst/>
            <a:gdLst/>
            <a:ahLst/>
            <a:cxnLst/>
            <a:rect r="r" b="b" t="t" l="l"/>
            <a:pathLst>
              <a:path h="3422079" w="5180207">
                <a:moveTo>
                  <a:pt x="0" y="0"/>
                </a:moveTo>
                <a:lnTo>
                  <a:pt x="5180207" y="0"/>
                </a:lnTo>
                <a:lnTo>
                  <a:pt x="5180207" y="3422079"/>
                </a:lnTo>
                <a:lnTo>
                  <a:pt x="0" y="342207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19999"/>
            </a:blip>
            <a:stretch>
              <a:fillRect l="-36980" t="0" r="-36282" b="-34995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131819">
            <a:off x="534087" y="3271951"/>
            <a:ext cx="5180207" cy="3422079"/>
          </a:xfrm>
          <a:custGeom>
            <a:avLst/>
            <a:gdLst/>
            <a:ahLst/>
            <a:cxnLst/>
            <a:rect r="r" b="b" t="t" l="l"/>
            <a:pathLst>
              <a:path h="3422079" w="5180207">
                <a:moveTo>
                  <a:pt x="0" y="0"/>
                </a:moveTo>
                <a:lnTo>
                  <a:pt x="5180207" y="0"/>
                </a:lnTo>
                <a:lnTo>
                  <a:pt x="5180207" y="3422079"/>
                </a:lnTo>
                <a:lnTo>
                  <a:pt x="0" y="342207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36980" t="0" r="-36282" b="-34995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0" y="9779635"/>
            <a:ext cx="10222400" cy="5073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60"/>
              </a:lnSpc>
            </a:pPr>
            <a:r>
              <a:rPr lang="en-US" sz="2900">
                <a:solidFill>
                  <a:srgbClr val="FFFFFF"/>
                </a:solidFill>
                <a:latin typeface="Georgia Pro"/>
                <a:ea typeface="Georgia Pro"/>
                <a:cs typeface="Georgia Pro"/>
                <a:sym typeface="Georgia Pro"/>
              </a:rPr>
              <a:t>Componentes: Ederson Schmidt, Gregori Scherer, Kauã Weber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34878" y="-419787"/>
            <a:ext cx="18576457" cy="10971837"/>
          </a:xfrm>
          <a:custGeom>
            <a:avLst/>
            <a:gdLst/>
            <a:ahLst/>
            <a:cxnLst/>
            <a:rect r="r" b="b" t="t" l="l"/>
            <a:pathLst>
              <a:path h="10971837" w="18576457">
                <a:moveTo>
                  <a:pt x="0" y="0"/>
                </a:moveTo>
                <a:lnTo>
                  <a:pt x="18576457" y="0"/>
                </a:lnTo>
                <a:lnTo>
                  <a:pt x="18576457" y="10971837"/>
                </a:lnTo>
                <a:lnTo>
                  <a:pt x="0" y="1097183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7000"/>
            </a:blip>
            <a:stretch>
              <a:fillRect l="-1628" t="-19348" r="-11319" b="-2913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0610" y="886617"/>
            <a:ext cx="5845649" cy="4600272"/>
          </a:xfrm>
          <a:custGeom>
            <a:avLst/>
            <a:gdLst/>
            <a:ahLst/>
            <a:cxnLst/>
            <a:rect r="r" b="b" t="t" l="l"/>
            <a:pathLst>
              <a:path h="4600272" w="5845649">
                <a:moveTo>
                  <a:pt x="0" y="0"/>
                </a:moveTo>
                <a:lnTo>
                  <a:pt x="5845649" y="0"/>
                </a:lnTo>
                <a:lnTo>
                  <a:pt x="5845649" y="4600272"/>
                </a:lnTo>
                <a:lnTo>
                  <a:pt x="0" y="460027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6195760" y="888454"/>
            <a:ext cx="5871065" cy="4600272"/>
          </a:xfrm>
          <a:custGeom>
            <a:avLst/>
            <a:gdLst/>
            <a:ahLst/>
            <a:cxnLst/>
            <a:rect r="r" b="b" t="t" l="l"/>
            <a:pathLst>
              <a:path h="4600272" w="5871065">
                <a:moveTo>
                  <a:pt x="0" y="0"/>
                </a:moveTo>
                <a:lnTo>
                  <a:pt x="5871065" y="0"/>
                </a:lnTo>
                <a:lnTo>
                  <a:pt x="5871065" y="4600272"/>
                </a:lnTo>
                <a:lnTo>
                  <a:pt x="0" y="460027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6989230" y="335368"/>
            <a:ext cx="4241899" cy="4578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39"/>
              </a:lnSpc>
              <a:spcBef>
                <a:spcPct val="0"/>
              </a:spcBef>
            </a:pPr>
            <a:r>
              <a:rPr lang="en-US" b="true" sz="2599">
                <a:solidFill>
                  <a:srgbClr val="000000"/>
                </a:solidFill>
                <a:latin typeface="Georgia Pro Bold"/>
                <a:ea typeface="Georgia Pro Bold"/>
                <a:cs typeface="Georgia Pro Bold"/>
                <a:sym typeface="Georgia Pro Bold"/>
              </a:rPr>
              <a:t>Como utilizar o MariaDB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2256325" y="888454"/>
            <a:ext cx="5871065" cy="4598435"/>
          </a:xfrm>
          <a:custGeom>
            <a:avLst/>
            <a:gdLst/>
            <a:ahLst/>
            <a:cxnLst/>
            <a:rect r="r" b="b" t="t" l="l"/>
            <a:pathLst>
              <a:path h="4598435" w="5871065">
                <a:moveTo>
                  <a:pt x="0" y="0"/>
                </a:moveTo>
                <a:lnTo>
                  <a:pt x="5871065" y="0"/>
                </a:lnTo>
                <a:lnTo>
                  <a:pt x="5871065" y="4598435"/>
                </a:lnTo>
                <a:lnTo>
                  <a:pt x="0" y="459843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60610" y="5585142"/>
            <a:ext cx="5845649" cy="4559776"/>
          </a:xfrm>
          <a:custGeom>
            <a:avLst/>
            <a:gdLst/>
            <a:ahLst/>
            <a:cxnLst/>
            <a:rect r="r" b="b" t="t" l="l"/>
            <a:pathLst>
              <a:path h="4559776" w="5845649">
                <a:moveTo>
                  <a:pt x="0" y="0"/>
                </a:moveTo>
                <a:lnTo>
                  <a:pt x="5845649" y="0"/>
                </a:lnTo>
                <a:lnTo>
                  <a:pt x="5845649" y="4559775"/>
                </a:lnTo>
                <a:lnTo>
                  <a:pt x="0" y="455977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6187355" y="5585142"/>
            <a:ext cx="5845649" cy="4556911"/>
          </a:xfrm>
          <a:custGeom>
            <a:avLst/>
            <a:gdLst/>
            <a:ahLst/>
            <a:cxnLst/>
            <a:rect r="r" b="b" t="t" l="l"/>
            <a:pathLst>
              <a:path h="4556911" w="5845649">
                <a:moveTo>
                  <a:pt x="0" y="0"/>
                </a:moveTo>
                <a:lnTo>
                  <a:pt x="5845649" y="0"/>
                </a:lnTo>
                <a:lnTo>
                  <a:pt x="5845649" y="4556911"/>
                </a:lnTo>
                <a:lnTo>
                  <a:pt x="0" y="4556911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2213979" y="5585142"/>
            <a:ext cx="5837245" cy="4535413"/>
          </a:xfrm>
          <a:custGeom>
            <a:avLst/>
            <a:gdLst/>
            <a:ahLst/>
            <a:cxnLst/>
            <a:rect r="r" b="b" t="t" l="l"/>
            <a:pathLst>
              <a:path h="4535413" w="5837245">
                <a:moveTo>
                  <a:pt x="0" y="0"/>
                </a:moveTo>
                <a:lnTo>
                  <a:pt x="5837245" y="0"/>
                </a:lnTo>
                <a:lnTo>
                  <a:pt x="5837245" y="4535413"/>
                </a:lnTo>
                <a:lnTo>
                  <a:pt x="0" y="4535413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34878" y="-419787"/>
            <a:ext cx="18576457" cy="10971837"/>
          </a:xfrm>
          <a:custGeom>
            <a:avLst/>
            <a:gdLst/>
            <a:ahLst/>
            <a:cxnLst/>
            <a:rect r="r" b="b" t="t" l="l"/>
            <a:pathLst>
              <a:path h="10971837" w="18576457">
                <a:moveTo>
                  <a:pt x="0" y="0"/>
                </a:moveTo>
                <a:lnTo>
                  <a:pt x="18576457" y="0"/>
                </a:lnTo>
                <a:lnTo>
                  <a:pt x="18576457" y="10971837"/>
                </a:lnTo>
                <a:lnTo>
                  <a:pt x="0" y="1097183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7000"/>
            </a:blip>
            <a:stretch>
              <a:fillRect l="-1628" t="-19348" r="-11319" b="-2913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0610" y="886617"/>
            <a:ext cx="5845649" cy="4600272"/>
          </a:xfrm>
          <a:custGeom>
            <a:avLst/>
            <a:gdLst/>
            <a:ahLst/>
            <a:cxnLst/>
            <a:rect r="r" b="b" t="t" l="l"/>
            <a:pathLst>
              <a:path h="4600272" w="5845649">
                <a:moveTo>
                  <a:pt x="0" y="0"/>
                </a:moveTo>
                <a:lnTo>
                  <a:pt x="5845649" y="0"/>
                </a:lnTo>
                <a:lnTo>
                  <a:pt x="5845649" y="4600272"/>
                </a:lnTo>
                <a:lnTo>
                  <a:pt x="0" y="460027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6195760" y="888454"/>
            <a:ext cx="5871065" cy="4600272"/>
          </a:xfrm>
          <a:custGeom>
            <a:avLst/>
            <a:gdLst/>
            <a:ahLst/>
            <a:cxnLst/>
            <a:rect r="r" b="b" t="t" l="l"/>
            <a:pathLst>
              <a:path h="4600272" w="5871065">
                <a:moveTo>
                  <a:pt x="0" y="0"/>
                </a:moveTo>
                <a:lnTo>
                  <a:pt x="5871065" y="0"/>
                </a:lnTo>
                <a:lnTo>
                  <a:pt x="5871065" y="4600272"/>
                </a:lnTo>
                <a:lnTo>
                  <a:pt x="0" y="460027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6989230" y="335368"/>
            <a:ext cx="4241899" cy="4578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39"/>
              </a:lnSpc>
              <a:spcBef>
                <a:spcPct val="0"/>
              </a:spcBef>
            </a:pPr>
            <a:r>
              <a:rPr lang="en-US" b="true" sz="2599">
                <a:solidFill>
                  <a:srgbClr val="000000"/>
                </a:solidFill>
                <a:latin typeface="Georgia Pro Bold"/>
                <a:ea typeface="Georgia Pro Bold"/>
                <a:cs typeface="Georgia Pro Bold"/>
                <a:sym typeface="Georgia Pro Bold"/>
              </a:rPr>
              <a:t>Como utilizar o MariaDB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2256325" y="888454"/>
            <a:ext cx="5871065" cy="4598435"/>
          </a:xfrm>
          <a:custGeom>
            <a:avLst/>
            <a:gdLst/>
            <a:ahLst/>
            <a:cxnLst/>
            <a:rect r="r" b="b" t="t" l="l"/>
            <a:pathLst>
              <a:path h="4598435" w="5871065">
                <a:moveTo>
                  <a:pt x="0" y="0"/>
                </a:moveTo>
                <a:lnTo>
                  <a:pt x="5871065" y="0"/>
                </a:lnTo>
                <a:lnTo>
                  <a:pt x="5871065" y="4598435"/>
                </a:lnTo>
                <a:lnTo>
                  <a:pt x="0" y="459843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60610" y="5585142"/>
            <a:ext cx="5845649" cy="4559776"/>
          </a:xfrm>
          <a:custGeom>
            <a:avLst/>
            <a:gdLst/>
            <a:ahLst/>
            <a:cxnLst/>
            <a:rect r="r" b="b" t="t" l="l"/>
            <a:pathLst>
              <a:path h="4559776" w="5845649">
                <a:moveTo>
                  <a:pt x="0" y="0"/>
                </a:moveTo>
                <a:lnTo>
                  <a:pt x="5845649" y="0"/>
                </a:lnTo>
                <a:lnTo>
                  <a:pt x="5845649" y="4559775"/>
                </a:lnTo>
                <a:lnTo>
                  <a:pt x="0" y="455977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6187355" y="5585142"/>
            <a:ext cx="5845649" cy="4556911"/>
          </a:xfrm>
          <a:custGeom>
            <a:avLst/>
            <a:gdLst/>
            <a:ahLst/>
            <a:cxnLst/>
            <a:rect r="r" b="b" t="t" l="l"/>
            <a:pathLst>
              <a:path h="4556911" w="5845649">
                <a:moveTo>
                  <a:pt x="0" y="0"/>
                </a:moveTo>
                <a:lnTo>
                  <a:pt x="5845649" y="0"/>
                </a:lnTo>
                <a:lnTo>
                  <a:pt x="5845649" y="4556911"/>
                </a:lnTo>
                <a:lnTo>
                  <a:pt x="0" y="4556911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2213979" y="5585142"/>
            <a:ext cx="5837245" cy="4535413"/>
          </a:xfrm>
          <a:custGeom>
            <a:avLst/>
            <a:gdLst/>
            <a:ahLst/>
            <a:cxnLst/>
            <a:rect r="r" b="b" t="t" l="l"/>
            <a:pathLst>
              <a:path h="4535413" w="5837245">
                <a:moveTo>
                  <a:pt x="0" y="0"/>
                </a:moveTo>
                <a:lnTo>
                  <a:pt x="5837245" y="0"/>
                </a:lnTo>
                <a:lnTo>
                  <a:pt x="5837245" y="4535413"/>
                </a:lnTo>
                <a:lnTo>
                  <a:pt x="0" y="4535413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34878" y="-419787"/>
            <a:ext cx="18576457" cy="10971837"/>
          </a:xfrm>
          <a:custGeom>
            <a:avLst/>
            <a:gdLst/>
            <a:ahLst/>
            <a:cxnLst/>
            <a:rect r="r" b="b" t="t" l="l"/>
            <a:pathLst>
              <a:path h="10971837" w="18576457">
                <a:moveTo>
                  <a:pt x="0" y="0"/>
                </a:moveTo>
                <a:lnTo>
                  <a:pt x="18576457" y="0"/>
                </a:lnTo>
                <a:lnTo>
                  <a:pt x="18576457" y="10971837"/>
                </a:lnTo>
                <a:lnTo>
                  <a:pt x="0" y="1097183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7000"/>
            </a:blip>
            <a:stretch>
              <a:fillRect l="-1628" t="-19348" r="-11319" b="-2913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28700" y="6270983"/>
            <a:ext cx="11301259" cy="3446884"/>
          </a:xfrm>
          <a:custGeom>
            <a:avLst/>
            <a:gdLst/>
            <a:ahLst/>
            <a:cxnLst/>
            <a:rect r="r" b="b" t="t" l="l"/>
            <a:pathLst>
              <a:path h="3446884" w="11301259">
                <a:moveTo>
                  <a:pt x="0" y="0"/>
                </a:moveTo>
                <a:lnTo>
                  <a:pt x="11301259" y="0"/>
                </a:lnTo>
                <a:lnTo>
                  <a:pt x="11301259" y="3446884"/>
                </a:lnTo>
                <a:lnTo>
                  <a:pt x="0" y="344688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28700" y="414397"/>
            <a:ext cx="7679805" cy="5697150"/>
          </a:xfrm>
          <a:custGeom>
            <a:avLst/>
            <a:gdLst/>
            <a:ahLst/>
            <a:cxnLst/>
            <a:rect r="r" b="b" t="t" l="l"/>
            <a:pathLst>
              <a:path h="5697150" w="7679805">
                <a:moveTo>
                  <a:pt x="0" y="0"/>
                </a:moveTo>
                <a:lnTo>
                  <a:pt x="7679805" y="0"/>
                </a:lnTo>
                <a:lnTo>
                  <a:pt x="7679805" y="5697149"/>
                </a:lnTo>
                <a:lnTo>
                  <a:pt x="0" y="569714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34878" y="-419787"/>
            <a:ext cx="18576457" cy="10971837"/>
          </a:xfrm>
          <a:custGeom>
            <a:avLst/>
            <a:gdLst/>
            <a:ahLst/>
            <a:cxnLst/>
            <a:rect r="r" b="b" t="t" l="l"/>
            <a:pathLst>
              <a:path h="10971837" w="18576457">
                <a:moveTo>
                  <a:pt x="0" y="0"/>
                </a:moveTo>
                <a:lnTo>
                  <a:pt x="18576457" y="0"/>
                </a:lnTo>
                <a:lnTo>
                  <a:pt x="18576457" y="10971837"/>
                </a:lnTo>
                <a:lnTo>
                  <a:pt x="0" y="1097183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7000"/>
            </a:blip>
            <a:stretch>
              <a:fillRect l="-1628" t="-19348" r="-11319" b="-29138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8038022" y="335368"/>
            <a:ext cx="2144316" cy="4578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39"/>
              </a:lnSpc>
              <a:spcBef>
                <a:spcPct val="0"/>
              </a:spcBef>
            </a:pPr>
            <a:r>
              <a:rPr lang="en-US" b="true" sz="2599">
                <a:solidFill>
                  <a:srgbClr val="000000"/>
                </a:solidFill>
                <a:latin typeface="Georgia Pro Bold"/>
                <a:ea typeface="Georgia Pro Bold"/>
                <a:cs typeface="Georgia Pro Bold"/>
                <a:sym typeface="Georgia Pro Bold"/>
              </a:rPr>
              <a:t>Bibliografia: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489578" y="717004"/>
            <a:ext cx="7142120" cy="5485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81163" indent="-340582" lvl="1">
              <a:lnSpc>
                <a:spcPts val="4416"/>
              </a:lnSpc>
              <a:buFont typeface="Arial"/>
              <a:buChar char="•"/>
            </a:pPr>
            <a:r>
              <a:rPr lang="en-US" sz="3154" u="sng">
                <a:solidFill>
                  <a:srgbClr val="000000"/>
                </a:solidFill>
                <a:latin typeface="Georgia Pro"/>
                <a:ea typeface="Georgia Pro"/>
                <a:cs typeface="Georgia Pro"/>
                <a:sym typeface="Georgia Pro"/>
                <a:hlinkClick r:id="rId3" tooltip="https://www.purestorage.com/br/knowledge/what-is-mariadb.html#:~:text=%C3%A9%20o%20MariaDB%3F-,O%20MariaDB%20%C3%A9%20um%20sistema%20de%20gerenciamento%20de%20banco%20de,de%20tabelas%2C%20colunas%20e%20linhas"/>
              </a:rPr>
              <a:t>https://www.purestorage.com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489578" y="1370275"/>
            <a:ext cx="12622301" cy="5483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82242" indent="-341121" lvl="1">
              <a:lnSpc>
                <a:spcPts val="4423"/>
              </a:lnSpc>
              <a:buFont typeface="Arial"/>
              <a:buChar char="•"/>
            </a:pPr>
            <a:r>
              <a:rPr lang="en-US" sz="3159" u="sng">
                <a:solidFill>
                  <a:srgbClr val="000000"/>
                </a:solidFill>
                <a:latin typeface="Georgia Pro"/>
                <a:ea typeface="Georgia Pro"/>
                <a:cs typeface="Georgia Pro"/>
                <a:sym typeface="Georgia Pro"/>
                <a:hlinkClick r:id="rId4" tooltip="https://mariadb.com/kb/pt-br/sobre-o-mariadb/"/>
              </a:rPr>
              <a:t>https://mariadb.com/kb/pt-br/sobre-o-mariadb/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489578" y="2032962"/>
            <a:ext cx="16302239" cy="5483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82242" indent="-341121" lvl="1">
              <a:lnSpc>
                <a:spcPts val="4423"/>
              </a:lnSpc>
              <a:buFont typeface="Arial"/>
              <a:buChar char="•"/>
            </a:pPr>
            <a:r>
              <a:rPr lang="en-US" sz="3159" u="sng">
                <a:solidFill>
                  <a:srgbClr val="000000"/>
                </a:solidFill>
                <a:latin typeface="Georgia Pro"/>
                <a:ea typeface="Georgia Pro"/>
                <a:cs typeface="Georgia Pro"/>
                <a:sym typeface="Georgia Pro"/>
                <a:hlinkClick r:id="rId5" tooltip="https://kinsta.com/pt/wp-content/uploads/sites/3/2019/08/mariadb-vs-mysql.jpg"/>
              </a:rPr>
              <a:t>https://kinsta.com/pt/wp-content/uploads/sites/3/2019/08/mariadb-vs-mysql.jpg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489578" y="2693441"/>
            <a:ext cx="16302239" cy="5483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82242" indent="-341121" lvl="1">
              <a:lnSpc>
                <a:spcPts val="4423"/>
              </a:lnSpc>
              <a:buFont typeface="Arial"/>
              <a:buChar char="•"/>
            </a:pPr>
            <a:r>
              <a:rPr lang="en-US" sz="3159" u="sng">
                <a:solidFill>
                  <a:srgbClr val="000000"/>
                </a:solidFill>
                <a:latin typeface="Georgia Pro"/>
                <a:ea typeface="Georgia Pro"/>
                <a:cs typeface="Georgia Pro"/>
                <a:sym typeface="Georgia Pro"/>
                <a:hlinkClick r:id="rId6" tooltip="https://aws.amazon.com/pt/compare/the-difference-between-mariadb-vs-mysql/"/>
              </a:rPr>
              <a:t>https://aws.amazon.com/pt/compare/the-difference-between-mariadb-vs-mysql/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489578" y="3353921"/>
            <a:ext cx="11308921" cy="5483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82242" indent="-341121" lvl="1">
              <a:lnSpc>
                <a:spcPts val="4423"/>
              </a:lnSpc>
              <a:buFont typeface="Arial"/>
              <a:buChar char="•"/>
            </a:pPr>
            <a:r>
              <a:rPr lang="en-US" sz="3159" u="sng">
                <a:solidFill>
                  <a:srgbClr val="000000"/>
                </a:solidFill>
                <a:latin typeface="Georgia Pro"/>
                <a:ea typeface="Georgia Pro"/>
                <a:cs typeface="Georgia Pro"/>
                <a:sym typeface="Georgia Pro"/>
                <a:hlinkClick r:id="rId7" tooltip="https://youtu.be/AXFc7R7-aYI?si=7Rsq2KyXeWBZA-mb"/>
              </a:rPr>
              <a:t>https://youtu.be/AXFc7R7-aYI?si=7Rsq2KyXeWBZA-mb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17522" y="-267387"/>
            <a:ext cx="18576457" cy="10971837"/>
          </a:xfrm>
          <a:custGeom>
            <a:avLst/>
            <a:gdLst/>
            <a:ahLst/>
            <a:cxnLst/>
            <a:rect r="r" b="b" t="t" l="l"/>
            <a:pathLst>
              <a:path h="10971837" w="18576457">
                <a:moveTo>
                  <a:pt x="0" y="0"/>
                </a:moveTo>
                <a:lnTo>
                  <a:pt x="18576457" y="0"/>
                </a:lnTo>
                <a:lnTo>
                  <a:pt x="18576457" y="10971837"/>
                </a:lnTo>
                <a:lnTo>
                  <a:pt x="0" y="1097183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7000"/>
            </a:blip>
            <a:stretch>
              <a:fillRect l="-1628" t="-19348" r="-11319" b="-29138"/>
            </a:stretch>
          </a:blipFill>
        </p:spPr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34878" y="-419787"/>
            <a:ext cx="18576457" cy="10971837"/>
          </a:xfrm>
          <a:custGeom>
            <a:avLst/>
            <a:gdLst/>
            <a:ahLst/>
            <a:cxnLst/>
            <a:rect r="r" b="b" t="t" l="l"/>
            <a:pathLst>
              <a:path h="10971837" w="18576457">
                <a:moveTo>
                  <a:pt x="0" y="0"/>
                </a:moveTo>
                <a:lnTo>
                  <a:pt x="18576457" y="0"/>
                </a:lnTo>
                <a:lnTo>
                  <a:pt x="18576457" y="10971837"/>
                </a:lnTo>
                <a:lnTo>
                  <a:pt x="0" y="1097183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7000"/>
            </a:blip>
            <a:stretch>
              <a:fillRect l="-1628" t="-19348" r="-11319" b="-29138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085802" y="3499587"/>
            <a:ext cx="12116395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OBRIGADO A TODOS;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4827363" y="4695426"/>
            <a:ext cx="8651974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pela paciência.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34878" y="-419787"/>
            <a:ext cx="18576457" cy="10971837"/>
          </a:xfrm>
          <a:custGeom>
            <a:avLst/>
            <a:gdLst/>
            <a:ahLst/>
            <a:cxnLst/>
            <a:rect r="r" b="b" t="t" l="l"/>
            <a:pathLst>
              <a:path h="10971837" w="18576457">
                <a:moveTo>
                  <a:pt x="0" y="0"/>
                </a:moveTo>
                <a:lnTo>
                  <a:pt x="18576457" y="0"/>
                </a:lnTo>
                <a:lnTo>
                  <a:pt x="18576457" y="10971837"/>
                </a:lnTo>
                <a:lnTo>
                  <a:pt x="0" y="1097183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7000"/>
            </a:blip>
            <a:stretch>
              <a:fillRect l="-1628" t="-19348" r="-11319" b="-2913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28700" y="1224280"/>
            <a:ext cx="7218740" cy="7218740"/>
          </a:xfrm>
          <a:custGeom>
            <a:avLst/>
            <a:gdLst/>
            <a:ahLst/>
            <a:cxnLst/>
            <a:rect r="r" b="b" t="t" l="l"/>
            <a:pathLst>
              <a:path h="7218740" w="7218740">
                <a:moveTo>
                  <a:pt x="0" y="0"/>
                </a:moveTo>
                <a:lnTo>
                  <a:pt x="7218740" y="0"/>
                </a:lnTo>
                <a:lnTo>
                  <a:pt x="7218740" y="7218741"/>
                </a:lnTo>
                <a:lnTo>
                  <a:pt x="0" y="721874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1432481" y="766445"/>
            <a:ext cx="3463826" cy="4578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39"/>
              </a:lnSpc>
              <a:spcBef>
                <a:spcPct val="0"/>
              </a:spcBef>
            </a:pPr>
            <a:r>
              <a:rPr lang="en-US" b="true" sz="2599">
                <a:solidFill>
                  <a:srgbClr val="000000"/>
                </a:solidFill>
                <a:latin typeface="Georgia Pro Bold"/>
                <a:ea typeface="Georgia Pro Bold"/>
                <a:cs typeface="Georgia Pro Bold"/>
                <a:sym typeface="Georgia Pro Bold"/>
              </a:rPr>
              <a:t>Criador do MariaDB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9361178" y="1353186"/>
            <a:ext cx="7698320" cy="68008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99"/>
              </a:lnSpc>
              <a:spcBef>
                <a:spcPct val="0"/>
              </a:spcBef>
            </a:pPr>
            <a:r>
              <a:rPr lang="en-US" sz="2999">
                <a:solidFill>
                  <a:srgbClr val="000000">
                    <a:alpha val="21961"/>
                  </a:srgbClr>
                </a:solidFill>
                <a:latin typeface="Georgia Pro"/>
                <a:ea typeface="Georgia Pro"/>
                <a:cs typeface="Georgia Pro"/>
                <a:sym typeface="Georgia Pro"/>
              </a:rPr>
              <a:t>Michael "Monty" Widenius, nascido em 3 de março de 1962 na Finlândia, é o criador do MySQL, um dos bancos de dados mais usados no mundo. Após vender a empresa MySQL AB para a Sun Microsystems em 2008, ficou preocupado com o futuro do projeto e, em 2009, criou o MariaDB um banco compatível com o MySQL, mas totalmente open source. Fundou também a MariaDB Foundation para garantir que o software continuasse livre. Atualmente, atua como CTO da MariaDB Corporation e é uma das figuras mais importantes do movimento de software livre.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9315234" y="1353186"/>
            <a:ext cx="7698320" cy="68008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99"/>
              </a:lnSpc>
              <a:spcBef>
                <a:spcPct val="0"/>
              </a:spcBef>
            </a:pPr>
            <a:r>
              <a:rPr lang="en-US" sz="2999">
                <a:solidFill>
                  <a:srgbClr val="000000"/>
                </a:solidFill>
                <a:latin typeface="Georgia Pro"/>
                <a:ea typeface="Georgia Pro"/>
                <a:cs typeface="Georgia Pro"/>
                <a:sym typeface="Georgia Pro"/>
              </a:rPr>
              <a:t>Michael "Monty" Widenius, nascido em 3 de março de 1962 na Finlândia, é o criador do MySQL, um dos bancos de dados mais usados no mundo. Após vender a empresa MySQL AB para a Sun Microsystems em 2008, ficou preocupado com o futuro do projeto e, em 2009, criou o MariaDB um banco compatível com o MySQL, mas totalmente open source. Fundou também a MariaDB Foundation para garantir que o software continuasse livre. Atualmente, atua como CTO da MariaDB Corporation e é uma das figuras mais importantes do movimento de software livre.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34878" y="-419787"/>
            <a:ext cx="18576457" cy="10971837"/>
          </a:xfrm>
          <a:custGeom>
            <a:avLst/>
            <a:gdLst/>
            <a:ahLst/>
            <a:cxnLst/>
            <a:rect r="r" b="b" t="t" l="l"/>
            <a:pathLst>
              <a:path h="10971837" w="18576457">
                <a:moveTo>
                  <a:pt x="0" y="0"/>
                </a:moveTo>
                <a:lnTo>
                  <a:pt x="18576457" y="0"/>
                </a:lnTo>
                <a:lnTo>
                  <a:pt x="18576457" y="10971837"/>
                </a:lnTo>
                <a:lnTo>
                  <a:pt x="0" y="1097183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7000"/>
            </a:blip>
            <a:stretch>
              <a:fillRect l="-1628" t="-19348" r="-11319" b="-2913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28700" y="1168917"/>
            <a:ext cx="7218740" cy="7218740"/>
          </a:xfrm>
          <a:custGeom>
            <a:avLst/>
            <a:gdLst/>
            <a:ahLst/>
            <a:cxnLst/>
            <a:rect r="r" b="b" t="t" l="l"/>
            <a:pathLst>
              <a:path h="7218740" w="7218740">
                <a:moveTo>
                  <a:pt x="0" y="0"/>
                </a:moveTo>
                <a:lnTo>
                  <a:pt x="7218740" y="0"/>
                </a:lnTo>
                <a:lnTo>
                  <a:pt x="7218740" y="7218740"/>
                </a:lnTo>
                <a:lnTo>
                  <a:pt x="0" y="721874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9012556" y="1606461"/>
            <a:ext cx="8246744" cy="62769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47694" indent="-323847" lvl="1">
              <a:lnSpc>
                <a:spcPts val="4199"/>
              </a:lnSpc>
              <a:buFont typeface="Arial"/>
              <a:buChar char="•"/>
            </a:pPr>
            <a:r>
              <a:rPr lang="en-US" sz="2999">
                <a:solidFill>
                  <a:srgbClr val="000000">
                    <a:alpha val="16863"/>
                  </a:srgbClr>
                </a:solidFill>
                <a:latin typeface="Georgia Pro"/>
                <a:ea typeface="Georgia Pro"/>
                <a:cs typeface="Georgia Pro"/>
                <a:sym typeface="Georgia Pro"/>
              </a:rPr>
              <a:t> Sistema de gerenciamento de banco de dados relacional (RDBMS)</a:t>
            </a:r>
          </a:p>
          <a:p>
            <a:pPr algn="just" marL="647694" indent="-323847" lvl="1">
              <a:lnSpc>
                <a:spcPts val="4199"/>
              </a:lnSpc>
              <a:buFont typeface="Arial"/>
              <a:buChar char="•"/>
            </a:pPr>
            <a:r>
              <a:rPr lang="en-US" sz="2999">
                <a:solidFill>
                  <a:srgbClr val="000000">
                    <a:alpha val="16863"/>
                  </a:srgbClr>
                </a:solidFill>
                <a:latin typeface="Georgia Pro"/>
                <a:ea typeface="Georgia Pro"/>
                <a:cs typeface="Georgia Pro"/>
                <a:sym typeface="Georgia Pro"/>
              </a:rPr>
              <a:t> Gratuito e de código aberto</a:t>
            </a:r>
          </a:p>
          <a:p>
            <a:pPr algn="just" marL="647694" indent="-323847" lvl="1">
              <a:lnSpc>
                <a:spcPts val="4199"/>
              </a:lnSpc>
              <a:buFont typeface="Arial"/>
              <a:buChar char="•"/>
            </a:pPr>
            <a:r>
              <a:rPr lang="en-US" sz="2999">
                <a:solidFill>
                  <a:srgbClr val="000000">
                    <a:alpha val="16863"/>
                  </a:srgbClr>
                </a:solidFill>
                <a:latin typeface="Georgia Pro"/>
                <a:ea typeface="Georgia Pro"/>
                <a:cs typeface="Georgia Pro"/>
                <a:sym typeface="Georgia Pro"/>
              </a:rPr>
              <a:t> Criado pelos desenvolvedores originais do MySQL</a:t>
            </a:r>
          </a:p>
          <a:p>
            <a:pPr algn="just" marL="647694" indent="-323847" lvl="1">
              <a:lnSpc>
                <a:spcPts val="4199"/>
              </a:lnSpc>
              <a:buFont typeface="Arial"/>
              <a:buChar char="•"/>
            </a:pPr>
            <a:r>
              <a:rPr lang="en-US" sz="2999">
                <a:solidFill>
                  <a:srgbClr val="000000">
                    <a:alpha val="16863"/>
                  </a:srgbClr>
                </a:solidFill>
                <a:latin typeface="Georgia Pro"/>
                <a:ea typeface="Georgia Pro"/>
                <a:cs typeface="Georgia Pro"/>
                <a:sym typeface="Georgia Pro"/>
              </a:rPr>
              <a:t> Surgiu após a aquisição do MySQL pela Oracle (2009)</a:t>
            </a:r>
          </a:p>
          <a:p>
            <a:pPr algn="just" marL="647694" indent="-323847" lvl="1">
              <a:lnSpc>
                <a:spcPts val="4199"/>
              </a:lnSpc>
              <a:buFont typeface="Arial"/>
              <a:buChar char="•"/>
            </a:pPr>
            <a:r>
              <a:rPr lang="en-US" sz="2999">
                <a:solidFill>
                  <a:srgbClr val="000000">
                    <a:alpha val="16863"/>
                  </a:srgbClr>
                </a:solidFill>
                <a:latin typeface="Georgia Pro"/>
                <a:ea typeface="Georgia Pro"/>
                <a:cs typeface="Georgia Pro"/>
                <a:sym typeface="Georgia Pro"/>
              </a:rPr>
              <a:t> Totalmente compatível com o MySQL</a:t>
            </a:r>
          </a:p>
          <a:p>
            <a:pPr algn="just" marL="647694" indent="-323847" lvl="1">
              <a:lnSpc>
                <a:spcPts val="4199"/>
              </a:lnSpc>
              <a:buFont typeface="Arial"/>
              <a:buChar char="•"/>
            </a:pPr>
            <a:r>
              <a:rPr lang="en-US" sz="2999">
                <a:solidFill>
                  <a:srgbClr val="000000">
                    <a:alpha val="16863"/>
                  </a:srgbClr>
                </a:solidFill>
                <a:latin typeface="Georgia Pro"/>
                <a:ea typeface="Georgia Pro"/>
                <a:cs typeface="Georgia Pro"/>
                <a:sym typeface="Georgia Pro"/>
              </a:rPr>
              <a:t> Não requer conversão de dados para migração</a:t>
            </a:r>
          </a:p>
          <a:p>
            <a:pPr algn="just" marL="647694" indent="-323847" lvl="1">
              <a:lnSpc>
                <a:spcPts val="4199"/>
              </a:lnSpc>
              <a:buFont typeface="Arial"/>
              <a:buChar char="•"/>
            </a:pPr>
            <a:r>
              <a:rPr lang="en-US" sz="2999">
                <a:solidFill>
                  <a:srgbClr val="000000">
                    <a:alpha val="16863"/>
                  </a:srgbClr>
                </a:solidFill>
                <a:latin typeface="Georgia Pro"/>
                <a:ea typeface="Georgia Pro"/>
                <a:cs typeface="Georgia Pro"/>
                <a:sym typeface="Georgia Pro"/>
              </a:rPr>
              <a:t> Nomeado em homenagem à filha de Michael "Monty" Widenius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8878146" y="1606461"/>
            <a:ext cx="8246744" cy="62769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47694" indent="-323847" lvl="1">
              <a:lnSpc>
                <a:spcPts val="4199"/>
              </a:lnSpc>
              <a:buFont typeface="Arial"/>
              <a:buChar char="•"/>
            </a:pPr>
            <a:r>
              <a:rPr lang="en-US" sz="2999">
                <a:solidFill>
                  <a:srgbClr val="000000"/>
                </a:solidFill>
                <a:latin typeface="Georgia Pro"/>
                <a:ea typeface="Georgia Pro"/>
                <a:cs typeface="Georgia Pro"/>
                <a:sym typeface="Georgia Pro"/>
              </a:rPr>
              <a:t> Sistema de gerenciamento de banco de dados relacional (RDBMS)</a:t>
            </a:r>
          </a:p>
          <a:p>
            <a:pPr algn="just" marL="647694" indent="-323847" lvl="1">
              <a:lnSpc>
                <a:spcPts val="4199"/>
              </a:lnSpc>
              <a:buFont typeface="Arial"/>
              <a:buChar char="•"/>
            </a:pPr>
            <a:r>
              <a:rPr lang="en-US" sz="2999">
                <a:solidFill>
                  <a:srgbClr val="000000"/>
                </a:solidFill>
                <a:latin typeface="Georgia Pro"/>
                <a:ea typeface="Georgia Pro"/>
                <a:cs typeface="Georgia Pro"/>
                <a:sym typeface="Georgia Pro"/>
              </a:rPr>
              <a:t> Gratuito e de código aberto</a:t>
            </a:r>
          </a:p>
          <a:p>
            <a:pPr algn="just" marL="647694" indent="-323847" lvl="1">
              <a:lnSpc>
                <a:spcPts val="4199"/>
              </a:lnSpc>
              <a:buFont typeface="Arial"/>
              <a:buChar char="•"/>
            </a:pPr>
            <a:r>
              <a:rPr lang="en-US" sz="2999">
                <a:solidFill>
                  <a:srgbClr val="000000"/>
                </a:solidFill>
                <a:latin typeface="Georgia Pro"/>
                <a:ea typeface="Georgia Pro"/>
                <a:cs typeface="Georgia Pro"/>
                <a:sym typeface="Georgia Pro"/>
              </a:rPr>
              <a:t> Criado pelos desenvolvedores originais do MySQL</a:t>
            </a:r>
          </a:p>
          <a:p>
            <a:pPr algn="just" marL="647694" indent="-323847" lvl="1">
              <a:lnSpc>
                <a:spcPts val="4199"/>
              </a:lnSpc>
              <a:buFont typeface="Arial"/>
              <a:buChar char="•"/>
            </a:pPr>
            <a:r>
              <a:rPr lang="en-US" sz="2999">
                <a:solidFill>
                  <a:srgbClr val="000000"/>
                </a:solidFill>
                <a:latin typeface="Georgia Pro"/>
                <a:ea typeface="Georgia Pro"/>
                <a:cs typeface="Georgia Pro"/>
                <a:sym typeface="Georgia Pro"/>
              </a:rPr>
              <a:t> Surgiu após a aquisição do MySQL pela Oracle (2009)</a:t>
            </a:r>
          </a:p>
          <a:p>
            <a:pPr algn="just" marL="647694" indent="-323847" lvl="1">
              <a:lnSpc>
                <a:spcPts val="4199"/>
              </a:lnSpc>
              <a:buFont typeface="Arial"/>
              <a:buChar char="•"/>
            </a:pPr>
            <a:r>
              <a:rPr lang="en-US" sz="2999">
                <a:solidFill>
                  <a:srgbClr val="000000"/>
                </a:solidFill>
                <a:latin typeface="Georgia Pro"/>
                <a:ea typeface="Georgia Pro"/>
                <a:cs typeface="Georgia Pro"/>
                <a:sym typeface="Georgia Pro"/>
              </a:rPr>
              <a:t> Totalmente compatível com o MySQL</a:t>
            </a:r>
          </a:p>
          <a:p>
            <a:pPr algn="just" marL="647694" indent="-323847" lvl="1">
              <a:lnSpc>
                <a:spcPts val="4199"/>
              </a:lnSpc>
              <a:buFont typeface="Arial"/>
              <a:buChar char="•"/>
            </a:pPr>
            <a:r>
              <a:rPr lang="en-US" sz="2999">
                <a:solidFill>
                  <a:srgbClr val="000000"/>
                </a:solidFill>
                <a:latin typeface="Georgia Pro"/>
                <a:ea typeface="Georgia Pro"/>
                <a:cs typeface="Georgia Pro"/>
                <a:sym typeface="Georgia Pro"/>
              </a:rPr>
              <a:t> Não requer conversão de dados para migração</a:t>
            </a:r>
          </a:p>
          <a:p>
            <a:pPr algn="just" marL="647694" indent="-323847" lvl="1">
              <a:lnSpc>
                <a:spcPts val="4199"/>
              </a:lnSpc>
              <a:buFont typeface="Arial"/>
              <a:buChar char="•"/>
            </a:pPr>
            <a:r>
              <a:rPr lang="en-US" sz="2999">
                <a:solidFill>
                  <a:srgbClr val="000000"/>
                </a:solidFill>
                <a:latin typeface="Georgia Pro"/>
                <a:ea typeface="Georgia Pro"/>
                <a:cs typeface="Georgia Pro"/>
                <a:sym typeface="Georgia Pro"/>
              </a:rPr>
              <a:t> Nomeado em homenagem à filha de Michael "Monty" Widenius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951950" y="1102242"/>
            <a:ext cx="4367957" cy="4578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39"/>
              </a:lnSpc>
              <a:spcBef>
                <a:spcPct val="0"/>
              </a:spcBef>
            </a:pPr>
            <a:r>
              <a:rPr lang="en-US" b="true" sz="2599">
                <a:solidFill>
                  <a:srgbClr val="000000"/>
                </a:solidFill>
                <a:latin typeface="Georgia Pro Bold"/>
                <a:ea typeface="Georgia Pro Bold"/>
                <a:cs typeface="Georgia Pro Bold"/>
                <a:sym typeface="Georgia Pro Bold"/>
              </a:rPr>
              <a:t>Principais Caracteristicas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34878" y="-419787"/>
            <a:ext cx="18576457" cy="10971837"/>
          </a:xfrm>
          <a:custGeom>
            <a:avLst/>
            <a:gdLst/>
            <a:ahLst/>
            <a:cxnLst/>
            <a:rect r="r" b="b" t="t" l="l"/>
            <a:pathLst>
              <a:path h="10971837" w="18576457">
                <a:moveTo>
                  <a:pt x="0" y="0"/>
                </a:moveTo>
                <a:lnTo>
                  <a:pt x="18576457" y="0"/>
                </a:lnTo>
                <a:lnTo>
                  <a:pt x="18576457" y="10971837"/>
                </a:lnTo>
                <a:lnTo>
                  <a:pt x="0" y="1097183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7000"/>
            </a:blip>
            <a:stretch>
              <a:fillRect l="-1628" t="-19348" r="-11319" b="-2913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28700" y="1364497"/>
            <a:ext cx="7218740" cy="7218740"/>
          </a:xfrm>
          <a:custGeom>
            <a:avLst/>
            <a:gdLst/>
            <a:ahLst/>
            <a:cxnLst/>
            <a:rect r="r" b="b" t="t" l="l"/>
            <a:pathLst>
              <a:path h="7218740" w="7218740">
                <a:moveTo>
                  <a:pt x="0" y="0"/>
                </a:moveTo>
                <a:lnTo>
                  <a:pt x="7218740" y="0"/>
                </a:lnTo>
                <a:lnTo>
                  <a:pt x="7218740" y="7218740"/>
                </a:lnTo>
                <a:lnTo>
                  <a:pt x="0" y="721874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30849" t="-6583" r="-29124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1114321" y="1102242"/>
            <a:ext cx="4043214" cy="4578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39"/>
              </a:lnSpc>
              <a:spcBef>
                <a:spcPct val="0"/>
              </a:spcBef>
            </a:pPr>
            <a:r>
              <a:rPr lang="en-US" b="true" sz="2599">
                <a:solidFill>
                  <a:srgbClr val="000000"/>
                </a:solidFill>
                <a:latin typeface="Georgia Pro Bold"/>
                <a:ea typeface="Georgia Pro Bold"/>
                <a:cs typeface="Georgia Pro Bold"/>
                <a:sym typeface="Georgia Pro Bold"/>
              </a:rPr>
              <a:t>Diferencial do MariaDB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9351760" y="1540104"/>
            <a:ext cx="7907540" cy="68008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47694" indent="-323847" lvl="1">
              <a:lnSpc>
                <a:spcPts val="4199"/>
              </a:lnSpc>
              <a:buFont typeface="Arial"/>
              <a:buChar char="•"/>
            </a:pPr>
            <a:r>
              <a:rPr lang="en-US" sz="2999">
                <a:solidFill>
                  <a:srgbClr val="000000">
                    <a:alpha val="22745"/>
                  </a:srgbClr>
                </a:solidFill>
                <a:latin typeface="Georgia Pro"/>
                <a:ea typeface="Georgia Pro"/>
                <a:cs typeface="Georgia Pro"/>
                <a:sym typeface="Georgia Pro"/>
              </a:rPr>
              <a:t>Flexibilidade: ideal para quem precisa adaptar o banco de dados conforme suas necessidades.</a:t>
            </a:r>
          </a:p>
          <a:p>
            <a:pPr algn="just" marL="647694" indent="-323847" lvl="1">
              <a:lnSpc>
                <a:spcPts val="4199"/>
              </a:lnSpc>
              <a:buFont typeface="Arial"/>
              <a:buChar char="•"/>
            </a:pPr>
            <a:r>
              <a:rPr lang="en-US" sz="2999">
                <a:solidFill>
                  <a:srgbClr val="000000">
                    <a:alpha val="22745"/>
                  </a:srgbClr>
                </a:solidFill>
                <a:latin typeface="Georgia Pro"/>
                <a:ea typeface="Georgia Pro"/>
                <a:cs typeface="Georgia Pro"/>
                <a:sym typeface="Georgia Pro"/>
              </a:rPr>
              <a:t>Personalização: permite escolher entre diferentes mecanismos de armazenamento.</a:t>
            </a:r>
          </a:p>
          <a:p>
            <a:pPr algn="just" marL="647694" indent="-323847" lvl="1">
              <a:lnSpc>
                <a:spcPts val="4199"/>
              </a:lnSpc>
              <a:buFont typeface="Arial"/>
              <a:buChar char="•"/>
            </a:pPr>
            <a:r>
              <a:rPr lang="en-US" sz="2999">
                <a:solidFill>
                  <a:srgbClr val="000000">
                    <a:alpha val="22745"/>
                  </a:srgbClr>
                </a:solidFill>
                <a:latin typeface="Georgia Pro"/>
                <a:ea typeface="Georgia Pro"/>
                <a:cs typeface="Georgia Pro"/>
                <a:sym typeface="Georgia Pro"/>
              </a:rPr>
              <a:t>Suporte a transações: adequado para aplicações que exigem integridade de dados.</a:t>
            </a:r>
          </a:p>
          <a:p>
            <a:pPr algn="just" marL="647694" indent="-323847" lvl="1">
              <a:lnSpc>
                <a:spcPts val="4199"/>
              </a:lnSpc>
              <a:buFont typeface="Arial"/>
              <a:buChar char="•"/>
            </a:pPr>
            <a:r>
              <a:rPr lang="en-US" sz="2999">
                <a:solidFill>
                  <a:srgbClr val="000000">
                    <a:alpha val="22745"/>
                  </a:srgbClr>
                </a:solidFill>
                <a:latin typeface="Georgia Pro"/>
                <a:ea typeface="Georgia Pro"/>
                <a:cs typeface="Georgia Pro"/>
                <a:sym typeface="Georgia Pro"/>
              </a:rPr>
              <a:t>Armazenamento colunar: útil para análises e consultas de grandes volumes de dados.</a:t>
            </a:r>
          </a:p>
          <a:p>
            <a:pPr algn="just" marL="647694" indent="-323847" lvl="1">
              <a:lnSpc>
                <a:spcPts val="4199"/>
              </a:lnSpc>
              <a:buFont typeface="Arial"/>
              <a:buChar char="•"/>
            </a:pPr>
            <a:r>
              <a:rPr lang="en-US" sz="2999">
                <a:solidFill>
                  <a:srgbClr val="000000">
                    <a:alpha val="22745"/>
                  </a:srgbClr>
                </a:solidFill>
                <a:latin typeface="Georgia Pro"/>
                <a:ea typeface="Georgia Pro"/>
                <a:cs typeface="Georgia Pro"/>
                <a:sym typeface="Georgia Pro"/>
              </a:rPr>
              <a:t>Alto throughput: capaz de lidar com altas taxas de leitura e escrita.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9182158" y="1540104"/>
            <a:ext cx="7907540" cy="68008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47694" indent="-323847" lvl="1">
              <a:lnSpc>
                <a:spcPts val="4199"/>
              </a:lnSpc>
              <a:buFont typeface="Arial"/>
              <a:buChar char="•"/>
            </a:pPr>
            <a:r>
              <a:rPr lang="en-US" sz="2999">
                <a:solidFill>
                  <a:srgbClr val="000000"/>
                </a:solidFill>
                <a:latin typeface="Georgia Pro"/>
                <a:ea typeface="Georgia Pro"/>
                <a:cs typeface="Georgia Pro"/>
                <a:sym typeface="Georgia Pro"/>
              </a:rPr>
              <a:t>Flexibilidade: ideal para quem precisa adaptar o banco de dados conforme suas necessidades.</a:t>
            </a:r>
          </a:p>
          <a:p>
            <a:pPr algn="just" marL="647694" indent="-323847" lvl="1">
              <a:lnSpc>
                <a:spcPts val="4199"/>
              </a:lnSpc>
              <a:buFont typeface="Arial"/>
              <a:buChar char="•"/>
            </a:pPr>
            <a:r>
              <a:rPr lang="en-US" sz="2999">
                <a:solidFill>
                  <a:srgbClr val="000000"/>
                </a:solidFill>
                <a:latin typeface="Georgia Pro"/>
                <a:ea typeface="Georgia Pro"/>
                <a:cs typeface="Georgia Pro"/>
                <a:sym typeface="Georgia Pro"/>
              </a:rPr>
              <a:t>Personalização: permite escolher entre diferentes mecanismos de armazenamento.</a:t>
            </a:r>
          </a:p>
          <a:p>
            <a:pPr algn="just" marL="647694" indent="-323847" lvl="1">
              <a:lnSpc>
                <a:spcPts val="4199"/>
              </a:lnSpc>
              <a:buFont typeface="Arial"/>
              <a:buChar char="•"/>
            </a:pPr>
            <a:r>
              <a:rPr lang="en-US" sz="2999">
                <a:solidFill>
                  <a:srgbClr val="000000"/>
                </a:solidFill>
                <a:latin typeface="Georgia Pro"/>
                <a:ea typeface="Georgia Pro"/>
                <a:cs typeface="Georgia Pro"/>
                <a:sym typeface="Georgia Pro"/>
              </a:rPr>
              <a:t>Suporte a transações: adequado para aplicações que exigem integridade de dados.</a:t>
            </a:r>
          </a:p>
          <a:p>
            <a:pPr algn="just" marL="647694" indent="-323847" lvl="1">
              <a:lnSpc>
                <a:spcPts val="4199"/>
              </a:lnSpc>
              <a:buFont typeface="Arial"/>
              <a:buChar char="•"/>
            </a:pPr>
            <a:r>
              <a:rPr lang="en-US" sz="2999">
                <a:solidFill>
                  <a:srgbClr val="000000"/>
                </a:solidFill>
                <a:latin typeface="Georgia Pro"/>
                <a:ea typeface="Georgia Pro"/>
                <a:cs typeface="Georgia Pro"/>
                <a:sym typeface="Georgia Pro"/>
              </a:rPr>
              <a:t>Armazenamento colunar: útil para análises e consultas de grandes volumes de dados.</a:t>
            </a:r>
          </a:p>
          <a:p>
            <a:pPr algn="just" marL="647694" indent="-323847" lvl="1">
              <a:lnSpc>
                <a:spcPts val="4199"/>
              </a:lnSpc>
              <a:buFont typeface="Arial"/>
              <a:buChar char="•"/>
            </a:pPr>
            <a:r>
              <a:rPr lang="en-US" sz="2999">
                <a:solidFill>
                  <a:srgbClr val="000000"/>
                </a:solidFill>
                <a:latin typeface="Georgia Pro"/>
                <a:ea typeface="Georgia Pro"/>
                <a:cs typeface="Georgia Pro"/>
                <a:sym typeface="Georgia Pro"/>
              </a:rPr>
              <a:t>Alto throughput: capaz de lidar com altas taxas de leitura e escrita.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34878" y="-419787"/>
            <a:ext cx="18576457" cy="10971837"/>
          </a:xfrm>
          <a:custGeom>
            <a:avLst/>
            <a:gdLst/>
            <a:ahLst/>
            <a:cxnLst/>
            <a:rect r="r" b="b" t="t" l="l"/>
            <a:pathLst>
              <a:path h="10971837" w="18576457">
                <a:moveTo>
                  <a:pt x="0" y="0"/>
                </a:moveTo>
                <a:lnTo>
                  <a:pt x="18576457" y="0"/>
                </a:lnTo>
                <a:lnTo>
                  <a:pt x="18576457" y="10971837"/>
                </a:lnTo>
                <a:lnTo>
                  <a:pt x="0" y="1097183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7000"/>
            </a:blip>
            <a:stretch>
              <a:fillRect l="-1628" t="-19348" r="-11319" b="-2913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0610" y="886617"/>
            <a:ext cx="5845649" cy="4600272"/>
          </a:xfrm>
          <a:custGeom>
            <a:avLst/>
            <a:gdLst/>
            <a:ahLst/>
            <a:cxnLst/>
            <a:rect r="r" b="b" t="t" l="l"/>
            <a:pathLst>
              <a:path h="4600272" w="5845649">
                <a:moveTo>
                  <a:pt x="0" y="0"/>
                </a:moveTo>
                <a:lnTo>
                  <a:pt x="5845649" y="0"/>
                </a:lnTo>
                <a:lnTo>
                  <a:pt x="5845649" y="4600272"/>
                </a:lnTo>
                <a:lnTo>
                  <a:pt x="0" y="460027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6989230" y="335368"/>
            <a:ext cx="4241899" cy="4578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39"/>
              </a:lnSpc>
              <a:spcBef>
                <a:spcPct val="0"/>
              </a:spcBef>
            </a:pPr>
            <a:r>
              <a:rPr lang="en-US" b="true" sz="2599">
                <a:solidFill>
                  <a:srgbClr val="000000"/>
                </a:solidFill>
                <a:latin typeface="Georgia Pro Bold"/>
                <a:ea typeface="Georgia Pro Bold"/>
                <a:cs typeface="Georgia Pro Bold"/>
                <a:sym typeface="Georgia Pro Bold"/>
              </a:rPr>
              <a:t>Como utilizar o MariaDB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34878" y="-419787"/>
            <a:ext cx="18576457" cy="10971837"/>
          </a:xfrm>
          <a:custGeom>
            <a:avLst/>
            <a:gdLst/>
            <a:ahLst/>
            <a:cxnLst/>
            <a:rect r="r" b="b" t="t" l="l"/>
            <a:pathLst>
              <a:path h="10971837" w="18576457">
                <a:moveTo>
                  <a:pt x="0" y="0"/>
                </a:moveTo>
                <a:lnTo>
                  <a:pt x="18576457" y="0"/>
                </a:lnTo>
                <a:lnTo>
                  <a:pt x="18576457" y="10971837"/>
                </a:lnTo>
                <a:lnTo>
                  <a:pt x="0" y="1097183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7000"/>
            </a:blip>
            <a:stretch>
              <a:fillRect l="-1628" t="-19348" r="-11319" b="-2913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0610" y="886617"/>
            <a:ext cx="5845649" cy="4600272"/>
          </a:xfrm>
          <a:custGeom>
            <a:avLst/>
            <a:gdLst/>
            <a:ahLst/>
            <a:cxnLst/>
            <a:rect r="r" b="b" t="t" l="l"/>
            <a:pathLst>
              <a:path h="4600272" w="5845649">
                <a:moveTo>
                  <a:pt x="0" y="0"/>
                </a:moveTo>
                <a:lnTo>
                  <a:pt x="5845649" y="0"/>
                </a:lnTo>
                <a:lnTo>
                  <a:pt x="5845649" y="4600272"/>
                </a:lnTo>
                <a:lnTo>
                  <a:pt x="0" y="460027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6195760" y="888454"/>
            <a:ext cx="5871065" cy="4600272"/>
          </a:xfrm>
          <a:custGeom>
            <a:avLst/>
            <a:gdLst/>
            <a:ahLst/>
            <a:cxnLst/>
            <a:rect r="r" b="b" t="t" l="l"/>
            <a:pathLst>
              <a:path h="4600272" w="5871065">
                <a:moveTo>
                  <a:pt x="0" y="0"/>
                </a:moveTo>
                <a:lnTo>
                  <a:pt x="5871065" y="0"/>
                </a:lnTo>
                <a:lnTo>
                  <a:pt x="5871065" y="4600272"/>
                </a:lnTo>
                <a:lnTo>
                  <a:pt x="0" y="460027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6989230" y="335368"/>
            <a:ext cx="4241899" cy="4578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39"/>
              </a:lnSpc>
              <a:spcBef>
                <a:spcPct val="0"/>
              </a:spcBef>
            </a:pPr>
            <a:r>
              <a:rPr lang="en-US" b="true" sz="2599">
                <a:solidFill>
                  <a:srgbClr val="000000"/>
                </a:solidFill>
                <a:latin typeface="Georgia Pro Bold"/>
                <a:ea typeface="Georgia Pro Bold"/>
                <a:cs typeface="Georgia Pro Bold"/>
                <a:sym typeface="Georgia Pro Bold"/>
              </a:rPr>
              <a:t>Como utilizar o MariaDB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34878" y="-419787"/>
            <a:ext cx="18576457" cy="10971837"/>
          </a:xfrm>
          <a:custGeom>
            <a:avLst/>
            <a:gdLst/>
            <a:ahLst/>
            <a:cxnLst/>
            <a:rect r="r" b="b" t="t" l="l"/>
            <a:pathLst>
              <a:path h="10971837" w="18576457">
                <a:moveTo>
                  <a:pt x="0" y="0"/>
                </a:moveTo>
                <a:lnTo>
                  <a:pt x="18576457" y="0"/>
                </a:lnTo>
                <a:lnTo>
                  <a:pt x="18576457" y="10971837"/>
                </a:lnTo>
                <a:lnTo>
                  <a:pt x="0" y="1097183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7000"/>
            </a:blip>
            <a:stretch>
              <a:fillRect l="-1628" t="-19348" r="-11319" b="-2913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0610" y="886617"/>
            <a:ext cx="5845649" cy="4600272"/>
          </a:xfrm>
          <a:custGeom>
            <a:avLst/>
            <a:gdLst/>
            <a:ahLst/>
            <a:cxnLst/>
            <a:rect r="r" b="b" t="t" l="l"/>
            <a:pathLst>
              <a:path h="4600272" w="5845649">
                <a:moveTo>
                  <a:pt x="0" y="0"/>
                </a:moveTo>
                <a:lnTo>
                  <a:pt x="5845649" y="0"/>
                </a:lnTo>
                <a:lnTo>
                  <a:pt x="5845649" y="4600272"/>
                </a:lnTo>
                <a:lnTo>
                  <a:pt x="0" y="460027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6195760" y="888454"/>
            <a:ext cx="5871065" cy="4600272"/>
          </a:xfrm>
          <a:custGeom>
            <a:avLst/>
            <a:gdLst/>
            <a:ahLst/>
            <a:cxnLst/>
            <a:rect r="r" b="b" t="t" l="l"/>
            <a:pathLst>
              <a:path h="4600272" w="5871065">
                <a:moveTo>
                  <a:pt x="0" y="0"/>
                </a:moveTo>
                <a:lnTo>
                  <a:pt x="5871065" y="0"/>
                </a:lnTo>
                <a:lnTo>
                  <a:pt x="5871065" y="4600272"/>
                </a:lnTo>
                <a:lnTo>
                  <a:pt x="0" y="460027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6989230" y="335368"/>
            <a:ext cx="4241899" cy="4578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39"/>
              </a:lnSpc>
              <a:spcBef>
                <a:spcPct val="0"/>
              </a:spcBef>
            </a:pPr>
            <a:r>
              <a:rPr lang="en-US" b="true" sz="2599">
                <a:solidFill>
                  <a:srgbClr val="000000"/>
                </a:solidFill>
                <a:latin typeface="Georgia Pro Bold"/>
                <a:ea typeface="Georgia Pro Bold"/>
                <a:cs typeface="Georgia Pro Bold"/>
                <a:sym typeface="Georgia Pro Bold"/>
              </a:rPr>
              <a:t>Como utilizar o MariaDB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2256325" y="888454"/>
            <a:ext cx="5871065" cy="4598435"/>
          </a:xfrm>
          <a:custGeom>
            <a:avLst/>
            <a:gdLst/>
            <a:ahLst/>
            <a:cxnLst/>
            <a:rect r="r" b="b" t="t" l="l"/>
            <a:pathLst>
              <a:path h="4598435" w="5871065">
                <a:moveTo>
                  <a:pt x="0" y="0"/>
                </a:moveTo>
                <a:lnTo>
                  <a:pt x="5871065" y="0"/>
                </a:lnTo>
                <a:lnTo>
                  <a:pt x="5871065" y="4598435"/>
                </a:lnTo>
                <a:lnTo>
                  <a:pt x="0" y="459843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34878" y="-419787"/>
            <a:ext cx="18576457" cy="10971837"/>
          </a:xfrm>
          <a:custGeom>
            <a:avLst/>
            <a:gdLst/>
            <a:ahLst/>
            <a:cxnLst/>
            <a:rect r="r" b="b" t="t" l="l"/>
            <a:pathLst>
              <a:path h="10971837" w="18576457">
                <a:moveTo>
                  <a:pt x="0" y="0"/>
                </a:moveTo>
                <a:lnTo>
                  <a:pt x="18576457" y="0"/>
                </a:lnTo>
                <a:lnTo>
                  <a:pt x="18576457" y="10971837"/>
                </a:lnTo>
                <a:lnTo>
                  <a:pt x="0" y="1097183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7000"/>
            </a:blip>
            <a:stretch>
              <a:fillRect l="-1628" t="-19348" r="-11319" b="-2913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0610" y="886617"/>
            <a:ext cx="5845649" cy="4600272"/>
          </a:xfrm>
          <a:custGeom>
            <a:avLst/>
            <a:gdLst/>
            <a:ahLst/>
            <a:cxnLst/>
            <a:rect r="r" b="b" t="t" l="l"/>
            <a:pathLst>
              <a:path h="4600272" w="5845649">
                <a:moveTo>
                  <a:pt x="0" y="0"/>
                </a:moveTo>
                <a:lnTo>
                  <a:pt x="5845649" y="0"/>
                </a:lnTo>
                <a:lnTo>
                  <a:pt x="5845649" y="4600272"/>
                </a:lnTo>
                <a:lnTo>
                  <a:pt x="0" y="460027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6195760" y="888454"/>
            <a:ext cx="5871065" cy="4600272"/>
          </a:xfrm>
          <a:custGeom>
            <a:avLst/>
            <a:gdLst/>
            <a:ahLst/>
            <a:cxnLst/>
            <a:rect r="r" b="b" t="t" l="l"/>
            <a:pathLst>
              <a:path h="4600272" w="5871065">
                <a:moveTo>
                  <a:pt x="0" y="0"/>
                </a:moveTo>
                <a:lnTo>
                  <a:pt x="5871065" y="0"/>
                </a:lnTo>
                <a:lnTo>
                  <a:pt x="5871065" y="4600272"/>
                </a:lnTo>
                <a:lnTo>
                  <a:pt x="0" y="460027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6989230" y="335368"/>
            <a:ext cx="4241899" cy="4578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39"/>
              </a:lnSpc>
              <a:spcBef>
                <a:spcPct val="0"/>
              </a:spcBef>
            </a:pPr>
            <a:r>
              <a:rPr lang="en-US" b="true" sz="2599">
                <a:solidFill>
                  <a:srgbClr val="000000"/>
                </a:solidFill>
                <a:latin typeface="Georgia Pro Bold"/>
                <a:ea typeface="Georgia Pro Bold"/>
                <a:cs typeface="Georgia Pro Bold"/>
                <a:sym typeface="Georgia Pro Bold"/>
              </a:rPr>
              <a:t>Como utilizar o MariaDB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2256325" y="888454"/>
            <a:ext cx="5871065" cy="4598435"/>
          </a:xfrm>
          <a:custGeom>
            <a:avLst/>
            <a:gdLst/>
            <a:ahLst/>
            <a:cxnLst/>
            <a:rect r="r" b="b" t="t" l="l"/>
            <a:pathLst>
              <a:path h="4598435" w="5871065">
                <a:moveTo>
                  <a:pt x="0" y="0"/>
                </a:moveTo>
                <a:lnTo>
                  <a:pt x="5871065" y="0"/>
                </a:lnTo>
                <a:lnTo>
                  <a:pt x="5871065" y="4598435"/>
                </a:lnTo>
                <a:lnTo>
                  <a:pt x="0" y="459843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60610" y="5585142"/>
            <a:ext cx="5845649" cy="4559776"/>
          </a:xfrm>
          <a:custGeom>
            <a:avLst/>
            <a:gdLst/>
            <a:ahLst/>
            <a:cxnLst/>
            <a:rect r="r" b="b" t="t" l="l"/>
            <a:pathLst>
              <a:path h="4559776" w="5845649">
                <a:moveTo>
                  <a:pt x="0" y="0"/>
                </a:moveTo>
                <a:lnTo>
                  <a:pt x="5845649" y="0"/>
                </a:lnTo>
                <a:lnTo>
                  <a:pt x="5845649" y="4559775"/>
                </a:lnTo>
                <a:lnTo>
                  <a:pt x="0" y="455977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34878" y="-419787"/>
            <a:ext cx="18576457" cy="10971837"/>
          </a:xfrm>
          <a:custGeom>
            <a:avLst/>
            <a:gdLst/>
            <a:ahLst/>
            <a:cxnLst/>
            <a:rect r="r" b="b" t="t" l="l"/>
            <a:pathLst>
              <a:path h="10971837" w="18576457">
                <a:moveTo>
                  <a:pt x="0" y="0"/>
                </a:moveTo>
                <a:lnTo>
                  <a:pt x="18576457" y="0"/>
                </a:lnTo>
                <a:lnTo>
                  <a:pt x="18576457" y="10971837"/>
                </a:lnTo>
                <a:lnTo>
                  <a:pt x="0" y="1097183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7000"/>
            </a:blip>
            <a:stretch>
              <a:fillRect l="-1628" t="-19348" r="-11319" b="-2913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0610" y="886617"/>
            <a:ext cx="5845649" cy="4600272"/>
          </a:xfrm>
          <a:custGeom>
            <a:avLst/>
            <a:gdLst/>
            <a:ahLst/>
            <a:cxnLst/>
            <a:rect r="r" b="b" t="t" l="l"/>
            <a:pathLst>
              <a:path h="4600272" w="5845649">
                <a:moveTo>
                  <a:pt x="0" y="0"/>
                </a:moveTo>
                <a:lnTo>
                  <a:pt x="5845649" y="0"/>
                </a:lnTo>
                <a:lnTo>
                  <a:pt x="5845649" y="4600272"/>
                </a:lnTo>
                <a:lnTo>
                  <a:pt x="0" y="460027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6195760" y="888454"/>
            <a:ext cx="5871065" cy="4600272"/>
          </a:xfrm>
          <a:custGeom>
            <a:avLst/>
            <a:gdLst/>
            <a:ahLst/>
            <a:cxnLst/>
            <a:rect r="r" b="b" t="t" l="l"/>
            <a:pathLst>
              <a:path h="4600272" w="5871065">
                <a:moveTo>
                  <a:pt x="0" y="0"/>
                </a:moveTo>
                <a:lnTo>
                  <a:pt x="5871065" y="0"/>
                </a:lnTo>
                <a:lnTo>
                  <a:pt x="5871065" y="4600272"/>
                </a:lnTo>
                <a:lnTo>
                  <a:pt x="0" y="460027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6989230" y="335368"/>
            <a:ext cx="4241899" cy="4578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39"/>
              </a:lnSpc>
              <a:spcBef>
                <a:spcPct val="0"/>
              </a:spcBef>
            </a:pPr>
            <a:r>
              <a:rPr lang="en-US" b="true" sz="2599">
                <a:solidFill>
                  <a:srgbClr val="000000"/>
                </a:solidFill>
                <a:latin typeface="Georgia Pro Bold"/>
                <a:ea typeface="Georgia Pro Bold"/>
                <a:cs typeface="Georgia Pro Bold"/>
                <a:sym typeface="Georgia Pro Bold"/>
              </a:rPr>
              <a:t>Como utilizar o MariaDB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2256325" y="888454"/>
            <a:ext cx="5871065" cy="4598435"/>
          </a:xfrm>
          <a:custGeom>
            <a:avLst/>
            <a:gdLst/>
            <a:ahLst/>
            <a:cxnLst/>
            <a:rect r="r" b="b" t="t" l="l"/>
            <a:pathLst>
              <a:path h="4598435" w="5871065">
                <a:moveTo>
                  <a:pt x="0" y="0"/>
                </a:moveTo>
                <a:lnTo>
                  <a:pt x="5871065" y="0"/>
                </a:lnTo>
                <a:lnTo>
                  <a:pt x="5871065" y="4598435"/>
                </a:lnTo>
                <a:lnTo>
                  <a:pt x="0" y="459843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60610" y="5585142"/>
            <a:ext cx="5845649" cy="4559776"/>
          </a:xfrm>
          <a:custGeom>
            <a:avLst/>
            <a:gdLst/>
            <a:ahLst/>
            <a:cxnLst/>
            <a:rect r="r" b="b" t="t" l="l"/>
            <a:pathLst>
              <a:path h="4559776" w="5845649">
                <a:moveTo>
                  <a:pt x="0" y="0"/>
                </a:moveTo>
                <a:lnTo>
                  <a:pt x="5845649" y="0"/>
                </a:lnTo>
                <a:lnTo>
                  <a:pt x="5845649" y="4559775"/>
                </a:lnTo>
                <a:lnTo>
                  <a:pt x="0" y="455977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6187355" y="5585142"/>
            <a:ext cx="5845649" cy="4556911"/>
          </a:xfrm>
          <a:custGeom>
            <a:avLst/>
            <a:gdLst/>
            <a:ahLst/>
            <a:cxnLst/>
            <a:rect r="r" b="b" t="t" l="l"/>
            <a:pathLst>
              <a:path h="4556911" w="5845649">
                <a:moveTo>
                  <a:pt x="0" y="0"/>
                </a:moveTo>
                <a:lnTo>
                  <a:pt x="5845649" y="0"/>
                </a:lnTo>
                <a:lnTo>
                  <a:pt x="5845649" y="4556911"/>
                </a:lnTo>
                <a:lnTo>
                  <a:pt x="0" y="4556911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DAGqF9YMN3I</dc:identifier>
  <dcterms:modified xsi:type="dcterms:W3CDTF">2011-08-01T06:04:30Z</dcterms:modified>
  <cp:revision>1</cp:revision>
  <dc:title>SGBD - MariaDB</dc:title>
</cp:coreProperties>
</file>