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5" r:id="rId3"/>
    <p:sldId id="274" r:id="rId4"/>
    <p:sldId id="256" r:id="rId5"/>
    <p:sldId id="262" r:id="rId6"/>
    <p:sldId id="260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24" autoAdjust="0"/>
  </p:normalViewPr>
  <p:slideViewPr>
    <p:cSldViewPr snapToGrid="0">
      <p:cViewPr varScale="1">
        <p:scale>
          <a:sx n="48" d="100"/>
          <a:sy n="48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9A43-8AC4-44B8-A2B0-0DE1A390C16E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089C-FA7F-4ED1-B884-9FD8C1D0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4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Integration application, then tie Build</a:t>
            </a:r>
            <a:r>
              <a:rPr lang="en-US" b="1" baseline="0" dirty="0" smtClean="0"/>
              <a:t>, Infrastructure (</a:t>
            </a:r>
            <a:r>
              <a:rPr lang="en-US" b="1" baseline="0" dirty="0" err="1" smtClean="0"/>
              <a:t>Mailhog</a:t>
            </a:r>
            <a:r>
              <a:rPr lang="en-US" b="1" baseline="0" dirty="0" smtClean="0"/>
              <a:t>) and Integration tests together for CI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integration tests and use language specific tools (again .NET in this case)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create a integration test image that can be run… Note: not being built every time for efficiency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Tag that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so it can be recalled and used via 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-compose file to tie automation together: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REST image (slide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MailHog</a:t>
            </a:r>
            <a:r>
              <a:rPr lang="en-US" baseline="0" dirty="0" smtClean="0"/>
              <a:t> server (SMTP so REST can actually send an email)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integration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97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Traditional:</a:t>
            </a:r>
            <a:r>
              <a:rPr lang="en-US" baseline="0" dirty="0" smtClean="0"/>
              <a:t>  Use source code to create a Publish folder, used to run .NET on top of runtime. No Containers involved.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Containers: Host need not have any build prerequisites (Dumb build agents). Container deals with details. Prepackaged build containers.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 to place published app in a container to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Check-in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Build, Test and Package in a 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to Registry – tagged with build number – keep older 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Advanced Integrating testing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Demo: End-To-End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– Generates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MailHog</a:t>
            </a:r>
            <a:r>
              <a:rPr lang="en-US" baseline="0" dirty="0" smtClean="0"/>
              <a:t> SMPT Server – sends list of random names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Integration test runner – validates email was sent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SST Builds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MSVP Utilities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Latest version – On Demand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One-Many Demo or Testing (QA, Sales, Bug demonstrations, etc.) environments on-demand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Production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Customized via configurations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 X as reverse proxy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Dynamic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Extending CI Capabilities – Adding Resources: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Deploy to Multiple Nodes – Docker Swarm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2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App</a:t>
            </a:r>
          </a:p>
          <a:p>
            <a:r>
              <a:rPr lang="en-US" dirty="0" err="1" smtClean="0"/>
              <a:t>MailHog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Image Sources: </a:t>
            </a:r>
            <a:r>
              <a:rPr lang="en-US" dirty="0" smtClean="0">
                <a:hlinkClick r:id="rId3"/>
              </a:rPr>
              <a:t>https://app.pluralsight.com/library/courses/deployment-pipeline-aspdotnet-core-docker/table-of-contents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application (REST </a:t>
            </a:r>
            <a:r>
              <a:rPr lang="en-US" b="1" dirty="0" err="1" smtClean="0"/>
              <a:t>WebAPI</a:t>
            </a:r>
            <a:r>
              <a:rPr lang="en-US" b="1" dirty="0" smtClean="0"/>
              <a:t> Controller), then tie Build</a:t>
            </a:r>
            <a:r>
              <a:rPr lang="en-US" b="1" baseline="0" dirty="0" smtClean="0"/>
              <a:t> and tests together for CI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app and test code using language specific tools (again .NET in this case). Run it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build the application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Tag that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so it can be recalled and used via CI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-compose file to tie automation together: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REST image (slide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Start </a:t>
            </a:r>
            <a:r>
              <a:rPr lang="en-US" baseline="0" dirty="0" err="1" smtClean="0"/>
              <a:t>MailHog</a:t>
            </a:r>
            <a:r>
              <a:rPr lang="en-US" baseline="0" dirty="0" smtClean="0"/>
              <a:t> server (SMTP so REST can actually send an email)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integration tests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089C-FA7F-4ED1-B884-9FD8C1D0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ADF0-24E5-42BB-97C5-B057390FDDD7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73F2-EB04-4BFE-9310-D787E4EE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quasecurity/trivy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25/api/v2/mess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quasecurity/triv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uasecurity/triv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4" Type="http://schemas.openxmlformats.org/officeDocument/2006/relationships/hyperlink" Target="https://app.pluralsight.com/library/courses/deployment-pipeline-aspdotnet-core-docker/table-of-cont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ployment-pipeline-aspdotnet-core-docker/table-of-contents" TargetMode="External"/><Relationship Id="rId7" Type="http://schemas.openxmlformats.org/officeDocument/2006/relationships/hyperlink" Target="https://github.com/dotnet-architecture/eShopModernizing/wiki/04.-How-to-deploy-your-Windows-Containers-based-apps-into-Kubernetes-in-Azure-Container-Service-(Including-CI-CD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swagger/" TargetMode="External"/><Relationship Id="rId5" Type="http://schemas.openxmlformats.org/officeDocument/2006/relationships/hyperlink" Target="http://localhost:8025/api/v2/message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5000/v2/gen/tags/list" TargetMode="External"/><Relationship Id="rId5" Type="http://schemas.openxmlformats.org/officeDocument/2006/relationships/hyperlink" Target="http://dev-registry:55000/v2/_catalog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80328" y="2011763"/>
            <a:ext cx="3396076" cy="2619753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10" y="25815"/>
            <a:ext cx="47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Images, Creation and Scanning</a:t>
            </a:r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50" y="2267789"/>
            <a:ext cx="3007957" cy="18100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15851" y="123293"/>
            <a:ext cx="38388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Build AGENT </a:t>
            </a:r>
            <a:r>
              <a:rPr lang="en-US" sz="2400" b="1" dirty="0" err="1" smtClean="0"/>
              <a:t>a.k.a</a:t>
            </a:r>
            <a:r>
              <a:rPr lang="en-US" sz="2400" b="1" dirty="0" smtClean="0"/>
              <a:t> Slave</a:t>
            </a:r>
          </a:p>
          <a:p>
            <a:pPr algn="ctr"/>
            <a:r>
              <a:rPr lang="en-US" sz="2400" b="1" dirty="0" smtClean="0"/>
              <a:t>Docker </a:t>
            </a:r>
            <a:r>
              <a:rPr lang="en-US" sz="2400" b="1" dirty="0"/>
              <a:t>Image</a:t>
            </a:r>
            <a:r>
              <a:rPr lang="en-US" sz="2400" dirty="0"/>
              <a:t> (=</a:t>
            </a:r>
            <a:r>
              <a:rPr lang="en-US" sz="2400" dirty="0" smtClean="0"/>
              <a:t>Build </a:t>
            </a:r>
            <a:r>
              <a:rPr lang="en-US" sz="2400" dirty="0"/>
              <a:t>Server)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95" y="1179742"/>
            <a:ext cx="7934325" cy="34575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6595" y="3426884"/>
            <a:ext cx="1479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Dockerfile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665208" y="3426884"/>
            <a:ext cx="1017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Create</a:t>
            </a:r>
          </a:p>
          <a:p>
            <a:pPr algn="ctr"/>
            <a:r>
              <a:rPr lang="en-US" sz="2400" b="1" dirty="0" smtClean="0"/>
              <a:t>Image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152517" y="4457669"/>
            <a:ext cx="966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Scan</a:t>
            </a:r>
          </a:p>
          <a:p>
            <a:pPr algn="ctr"/>
            <a:r>
              <a:rPr lang="en-US" sz="2400" b="1" dirty="0" smtClean="0"/>
              <a:t>Image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234356" y="3716496"/>
            <a:ext cx="966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Push</a:t>
            </a:r>
          </a:p>
          <a:p>
            <a:pPr algn="ctr"/>
            <a:r>
              <a:rPr lang="en-US" sz="2400" b="1" dirty="0" smtClean="0"/>
              <a:t>Image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78941" y="5253879"/>
            <a:ext cx="60099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Trivy</a:t>
            </a:r>
            <a:endParaRPr lang="en-US" sz="2400" b="1" dirty="0" smtClean="0">
              <a:hlinkClick r:id="rId5"/>
            </a:endParaRPr>
          </a:p>
          <a:p>
            <a:pPr algn="ctr"/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github.com/aquasecurity/trivy</a:t>
            </a:r>
            <a:endParaRPr lang="en-US" sz="2400" dirty="0" smtClean="0"/>
          </a:p>
          <a:p>
            <a:pPr algn="ctr"/>
            <a:r>
              <a:rPr lang="en-US" sz="2400" dirty="0" err="1" smtClean="0"/>
              <a:t>OpenSource</a:t>
            </a:r>
            <a:r>
              <a:rPr lang="en-US" sz="2400" dirty="0" smtClean="0"/>
              <a:t>: Container Vulnerability Scanner</a:t>
            </a:r>
          </a:p>
          <a:p>
            <a:pPr algn="ctr"/>
            <a:r>
              <a:rPr lang="en-US" sz="2400" dirty="0" smtClean="0"/>
              <a:t>Binary, pulls Vulnerability DB, Scans Containers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452028" y="3828551"/>
            <a:ext cx="644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Trivy</a:t>
            </a:r>
            <a:endParaRPr lang="en-US" b="1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7291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58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Integration Testing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1988" y="732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separate </a:t>
            </a:r>
            <a:r>
              <a:rPr lang="en-US" b="1" dirty="0"/>
              <a:t>project to request from REST, test receipt by </a:t>
            </a:r>
            <a:r>
              <a:rPr lang="en-US" b="1" dirty="0" err="1"/>
              <a:t>Mailhog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6913" y="366756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microsoft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/dotnet:2-sdk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/integration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integration.csproj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.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dotnet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restore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dotnet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362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MailHog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http://localhost:8025/api/v2/messages</a:t>
            </a:r>
            <a:endParaRPr lang="en-US" dirty="0"/>
          </a:p>
          <a:p>
            <a:r>
              <a:rPr lang="en-US" dirty="0" smtClean="0"/>
              <a:t>Generator </a:t>
            </a:r>
            <a:r>
              <a:rPr lang="en-US" dirty="0"/>
              <a:t>API: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r>
              <a:rPr lang="en-US" dirty="0" smtClean="0"/>
              <a:t>/swagger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717" y="3144346"/>
            <a:ext cx="5617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Developing Project Docker </a:t>
            </a:r>
            <a:r>
              <a:rPr lang="en-US" b="1" dirty="0" smtClean="0"/>
              <a:t>File: </a:t>
            </a:r>
            <a:r>
              <a:rPr lang="en-US" dirty="0"/>
              <a:t>/integration/</a:t>
            </a:r>
            <a:r>
              <a:rPr lang="en-US" dirty="0" err="1"/>
              <a:t>dockerfile</a:t>
            </a:r>
            <a:endParaRPr lang="en-US" dirty="0"/>
          </a:p>
          <a:p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415904" y="2012125"/>
            <a:ext cx="535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en-US" b="1" dirty="0" smtClean="0"/>
              <a:t>Docker Compose File </a:t>
            </a:r>
            <a:r>
              <a:rPr lang="en-US" dirty="0" smtClean="0"/>
              <a:t>/integration/</a:t>
            </a:r>
            <a:r>
              <a:rPr lang="en-US" dirty="0" err="1" smtClean="0"/>
              <a:t>docker-compse.yml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521" y="314434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33" y="4567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297" y="909059"/>
            <a:ext cx="275236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./integrations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add package …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new </a:t>
            </a:r>
            <a:r>
              <a:rPr lang="en-US" dirty="0" err="1" smtClean="0">
                <a:solidFill>
                  <a:schemeClr val="bg1"/>
                </a:solidFill>
              </a:rPr>
              <a:t>xunit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 </a:t>
            </a:r>
            <a:r>
              <a:rPr lang="en-US" dirty="0" err="1" smtClean="0">
                <a:solidFill>
                  <a:schemeClr val="bg1"/>
                </a:solidFill>
              </a:rPr>
              <a:t>testd</a:t>
            </a:r>
            <a:r>
              <a:rPr lang="en-US" dirty="0" smtClean="0">
                <a:solidFill>
                  <a:schemeClr val="bg1"/>
                </a:solidFill>
              </a:rPr>
              <a:t> code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restore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build</a:t>
            </a:r>
          </a:p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bg1"/>
                </a:solidFill>
              </a:rPr>
              <a:t>dotnet</a:t>
            </a:r>
            <a:r>
              <a:rPr lang="en-US" dirty="0" smtClean="0">
                <a:solidFill>
                  <a:schemeClr val="bg1"/>
                </a:solidFill>
              </a:rPr>
              <a:t>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717" y="587536"/>
            <a:ext cx="364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</a:t>
            </a:r>
            <a:r>
              <a:rPr lang="en-US" b="1" dirty="0" smtClean="0"/>
              <a:t>Integration Test Project: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0635" y="52356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3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5277" y="1091032"/>
            <a:ext cx="560397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build –t localhost:55000/gen:integration-10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run --</a:t>
            </a:r>
            <a:r>
              <a:rPr lang="en-US" dirty="0" err="1" smtClean="0">
                <a:solidFill>
                  <a:schemeClr val="bg1"/>
                </a:solidFill>
              </a:rPr>
              <a:t>rm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–it </a:t>
            </a:r>
            <a:r>
              <a:rPr lang="en-US" dirty="0" smtClean="0">
                <a:solidFill>
                  <a:schemeClr val="bg1"/>
                </a:solidFill>
              </a:rPr>
              <a:t>localhost:55000/gen:integration-10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69262" y="6623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Create integration test image… for reuse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36782" y="1882515"/>
            <a:ext cx="367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4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8890" y="6364372"/>
            <a:ext cx="174175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build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9569" y="231776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generator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localhost:55000/gen:man_ci-01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"8080:80"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mailhog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mailhog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"8025:8025"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integration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localhost:55000/gen:integration-10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41057" y="5649711"/>
            <a:ext cx="250767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up </a:t>
            </a:r>
            <a:r>
              <a:rPr lang="en-US" dirty="0" err="1" smtClean="0">
                <a:solidFill>
                  <a:schemeClr val="bg1"/>
                </a:solidFill>
              </a:rPr>
              <a:t>buld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-compose </a:t>
            </a:r>
            <a:r>
              <a:rPr lang="en-US" dirty="0">
                <a:solidFill>
                  <a:schemeClr val="bg1"/>
                </a:solidFill>
              </a:rPr>
              <a:t>up –d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62366" y="1205406"/>
            <a:ext cx="805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Create</a:t>
            </a:r>
          </a:p>
          <a:p>
            <a:pPr algn="r"/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/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b="1" dirty="0" smtClean="0">
              <a:solidFill>
                <a:srgbClr val="00B050"/>
              </a:solidFill>
            </a:endParaRP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Run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93536" y="1154372"/>
            <a:ext cx="1198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Tag Image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Run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5585" y="6345222"/>
            <a:ext cx="131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30571" y="5638521"/>
            <a:ext cx="2710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 Multi-stage Image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Deploy Multi-Stage 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56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– Add Integration stage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4" y="681978"/>
            <a:ext cx="11843448" cy="27470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56128" y="1824656"/>
            <a:ext cx="621792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Build &amp; Test code, Tag &amp; Push Image to Registry</a:t>
            </a:r>
            <a:endParaRPr lang="en-US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65719" y="3495344"/>
            <a:ext cx="642259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Pull Tag, Run code, Run tests against running app</a:t>
            </a:r>
            <a:endParaRPr lang="en-US" sz="2800" b="1" dirty="0" smtClean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H="1" flipV="1">
            <a:off x="1848255" y="3151762"/>
            <a:ext cx="1317464" cy="574415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08953" y="2042809"/>
            <a:ext cx="3947175" cy="243513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71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Deploy, </a:t>
            </a:r>
            <a:r>
              <a:rPr lang="en-US" sz="2800" b="1" dirty="0" smtClean="0">
                <a:solidFill>
                  <a:schemeClr val="accent1"/>
                </a:solidFill>
              </a:rPr>
              <a:t>On Demand Testing</a:t>
            </a:r>
            <a:r>
              <a:rPr lang="en-US" sz="2800" b="1" dirty="0" smtClean="0"/>
              <a:t>, Production Deployment - Options</a:t>
            </a: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70" y="2219615"/>
            <a:ext cx="1447423" cy="2993881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311" y="1287173"/>
            <a:ext cx="3782239" cy="2429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6974" y="674364"/>
            <a:ext cx="202472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Docker Swarm</a:t>
            </a:r>
            <a:endParaRPr lang="en-US" sz="2800" b="1" dirty="0" smtClean="0"/>
          </a:p>
        </p:txBody>
      </p:sp>
      <p:pic>
        <p:nvPicPr>
          <p:cNvPr id="1026" name="Picture 2" descr="imag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44" y="3605493"/>
            <a:ext cx="4748934" cy="27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791445" y="3704842"/>
            <a:ext cx="164538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Kubernetes</a:t>
            </a:r>
            <a:endParaRPr lang="en-US" sz="28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292" y="6500214"/>
            <a:ext cx="1214370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Image Sources: </a:t>
            </a:r>
            <a:r>
              <a:rPr lang="en-US" sz="800" dirty="0">
                <a:hlinkClick r:id="rId3"/>
              </a:rPr>
              <a:t>https://app.pluralsight.com/library/courses/deployment-pipeline-aspdotnet-core-docker/table-of-contents</a:t>
            </a:r>
            <a:endParaRPr lang="en-US" sz="800" dirty="0"/>
          </a:p>
          <a:p>
            <a:r>
              <a:rPr lang="en-US" sz="800" dirty="0">
                <a:hlinkClick r:id="rId6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809580" y="1470451"/>
            <a:ext cx="247689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Local Deployment</a:t>
            </a:r>
            <a:endParaRPr lang="en-US" sz="28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14460" y="2273562"/>
            <a:ext cx="1196353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Clusters</a:t>
            </a:r>
            <a:endParaRPr lang="en-US" sz="28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048028" y="381749"/>
            <a:ext cx="22123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Button push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N Environments, selectable</a:t>
            </a:r>
            <a:endParaRPr lang="en-US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676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Deploy via Kubernetes                                                </a:t>
            </a:r>
            <a:r>
              <a:rPr lang="en-US" sz="2800" dirty="0" smtClean="0"/>
              <a:t>Zero-downtime Deployment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354" y="3085445"/>
            <a:ext cx="110998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Options / Techniques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Deploy local (dev box) or networked clusters (multiple resources)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Rolling Updates – deploy new and roll back </a:t>
            </a:r>
            <a:r>
              <a:rPr lang="en-US" sz="2400" dirty="0" smtClean="0"/>
              <a:t>versions – avoid duplication of services which can eat up resources unnecessarily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Canary – roll out new code to subset of users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Blue-Green Deployments – roll out </a:t>
            </a:r>
            <a:r>
              <a:rPr lang="en-US" sz="2400" dirty="0" smtClean="0"/>
              <a:t>multiple versions, control accessible – i.e. provide access for tester/dev 1 to app A, 2 to B,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Rollbacks –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remembers previous deployments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Running Jobs and </a:t>
            </a:r>
            <a:r>
              <a:rPr lang="en-US" sz="2400" dirty="0" err="1" smtClean="0"/>
              <a:t>CronJobs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Performance Monitoring and Troubleshooting</a:t>
            </a:r>
          </a:p>
          <a:p>
            <a:pPr lvl="1"/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57" y="261610"/>
            <a:ext cx="3095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45428" y="4895833"/>
            <a:ext cx="618213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PS …\</a:t>
            </a:r>
            <a:r>
              <a:rPr lang="en-US" dirty="0" err="1" smtClean="0">
                <a:solidFill>
                  <a:schemeClr val="bg1"/>
                </a:solidFill>
              </a:rPr>
              <a:t>aspnetcore</a:t>
            </a:r>
            <a:r>
              <a:rPr lang="en-US" dirty="0" smtClean="0">
                <a:solidFill>
                  <a:schemeClr val="bg1"/>
                </a:solidFill>
              </a:rPr>
              <a:t>-generator-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pods</a:t>
            </a:r>
          </a:p>
          <a:p>
            <a:r>
              <a:rPr lang="en-US" dirty="0">
                <a:solidFill>
                  <a:schemeClr val="bg1"/>
                </a:solidFill>
              </a:rPr>
              <a:t>NAME                           READY   STATUS        RESTARTS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name-gen-api-6d5c9cf6c-zplqz   0/1     Terminating   0          31m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name-gen-api-d5f885787-8d5h6   1/1     Running       0          12s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name-gen-api-d5f885787-8kns8   1/1     Running       0          11s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name-gen-api-d5f885787-fpgzq   1/1     Running       0          14s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887" y="198824"/>
            <a:ext cx="2495699" cy="20656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8497" y="353540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…\</a:t>
            </a:r>
            <a:r>
              <a:rPr lang="en-US" dirty="0" err="1">
                <a:solidFill>
                  <a:schemeClr val="bg1"/>
                </a:solidFill>
              </a:rPr>
              <a:t>aspnetcore</a:t>
            </a:r>
            <a:r>
              <a:rPr lang="en-US" dirty="0">
                <a:solidFill>
                  <a:schemeClr val="bg1"/>
                </a:solidFill>
              </a:rPr>
              <a:t>-generator-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</a:t>
            </a:r>
            <a:r>
              <a:rPr lang="en-US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                     DESIRED   CURRENT   READY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   0         0         0       63m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   3         3         3       32m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63596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4918" y="11210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aspnetcore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generator:multi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-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containerPort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resources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limits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memory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"128Mi"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#128 MB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cpu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"200m"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#200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millicpu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(20%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cpu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51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CLI Deploy via Kubernetes Deployment </a:t>
            </a:r>
            <a:r>
              <a:rPr lang="en-US" sz="2800" b="1" dirty="0" err="1" smtClean="0"/>
              <a:t>IaC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5774635" y="2502564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…\</a:t>
            </a:r>
            <a:r>
              <a:rPr lang="en-US" dirty="0" err="1">
                <a:solidFill>
                  <a:schemeClr val="bg1"/>
                </a:solidFill>
              </a:rPr>
              <a:t>aspnetcore</a:t>
            </a:r>
            <a:r>
              <a:rPr lang="en-US" dirty="0">
                <a:solidFill>
                  <a:schemeClr val="bg1"/>
                </a:solidFill>
              </a:rPr>
              <a:t>-generator-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deployment</a:t>
            </a:r>
          </a:p>
          <a:p>
            <a:r>
              <a:rPr lang="en-US" dirty="0">
                <a:solidFill>
                  <a:schemeClr val="bg1"/>
                </a:solidFill>
              </a:rPr>
              <a:t>NAME           READY   UP-TO-DATE   AVAILABLE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  3/3     3            3           77m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8238" y="615619"/>
            <a:ext cx="512061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something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new, expect errors when existing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create 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r>
              <a:rPr lang="en-US" dirty="0">
                <a:solidFill>
                  <a:schemeClr val="bg1"/>
                </a:solidFill>
              </a:rPr>
              <a:t> --save-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Create if not exist, otherwise update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apply 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8496" y="4221562"/>
            <a:ext cx="618213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chemeClr val="bg1"/>
                </a:solidFill>
              </a:rPr>
              <a:t>PS …\</a:t>
            </a:r>
            <a:r>
              <a:rPr lang="en-US" dirty="0" err="1" smtClean="0">
                <a:solidFill>
                  <a:schemeClr val="bg1"/>
                </a:solidFill>
              </a:rPr>
              <a:t>aspnetcore</a:t>
            </a:r>
            <a:r>
              <a:rPr lang="en-US" dirty="0" smtClean="0">
                <a:solidFill>
                  <a:schemeClr val="bg1"/>
                </a:solidFill>
              </a:rPr>
              <a:t>-generator-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\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pods</a:t>
            </a:r>
          </a:p>
          <a:p>
            <a:r>
              <a:rPr lang="en-US" dirty="0">
                <a:solidFill>
                  <a:schemeClr val="bg1"/>
                </a:solidFill>
              </a:rPr>
              <a:t>NAME                           READY   STATUS        RESTARTS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name-gen-api-6d5c9cf6c-zplqz   0/1     Terminating   0          31m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name-gen-api-d5f885787-8d5h6   1/1     Running       0          12s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name-gen-api-d5f885787-8kns8   1/1     Running       0          11s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name-gen-api-d5f885787-fpgzq   1/1     Running       0          14s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53" y="161328"/>
            <a:ext cx="3095625" cy="2562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8496" y="289283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 …\</a:t>
            </a:r>
            <a:r>
              <a:rPr lang="en-US" dirty="0" err="1">
                <a:solidFill>
                  <a:schemeClr val="bg1"/>
                </a:solidFill>
              </a:rPr>
              <a:t>aspnetcore</a:t>
            </a:r>
            <a:r>
              <a:rPr lang="en-US" dirty="0">
                <a:solidFill>
                  <a:schemeClr val="bg1"/>
                </a:solidFill>
              </a:rPr>
              <a:t>-generator-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kubectl</a:t>
            </a:r>
            <a:r>
              <a:rPr lang="en-US" dirty="0">
                <a:solidFill>
                  <a:schemeClr val="bg1"/>
                </a:solidFill>
              </a:rPr>
              <a:t> get </a:t>
            </a:r>
            <a:r>
              <a:rPr lang="en-US" dirty="0" err="1">
                <a:solidFill>
                  <a:schemeClr val="bg1"/>
                </a:solidFill>
              </a:rPr>
              <a:t>replicaset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                     DESIRED   CURRENT   READY   AGE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name-gen-api-6d5c9cf6c   0         0         0       63m</a:t>
            </a:r>
          </a:p>
          <a:p>
            <a:r>
              <a:rPr lang="en-US" dirty="0">
                <a:solidFill>
                  <a:schemeClr val="bg1"/>
                </a:solidFill>
              </a:rPr>
              <a:t>name-gen-api-d5f885787   3         3         3       32m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63596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7103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CLI Deploy </a:t>
            </a:r>
            <a:r>
              <a:rPr lang="en-US" sz="2800" b="1" dirty="0" smtClean="0"/>
              <a:t>via Kubernetes Service </a:t>
            </a:r>
            <a:r>
              <a:rPr lang="en-US" sz="2800" b="1" dirty="0" err="1" smtClean="0"/>
              <a:t>IaC</a:t>
            </a:r>
            <a:r>
              <a:rPr lang="en-US" sz="2800" b="1" dirty="0" smtClean="0"/>
              <a:t> Example</a:t>
            </a:r>
          </a:p>
          <a:p>
            <a:r>
              <a:rPr lang="en-US" sz="2000" dirty="0" smtClean="0"/>
              <a:t>Provide access, forward ports to API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67877" y="255956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name-gen-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6268" y="6139873"/>
            <a:ext cx="651284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# Change redis-master-765d459796-258hz to the name of the </a:t>
            </a:r>
            <a:r>
              <a:rPr lang="en-US" altLang="en-US" dirty="0" smtClean="0">
                <a:solidFill>
                  <a:schemeClr val="bg1"/>
                </a:solidFill>
              </a:rPr>
              <a:t>Pod</a:t>
            </a:r>
          </a:p>
          <a:p>
            <a:r>
              <a:rPr lang="en-US" altLang="en-US" dirty="0" err="1" smtClean="0">
                <a:solidFill>
                  <a:schemeClr val="bg1"/>
                </a:solidFill>
              </a:rPr>
              <a:t>kubectl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port-forward name-gen-api-d5f885787-8d5h6 8080:80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91" y="918255"/>
            <a:ext cx="512061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something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new, expect errors when existing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create 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r>
              <a:rPr lang="en-US" dirty="0">
                <a:solidFill>
                  <a:schemeClr val="bg1"/>
                </a:solidFill>
              </a:rPr>
              <a:t> --save-</a:t>
            </a:r>
            <a:r>
              <a:rPr lang="en-US" dirty="0" err="1">
                <a:solidFill>
                  <a:schemeClr val="bg1"/>
                </a:solidFill>
              </a:rPr>
              <a:t>config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Create if not exist, otherwise update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existing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apply –f .\</a:t>
            </a:r>
            <a:r>
              <a:rPr lang="en-US" dirty="0" err="1">
                <a:solidFill>
                  <a:schemeClr val="bg1"/>
                </a:solidFill>
              </a:rPr>
              <a:t>api.service.yml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25815"/>
            <a:ext cx="47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Images, Creation and Scanning</a:t>
            </a:r>
            <a:endParaRPr lang="en-US" sz="28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04" y="549035"/>
            <a:ext cx="7934325" cy="34575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2456" y="3269360"/>
            <a:ext cx="22284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Dockerfile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To Create Image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106008" y="3838480"/>
            <a:ext cx="966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Scan</a:t>
            </a:r>
          </a:p>
          <a:p>
            <a:pPr algn="ctr"/>
            <a:r>
              <a:rPr lang="en-US" sz="2400" b="1" dirty="0" smtClean="0"/>
              <a:t>Image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187847" y="3097307"/>
            <a:ext cx="966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Push</a:t>
            </a:r>
          </a:p>
          <a:p>
            <a:pPr algn="ctr"/>
            <a:r>
              <a:rPr lang="en-US" sz="2400" b="1" dirty="0" smtClean="0"/>
              <a:t>Image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78941" y="5253879"/>
            <a:ext cx="60099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/>
              <a:t>Trivy</a:t>
            </a:r>
            <a:endParaRPr lang="en-US" sz="2400" b="1" dirty="0" smtClean="0">
              <a:hlinkClick r:id="rId4"/>
            </a:endParaRPr>
          </a:p>
          <a:p>
            <a:pPr algn="ctr"/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github.com/aquasecurity/trivy</a:t>
            </a:r>
            <a:endParaRPr lang="en-US" sz="2400" dirty="0" smtClean="0"/>
          </a:p>
          <a:p>
            <a:pPr algn="ctr"/>
            <a:r>
              <a:rPr lang="en-US" sz="2400" dirty="0" err="1" smtClean="0"/>
              <a:t>OpenSource</a:t>
            </a:r>
            <a:r>
              <a:rPr lang="en-US" sz="2400" dirty="0" smtClean="0"/>
              <a:t>: Container Vulnerability Scanner</a:t>
            </a:r>
          </a:p>
          <a:p>
            <a:pPr algn="ctr"/>
            <a:r>
              <a:rPr lang="en-US" sz="2400" dirty="0" smtClean="0"/>
              <a:t>Binary, pulls Vulnerability DB, Scans Containers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107299" y="3271234"/>
            <a:ext cx="644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Trivy</a:t>
            </a:r>
            <a:endParaRPr lang="en-US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1645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25815"/>
            <a:ext cx="47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Images, Creation and Scanning</a:t>
            </a:r>
            <a:endParaRPr lang="en-US" sz="28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5910" y="593170"/>
            <a:ext cx="551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Build AGENT Docker Image</a:t>
            </a:r>
            <a:r>
              <a:rPr lang="en-US" sz="2400" dirty="0"/>
              <a:t> (=</a:t>
            </a:r>
            <a:r>
              <a:rPr lang="en-US" sz="2400" dirty="0" smtClean="0"/>
              <a:t>Build </a:t>
            </a:r>
            <a:r>
              <a:rPr lang="en-US" sz="2400" dirty="0"/>
              <a:t>Server)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743086" y="563909"/>
            <a:ext cx="60099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github.com/aquasecurity/trivy</a:t>
            </a:r>
            <a:endParaRPr lang="en-US" sz="2400" dirty="0" smtClean="0"/>
          </a:p>
          <a:p>
            <a:pPr algn="ctr"/>
            <a:r>
              <a:rPr lang="en-US" sz="2400" dirty="0" err="1" smtClean="0"/>
              <a:t>OpenSource</a:t>
            </a:r>
            <a:r>
              <a:rPr lang="en-US" sz="2400" dirty="0" smtClean="0"/>
              <a:t>: Container Vulnerability Scanner</a:t>
            </a:r>
          </a:p>
          <a:p>
            <a:pPr algn="ctr"/>
            <a:r>
              <a:rPr lang="en-US" sz="2400" dirty="0" smtClean="0"/>
              <a:t>Binary, pulls Vulnerability DB, Scans Containers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08480" y="1507865"/>
            <a:ext cx="333745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t</a:t>
            </a:r>
            <a:r>
              <a:rPr lang="en-US" sz="2400" b="1" dirty="0" err="1" smtClean="0">
                <a:solidFill>
                  <a:schemeClr val="bg1"/>
                </a:solidFill>
              </a:rPr>
              <a:t>rivy</a:t>
            </a:r>
            <a:r>
              <a:rPr lang="en-US" sz="2400" b="1" dirty="0" smtClean="0">
                <a:solidFill>
                  <a:schemeClr val="bg1"/>
                </a:solidFill>
              </a:rPr>
              <a:t> &lt;container to scan&gt;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9237" y="1116763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Shell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480" y="3270044"/>
            <a:ext cx="4303742" cy="304698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State(‘Run </a:t>
            </a:r>
            <a:r>
              <a:rPr lang="en-US" sz="2400" b="1" dirty="0" err="1" smtClean="0">
                <a:solidFill>
                  <a:schemeClr val="bg1"/>
                </a:solidFill>
              </a:rPr>
              <a:t>Trivy</a:t>
            </a:r>
            <a:r>
              <a:rPr lang="en-US" sz="2400" b="1" dirty="0" smtClean="0">
                <a:solidFill>
                  <a:schemeClr val="bg1"/>
                </a:solidFill>
              </a:rPr>
              <a:t>’)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Steps {</a:t>
            </a: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sh</a:t>
            </a:r>
            <a:r>
              <a:rPr lang="en-US" sz="2400" b="1" dirty="0" smtClean="0">
                <a:solidFill>
                  <a:schemeClr val="bg1"/>
                </a:solidFill>
              </a:rPr>
              <a:t>(script: “”” 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trivy</a:t>
            </a:r>
            <a:r>
              <a:rPr lang="en-US" sz="2400" b="1" dirty="0" smtClean="0">
                <a:solidFill>
                  <a:schemeClr val="bg1"/>
                </a:solidFill>
              </a:rPr>
              <a:t> agent/</a:t>
            </a:r>
            <a:r>
              <a:rPr lang="en-US" sz="2400" b="1" dirty="0" err="1" smtClean="0">
                <a:solidFill>
                  <a:schemeClr val="bg1"/>
                </a:solidFill>
              </a:rPr>
              <a:t>dotnetcore</a:t>
            </a:r>
            <a:endParaRPr lang="en-US" sz="2400" b="1" dirty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“””)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8665" y="2814132"/>
            <a:ext cx="31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Pipeline (Linux Container/Host)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6071284" y="3085378"/>
            <a:ext cx="5537413" cy="34163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State(‘Run </a:t>
            </a:r>
            <a:r>
              <a:rPr lang="en-US" sz="2400" b="1" dirty="0" err="1" smtClean="0">
                <a:solidFill>
                  <a:schemeClr val="bg1"/>
                </a:solidFill>
              </a:rPr>
              <a:t>Trivy</a:t>
            </a:r>
            <a:r>
              <a:rPr lang="en-US" sz="2400" b="1" dirty="0" smtClean="0">
                <a:solidFill>
                  <a:schemeClr val="bg1"/>
                </a:solidFill>
              </a:rPr>
              <a:t>’)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Steps {</a:t>
            </a:r>
          </a:p>
          <a:p>
            <a:pPr lvl="2"/>
            <a:r>
              <a:rPr lang="en-US" sz="2400" b="1" dirty="0" err="1" smtClean="0">
                <a:solidFill>
                  <a:schemeClr val="bg1"/>
                </a:solidFill>
              </a:rPr>
              <a:t>pwsh</a:t>
            </a:r>
            <a:r>
              <a:rPr lang="en-US" sz="2400" b="1" dirty="0" smtClean="0">
                <a:solidFill>
                  <a:schemeClr val="bg1"/>
                </a:solidFill>
              </a:rPr>
              <a:t>(script: “”” 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C:\\Windows\System32\wsl.exe</a:t>
            </a:r>
          </a:p>
          <a:p>
            <a:pPr lvl="2"/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</a:rPr>
              <a:t>sudo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trivy</a:t>
            </a:r>
            <a:r>
              <a:rPr lang="en-US" sz="2400" b="1" dirty="0" smtClean="0">
                <a:solidFill>
                  <a:schemeClr val="bg1"/>
                </a:solidFill>
              </a:rPr>
              <a:t> agent/</a:t>
            </a:r>
            <a:r>
              <a:rPr lang="en-US" sz="2400" b="1" dirty="0" err="1" smtClean="0">
                <a:solidFill>
                  <a:schemeClr val="bg1"/>
                </a:solidFill>
              </a:rPr>
              <a:t>dotnetcore</a:t>
            </a:r>
            <a:endParaRPr lang="en-US" sz="2400" b="1" dirty="0">
              <a:solidFill>
                <a:schemeClr val="bg1"/>
              </a:solidFill>
            </a:endParaRP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“””)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3941" y="2254381"/>
            <a:ext cx="4688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Pipeline (Windows Container/Host)</a:t>
            </a:r>
          </a:p>
          <a:p>
            <a:pPr algn="ctr"/>
            <a:r>
              <a:rPr lang="en-US" b="1" dirty="0" smtClean="0"/>
              <a:t>Requires: Windows Subsystem For Linux (WSL)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72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569976"/>
            <a:ext cx="10134600" cy="6029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28257" y="0"/>
            <a:ext cx="17155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Unit Tests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 Image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1418" y="61653"/>
            <a:ext cx="133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-tag Image</a:t>
            </a:r>
          </a:p>
          <a:p>
            <a:r>
              <a:rPr lang="en-US" dirty="0" smtClean="0"/>
              <a:t>-push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7435" y="3105833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Out: Built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0519" y="3105833"/>
            <a:ext cx="155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Pushed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928096" y="158928"/>
            <a:ext cx="1942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-Pull Tagged Image</a:t>
            </a:r>
          </a:p>
          <a:p>
            <a:r>
              <a:rPr lang="en-US" dirty="0" smtClean="0"/>
              <a:t>-Run Tests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164" y="2967333"/>
            <a:ext cx="1891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 Software</a:t>
            </a:r>
          </a:p>
          <a:p>
            <a:r>
              <a:rPr lang="en-US" dirty="0" smtClean="0"/>
              <a:t>- Run tests against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2819" y="707984"/>
            <a:ext cx="1771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Check in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Kicks off build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52" y="6466544"/>
            <a:ext cx="1218434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Image Sources: </a:t>
            </a:r>
            <a:r>
              <a:rPr lang="en-US" sz="1000" dirty="0">
                <a:hlinkClick r:id="rId3"/>
              </a:rPr>
              <a:t>https://app.pluralsight.com/library/courses/deployment-pipeline-aspdotnet-core-docker/table-of-contents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63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66787"/>
            <a:ext cx="8934450" cy="4924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4276" y="782121"/>
            <a:ext cx="589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Simplest CI Infrastructure</a:t>
            </a:r>
            <a:r>
              <a:rPr lang="en-US" dirty="0" smtClean="0"/>
              <a:t>: Each running via Docker Container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Shared registry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 Server (TeamCity, Jenkins works the same)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2" y="6466544"/>
            <a:ext cx="1218434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Image Sources: </a:t>
            </a:r>
            <a:r>
              <a:rPr lang="en-US" sz="1000" dirty="0">
                <a:hlinkClick r:id="rId4"/>
              </a:rPr>
              <a:t>https://app.pluralsight.com/library/courses/deployment-pipeline-aspdotnet-core-docker/table-of-contents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54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1214437"/>
            <a:ext cx="8705850" cy="442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058" y="-26556"/>
            <a:ext cx="11776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Image Source: </a:t>
            </a:r>
            <a:r>
              <a:rPr lang="en-US" dirty="0">
                <a:hlinkClick r:id="rId3"/>
              </a:rPr>
              <a:t>https://app.pluralsight.com/library/courses/deployment-pipeline-aspdotnet-core-docker/table-of-contents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0248" y="3945256"/>
            <a:ext cx="137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SMTP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7822" y="1656640"/>
            <a:ext cx="40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Generate Random Data API</a:t>
            </a:r>
            <a:r>
              <a:rPr lang="en-US" dirty="0" smtClean="0"/>
              <a:t> being tested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90715" y="2025972"/>
            <a:ext cx="28305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Unit tests and Dynamic Test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sent successfully?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Email contents validated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Random names present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60281" y="2800948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28825" y="5054522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8294" y="3945256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Container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1155" y="2691300"/>
            <a:ext cx="7553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Generate </a:t>
            </a:r>
          </a:p>
          <a:p>
            <a:r>
              <a:rPr lang="en-US" sz="1100" dirty="0" smtClean="0"/>
              <a:t>Email </a:t>
            </a:r>
          </a:p>
          <a:p>
            <a:r>
              <a:rPr lang="en-US" sz="1100" dirty="0" smtClean="0"/>
              <a:t>Please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164942" y="348167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Send Email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5483193" y="4129922"/>
            <a:ext cx="2045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Was it sent?</a:t>
            </a:r>
          </a:p>
          <a:p>
            <a:r>
              <a:rPr lang="en-US" sz="1100" dirty="0" smtClean="0"/>
              <a:t>Did it contain expected content?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2568261" y="5801140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http://localhost:8025/api/v2/messages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19001" y="961097"/>
            <a:ext cx="314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http://localhost:8080/swagger/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52" y="6466544"/>
            <a:ext cx="1218434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Image Sources: </a:t>
            </a:r>
            <a:r>
              <a:rPr lang="en-US" sz="1000" dirty="0">
                <a:hlinkClick r:id="rId3"/>
              </a:rPr>
              <a:t>https://app.pluralsight.com/library/courses/deployment-pipeline-aspdotnet-core-docker/table-of-contents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https://github.com/dotnet-architecture/eShopModernizing/wiki/04.-How-to-deploy-your-Windows-Containers-based-apps-into-Kubernetes-in-Azure-Container-Service-(Including-CI-CD)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6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829857"/>
            <a:ext cx="498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Developing Project Docker File (generator-</a:t>
            </a:r>
            <a:r>
              <a:rPr lang="en-US" b="1" dirty="0" err="1"/>
              <a:t>api</a:t>
            </a:r>
            <a:r>
              <a:rPr lang="en-US" b="1" dirty="0"/>
              <a:t>\</a:t>
            </a:r>
            <a:r>
              <a:rPr lang="en-US" b="1" dirty="0" err="1"/>
              <a:t>api</a:t>
            </a:r>
            <a:r>
              <a:rPr lang="en-US" b="1" dirty="0"/>
              <a:t>)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7696" y="1159603"/>
            <a:ext cx="6119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 Locally – create project, app, test suite. Make sure it works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Determine dependencies – packages, base </a:t>
            </a:r>
            <a:r>
              <a:rPr lang="en-US" dirty="0"/>
              <a:t>D</a:t>
            </a:r>
            <a:r>
              <a:rPr lang="en-US" dirty="0" smtClean="0"/>
              <a:t>ocker images etc.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 via CMD line or 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Work out issues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3968" y="168384"/>
            <a:ext cx="379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/>
              <a:t>Docker Compose File </a:t>
            </a:r>
            <a:r>
              <a:rPr lang="en-US" b="1" dirty="0"/>
              <a:t>(</a:t>
            </a:r>
            <a:r>
              <a:rPr lang="en-US" b="1" dirty="0" smtClean="0"/>
              <a:t>generator-</a:t>
            </a:r>
            <a:r>
              <a:rPr lang="en-US" b="1" dirty="0" err="1" smtClean="0"/>
              <a:t>api</a:t>
            </a:r>
            <a:r>
              <a:rPr lang="en-US" b="1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7696" y="265571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Build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/aspnetcore-build:2 AS build-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WORKDIR 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api.csproj</a:t>
            </a:r>
            <a:r>
              <a:rPr lang="en-US" dirty="0"/>
              <a:t>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endParaRPr lang="en-US" dirty="0"/>
          </a:p>
          <a:p>
            <a:r>
              <a:rPr lang="en-US" dirty="0"/>
              <a:t>COPY . .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-o /publish</a:t>
            </a:r>
          </a:p>
          <a:p>
            <a:endParaRPr lang="en-US" dirty="0"/>
          </a:p>
          <a:p>
            <a:r>
              <a:rPr lang="en-US" dirty="0"/>
              <a:t># Runtime Image Stage</a:t>
            </a:r>
          </a:p>
          <a:p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/aspnetcore:2</a:t>
            </a:r>
          </a:p>
          <a:p>
            <a:r>
              <a:rPr lang="en-US" dirty="0"/>
              <a:t>WORKDIR /publish</a:t>
            </a:r>
          </a:p>
          <a:p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/publish .</a:t>
            </a:r>
          </a:p>
          <a:p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"api.dll"]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2960" y="3679676"/>
            <a:ext cx="3454344" cy="1077218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 build </a:t>
            </a:r>
            <a:r>
              <a:rPr lang="en-US" sz="1600" b="1" i="1" dirty="0" smtClean="0">
                <a:solidFill>
                  <a:schemeClr val="bg1"/>
                </a:solidFill>
              </a:rPr>
              <a:t>.</a:t>
            </a:r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build -t testing .</a:t>
            </a:r>
          </a:p>
          <a:p>
            <a:r>
              <a:rPr lang="en-US" sz="1600" b="1" i="1" dirty="0" smtClean="0">
                <a:solidFill>
                  <a:schemeClr val="bg1"/>
                </a:solidFill>
              </a:rPr>
              <a:t>&gt; </a:t>
            </a:r>
            <a:r>
              <a:rPr lang="en-US" sz="1600" b="1" i="1" dirty="0" err="1" smtClean="0">
                <a:solidFill>
                  <a:schemeClr val="bg1"/>
                </a:solidFill>
              </a:rPr>
              <a:t>docker</a:t>
            </a:r>
            <a:r>
              <a:rPr lang="en-US" sz="1600" b="1" i="1" dirty="0" smtClean="0">
                <a:solidFill>
                  <a:schemeClr val="bg1"/>
                </a:solidFill>
              </a:rPr>
              <a:t> run --</a:t>
            </a:r>
            <a:r>
              <a:rPr lang="en-US" sz="1600" b="1" i="1" dirty="0" err="1" smtClean="0">
                <a:solidFill>
                  <a:schemeClr val="bg1"/>
                </a:solidFill>
              </a:rPr>
              <a:t>rm</a:t>
            </a:r>
            <a:r>
              <a:rPr lang="en-US" sz="1600" b="1" i="1" dirty="0" smtClean="0">
                <a:solidFill>
                  <a:schemeClr val="bg1"/>
                </a:solidFill>
              </a:rPr>
              <a:t> -it -p 8080:80 testing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3968" y="555744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 Build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/core/sdk:2.2 AS build-</a:t>
            </a:r>
            <a:r>
              <a:rPr lang="en-US" sz="1600" dirty="0" err="1"/>
              <a:t>env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WORKDIR /generator</a:t>
            </a:r>
          </a:p>
          <a:p>
            <a:endParaRPr lang="en-US" sz="1600" dirty="0"/>
          </a:p>
          <a:p>
            <a:r>
              <a:rPr lang="en-US" sz="1600" dirty="0"/>
              <a:t># restore</a:t>
            </a:r>
          </a:p>
          <a:p>
            <a:r>
              <a:rPr lang="en-US" sz="1600" dirty="0"/>
              <a:t>COPY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./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endParaRPr lang="en-US" sz="1600" dirty="0"/>
          </a:p>
          <a:p>
            <a:r>
              <a:rPr lang="en-US" sz="1600" dirty="0"/>
              <a:t>COPY tests/</a:t>
            </a:r>
            <a:r>
              <a:rPr lang="en-US" sz="1600" dirty="0" err="1"/>
              <a:t>tests.csproj</a:t>
            </a:r>
            <a:r>
              <a:rPr lang="en-US" sz="1600" dirty="0"/>
              <a:t> ./tests/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restore tests/</a:t>
            </a:r>
            <a:r>
              <a:rPr lang="en-US" sz="1600" dirty="0" err="1"/>
              <a:t>tests.csproj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copy </a:t>
            </a:r>
            <a:r>
              <a:rPr lang="en-US" sz="1600" dirty="0" err="1"/>
              <a:t>src</a:t>
            </a:r>
            <a:endParaRPr lang="en-US" sz="1600" dirty="0"/>
          </a:p>
          <a:p>
            <a:r>
              <a:rPr lang="en-US" sz="1600" dirty="0"/>
              <a:t>COPY . .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smtClean="0"/>
              <a:t>test</a:t>
            </a:r>
          </a:p>
          <a:p>
            <a:r>
              <a:rPr lang="en-US" sz="1600" dirty="0" smtClean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test </a:t>
            </a:r>
            <a:r>
              <a:rPr lang="en-US" sz="1600" dirty="0">
                <a:solidFill>
                  <a:srgbClr val="FF0000"/>
                </a:solidFill>
              </a:rPr>
              <a:t>tests/</a:t>
            </a:r>
            <a:r>
              <a:rPr lang="en-US" sz="1600" dirty="0" err="1">
                <a:solidFill>
                  <a:srgbClr val="FF0000"/>
                </a:solidFill>
              </a:rPr>
              <a:t>tests.csproj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# publish - note: will not occur unless test passes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dotnet</a:t>
            </a:r>
            <a:r>
              <a:rPr lang="en-US" sz="1600" dirty="0"/>
              <a:t> publish 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api.csproj</a:t>
            </a:r>
            <a:r>
              <a:rPr lang="en-US" sz="1600" dirty="0"/>
              <a:t> -o /publish</a:t>
            </a:r>
          </a:p>
          <a:p>
            <a:endParaRPr lang="en-US" sz="1600" dirty="0"/>
          </a:p>
          <a:p>
            <a:r>
              <a:rPr lang="en-US" sz="1600" dirty="0"/>
              <a:t># Runtime stage</a:t>
            </a:r>
          </a:p>
          <a:p>
            <a:r>
              <a:rPr lang="en-US" sz="1600" dirty="0"/>
              <a:t>FROM mcr.microsoft.com/</a:t>
            </a:r>
            <a:r>
              <a:rPr lang="en-US" sz="1600" dirty="0" err="1"/>
              <a:t>dotnet</a:t>
            </a:r>
            <a:r>
              <a:rPr lang="en-US" sz="1600" dirty="0"/>
              <a:t>/core/aspnet:2.2</a:t>
            </a:r>
          </a:p>
          <a:p>
            <a:r>
              <a:rPr lang="en-US" sz="1600" dirty="0"/>
              <a:t>COPY --from=build-</a:t>
            </a:r>
            <a:r>
              <a:rPr lang="en-US" sz="1600" dirty="0" err="1"/>
              <a:t>env</a:t>
            </a:r>
            <a:r>
              <a:rPr lang="en-US" sz="1600" dirty="0"/>
              <a:t> /publish /publish</a:t>
            </a:r>
          </a:p>
          <a:p>
            <a:r>
              <a:rPr lang="en-US" sz="1600" dirty="0"/>
              <a:t>WORKDIR /publish</a:t>
            </a:r>
          </a:p>
          <a:p>
            <a:r>
              <a:rPr lang="en-US" sz="1600" dirty="0"/>
              <a:t>ENTRYPOINT ["</a:t>
            </a:r>
            <a:r>
              <a:rPr lang="en-US" sz="1600" dirty="0" err="1"/>
              <a:t>dotnet</a:t>
            </a:r>
            <a:r>
              <a:rPr lang="en-US" sz="1600" dirty="0"/>
              <a:t>", "api.dll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193813" y="1648000"/>
            <a:ext cx="2825069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&gt; </a:t>
            </a:r>
            <a:r>
              <a:rPr lang="en-US" sz="1600" b="1" i="1" dirty="0" err="1">
                <a:solidFill>
                  <a:schemeClr val="bg1"/>
                </a:solidFill>
              </a:rPr>
              <a:t>docker</a:t>
            </a:r>
            <a:r>
              <a:rPr lang="en-US" sz="1600" b="1" i="1" dirty="0">
                <a:solidFill>
                  <a:schemeClr val="bg1"/>
                </a:solidFill>
              </a:rPr>
              <a:t>-compose </a:t>
            </a:r>
            <a:r>
              <a:rPr lang="en-US" sz="1600" b="1" i="1" dirty="0" smtClean="0">
                <a:solidFill>
                  <a:schemeClr val="bg1"/>
                </a:solidFill>
              </a:rPr>
              <a:t>up –d  -build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910" y="25815"/>
            <a:ext cx="3553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Test and Package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2" y="129405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2231" y="-1441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837" y="3660897"/>
            <a:ext cx="673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Build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Tag</a:t>
            </a:r>
          </a:p>
          <a:p>
            <a:pPr algn="r"/>
            <a:r>
              <a:rPr lang="en-US" b="1" dirty="0" smtClean="0">
                <a:solidFill>
                  <a:srgbClr val="00B050"/>
                </a:solidFill>
              </a:rPr>
              <a:t>Run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92427" y="1605346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B050"/>
                </a:solidFill>
              </a:rPr>
              <a:t>Deploy Multi-Stage  Image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10" y="25815"/>
            <a:ext cx="152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Tag 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933" y="1002347"/>
            <a:ext cx="8469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dirty="0" err="1" smtClean="0"/>
              <a:t>ocker</a:t>
            </a:r>
            <a:r>
              <a:rPr lang="en-US" sz="2000" dirty="0" smtClean="0"/>
              <a:t> build </a:t>
            </a:r>
            <a:r>
              <a:rPr lang="en-US" sz="2000" dirty="0"/>
              <a:t>-t "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r>
              <a:rPr lang="en-US" sz="2000" dirty="0"/>
              <a:t>" --no-cache 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^^ 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         </a:t>
            </a:r>
            <a:r>
              <a:rPr lang="en-US" sz="2000" dirty="0" err="1" smtClean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</a:t>
            </a:r>
            <a:r>
              <a:rPr lang="en-US" sz="2000" dirty="0" err="1" smtClean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err="1" smtClean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2000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^^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0" y="1834596"/>
            <a:ext cx="11960891" cy="1161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5380" y="4271194"/>
            <a:ext cx="434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</a:t>
            </a:r>
            <a:r>
              <a:rPr lang="en-US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localhost:55000</a:t>
            </a:r>
            <a:r>
              <a:rPr lang="en-US" dirty="0"/>
              <a:t>/</a:t>
            </a:r>
            <a:r>
              <a:rPr lang="en-US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</a:t>
            </a:r>
            <a:r>
              <a:rPr lang="en-US" dirty="0"/>
              <a:t>:</a:t>
            </a:r>
            <a:r>
              <a:rPr lang="en-US" dirty="0">
                <a:solidFill>
                  <a:srgbClr val="5381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man_ci-01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910" y="3566755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Push to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2814" y="45296"/>
            <a:ext cx="390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&gt;&gt;&gt; </a:t>
            </a:r>
            <a:r>
              <a:rPr lang="en-US" sz="2800" b="1" dirty="0" smtClean="0">
                <a:solidFill>
                  <a:srgbClr val="FF0000"/>
                </a:solidFill>
              </a:rPr>
              <a:t>Local Docker 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29069" y="3566755"/>
            <a:ext cx="3300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&gt;&gt;&gt; Hosted Registry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99" y="4455860"/>
            <a:ext cx="4095750" cy="2209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14162" y="5609558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Registry website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localhost:55000/v2/_catalog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://localhost:55000/v2/gen/tags/list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4517" y="3615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image="localhost:55000/</a:t>
            </a:r>
            <a:r>
              <a:rPr lang="en-US" dirty="0" err="1"/>
              <a:t>gen:ci</a:t>
            </a:r>
            <a:r>
              <a:rPr lang="en-US" dirty="0"/>
              <a:t>-%</a:t>
            </a:r>
            <a:r>
              <a:rPr lang="en-US" dirty="0" err="1"/>
              <a:t>build.number</a:t>
            </a:r>
            <a:r>
              <a:rPr lang="en-US" dirty="0"/>
              <a:t>%"</a:t>
            </a:r>
          </a:p>
          <a:p>
            <a:r>
              <a:rPr lang="en-US" dirty="0" err="1"/>
              <a:t>docker</a:t>
            </a:r>
            <a:r>
              <a:rPr lang="en-US" dirty="0"/>
              <a:t> build -t $image --no-cache .</a:t>
            </a:r>
          </a:p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push $image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04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CI Server – Attach build with Repository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7125" y="356548"/>
            <a:ext cx="489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Web Hook </a:t>
            </a:r>
            <a:r>
              <a:rPr lang="en-US" sz="2800" dirty="0" smtClean="0"/>
              <a:t>– Sonalysts </a:t>
            </a:r>
            <a:r>
              <a:rPr lang="en-US" sz="2800" dirty="0" err="1" smtClean="0"/>
              <a:t>Bitbucket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72675" y="2835635"/>
            <a:ext cx="8073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Build Steps </a:t>
            </a:r>
            <a:r>
              <a:rPr lang="en-US" sz="2800" dirty="0" smtClean="0"/>
              <a:t>– </a:t>
            </a:r>
            <a:r>
              <a:rPr lang="en-US" sz="2400" dirty="0" smtClean="0"/>
              <a:t>Build &amp; Test code, Tag &amp; Push Image to Registry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89" y="898046"/>
            <a:ext cx="9348533" cy="1658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675" y="5096207"/>
            <a:ext cx="6307359" cy="1653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29" y="1345939"/>
            <a:ext cx="2686464" cy="455609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69947" y="3097245"/>
            <a:ext cx="1302728" cy="0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49357" y="2556164"/>
            <a:ext cx="958861" cy="113216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1761" y="3259931"/>
            <a:ext cx="2260914" cy="2191966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69947" y="5731785"/>
            <a:ext cx="1431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triggered when branch changes</a:t>
            </a:r>
          </a:p>
        </p:txBody>
      </p:sp>
    </p:spTree>
    <p:extLst>
      <p:ext uri="{BB962C8B-B14F-4D97-AF65-F5344CB8AC3E}">
        <p14:creationId xmlns:p14="http://schemas.microsoft.com/office/powerpoint/2010/main" val="3374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11947</TotalTime>
  <Words>1935</Words>
  <Application>Microsoft Office PowerPoint</Application>
  <PresentationFormat>Widescreen</PresentationFormat>
  <Paragraphs>393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Sonalysts,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Aubin</dc:creator>
  <cp:lastModifiedBy>Keith Aubin</cp:lastModifiedBy>
  <cp:revision>118</cp:revision>
  <dcterms:created xsi:type="dcterms:W3CDTF">2019-06-18T03:27:08Z</dcterms:created>
  <dcterms:modified xsi:type="dcterms:W3CDTF">2020-05-25T15:48:27Z</dcterms:modified>
</cp:coreProperties>
</file>