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0" r:id="rId4"/>
    <p:sldId id="263" r:id="rId5"/>
    <p:sldId id="266" r:id="rId6"/>
    <p:sldId id="265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8124" autoAdjust="0"/>
  </p:normalViewPr>
  <p:slideViewPr>
    <p:cSldViewPr snapToGrid="0">
      <p:cViewPr varScale="1">
        <p:scale>
          <a:sx n="48" d="100"/>
          <a:sy n="48" d="100"/>
        </p:scale>
        <p:origin x="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79A43-8AC4-44B8-A2B0-0DE1A390C16E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5089C-FA7F-4ED1-B884-9FD8C1D0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1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deployment-pipeline-aspdotnet-core-docker/table-of-content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deployment-pipeline-aspdotnet-core-docker/table-of-content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deployment-pipeline-aspdotnet-core-docker/table-of-content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deployment-pipeline-aspdotnet-core-docker/table-of-content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dotnet-architecture/eShopModernizing/wiki/04.-How-to-deploy-your-Windows-Containers-based-apps-into-Kubernetes-in-Azure-Container-Service-(Including-CI-CD)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smtClean="0"/>
              <a:t>Image Sources: </a:t>
            </a:r>
            <a:r>
              <a:rPr lang="en-US" dirty="0" smtClean="0">
                <a:hlinkClick r:id="rId3"/>
              </a:rPr>
              <a:t>https://app.pluralsight.com/library/courses/deployment-pipeline-aspdotnet-core-docker/table-of-contents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Traditional:</a:t>
            </a:r>
            <a:r>
              <a:rPr lang="en-US" baseline="0" dirty="0" smtClean="0"/>
              <a:t>  Use source code to create a Publish folder, used to run .NET on top of runtime. No Containers involved.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Containers: Host need not have any build prerequisites (Dumb build agents). Container deals with details. Prepackaged build containers.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Option to place published app in a container to run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Stages: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Check-in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Build, Test and Package in a container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Push to Registry – tagged with build number – keep older versions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Advanced Integrating testing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App Demo: End-To-End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API – Generates random names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MailHog</a:t>
            </a:r>
            <a:r>
              <a:rPr lang="en-US" baseline="0" dirty="0" smtClean="0"/>
              <a:t> SMPT Server – sends list of random names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Integration test runner – validates email was sent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SST Builds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MSVP Utilities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Deploy Latest version – On Demand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One-Many Demo or Testing (QA, Sales, Bug demonstrations, etc.) environments on-demand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Deploy to Production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Customized via configurations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Engine X as reverse proxy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Performance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Dynamic Analysis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Extending CI Capabilities – Adding Resources: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Deploy to Multiple Nodes – Docker Swarm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Kubernetes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089C-FA7F-4ED1-B884-9FD8C1D022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22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089C-FA7F-4ED1-B884-9FD8C1D022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97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089C-FA7F-4ED1-B884-9FD8C1D022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089C-FA7F-4ED1-B884-9FD8C1D022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59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 smtClean="0"/>
              <a:t>Image Sources: </a:t>
            </a:r>
            <a:r>
              <a:rPr lang="en-US" dirty="0" smtClean="0">
                <a:hlinkClick r:id="rId3"/>
              </a:rPr>
              <a:t>https://app.pluralsight.com/library/courses/deployment-pipeline-aspdotnet-core-docker/table-of-contents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089C-FA7F-4ED1-B884-9FD8C1D022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96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.NET App</a:t>
            </a:r>
          </a:p>
          <a:p>
            <a:r>
              <a:rPr lang="en-US" dirty="0" err="1" smtClean="0"/>
              <a:t>MailHog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smtClean="0"/>
              <a:t>Image Sources: </a:t>
            </a:r>
            <a:r>
              <a:rPr lang="en-US" dirty="0" smtClean="0">
                <a:hlinkClick r:id="rId3"/>
              </a:rPr>
              <a:t>https://app.pluralsight.com/library/courses/deployment-pipeline-aspdotnet-core-docker/table-of-contents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089C-FA7F-4ED1-B884-9FD8C1D022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58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Create application (REST </a:t>
            </a:r>
            <a:r>
              <a:rPr lang="en-US" b="1" dirty="0" err="1" smtClean="0"/>
              <a:t>WebAPI</a:t>
            </a:r>
            <a:r>
              <a:rPr lang="en-US" b="1" dirty="0" smtClean="0"/>
              <a:t> Controller), then tie Build</a:t>
            </a:r>
            <a:r>
              <a:rPr lang="en-US" b="1" baseline="0" dirty="0" smtClean="0"/>
              <a:t> and tests together for CI 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Write</a:t>
            </a:r>
            <a:r>
              <a:rPr lang="en-US" baseline="0" dirty="0" smtClean="0"/>
              <a:t> app and test code using language specific tools (again .NET in this case). Run it locally.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 a </a:t>
            </a:r>
            <a:r>
              <a:rPr lang="en-US" baseline="0" dirty="0" err="1" smtClean="0"/>
              <a:t>dockerFile</a:t>
            </a:r>
            <a:r>
              <a:rPr lang="en-US" baseline="0" dirty="0" smtClean="0"/>
              <a:t> to build the application image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Tag that </a:t>
            </a:r>
            <a:r>
              <a:rPr lang="en-US" baseline="0" dirty="0" err="1" smtClean="0"/>
              <a:t>dockerFile</a:t>
            </a:r>
            <a:r>
              <a:rPr lang="en-US" baseline="0" dirty="0" smtClean="0"/>
              <a:t> so it can be recalled and used via CI</a:t>
            </a:r>
          </a:p>
          <a:p>
            <a:endParaRPr lang="en-US" baseline="0" dirty="0" smtClean="0"/>
          </a:p>
          <a:p>
            <a:r>
              <a:rPr lang="en-US" baseline="0" dirty="0" smtClean="0"/>
              <a:t>Create a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-compose file to tie automation together: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Run REST image (slide 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Start </a:t>
            </a:r>
            <a:r>
              <a:rPr lang="en-US" baseline="0" dirty="0" err="1" smtClean="0"/>
              <a:t>MailHog</a:t>
            </a:r>
            <a:r>
              <a:rPr lang="en-US" baseline="0" dirty="0" smtClean="0"/>
              <a:t> server (SMTP so REST can actually send an email)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Run integration tests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089C-FA7F-4ED1-B884-9FD8C1D022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74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089C-FA7F-4ED1-B884-9FD8C1D022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25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089C-FA7F-4ED1-B884-9FD8C1D022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93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Create Integration application, then tie Build</a:t>
            </a:r>
            <a:r>
              <a:rPr lang="en-US" b="1" baseline="0" dirty="0" smtClean="0"/>
              <a:t>, Infrastructure (</a:t>
            </a:r>
            <a:r>
              <a:rPr lang="en-US" b="1" baseline="0" dirty="0" err="1" smtClean="0"/>
              <a:t>Mailhog</a:t>
            </a:r>
            <a:r>
              <a:rPr lang="en-US" b="1" baseline="0" dirty="0" smtClean="0"/>
              <a:t>) and Integration tests together for CI 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Write</a:t>
            </a:r>
            <a:r>
              <a:rPr lang="en-US" baseline="0" dirty="0" smtClean="0"/>
              <a:t> integration tests and use language specific tools (again .NET in this case)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 a </a:t>
            </a:r>
            <a:r>
              <a:rPr lang="en-US" baseline="0" dirty="0" err="1" smtClean="0"/>
              <a:t>dockerFile</a:t>
            </a:r>
            <a:r>
              <a:rPr lang="en-US" baseline="0" dirty="0" smtClean="0"/>
              <a:t> to create a integration test image that can be run… Note: not being built every time for efficiency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Tag that </a:t>
            </a:r>
            <a:r>
              <a:rPr lang="en-US" baseline="0" dirty="0" err="1" smtClean="0"/>
              <a:t>dockerFile</a:t>
            </a:r>
            <a:r>
              <a:rPr lang="en-US" baseline="0" dirty="0" smtClean="0"/>
              <a:t> so it can be recalled and used via CI</a:t>
            </a:r>
          </a:p>
          <a:p>
            <a:endParaRPr lang="en-US" baseline="0" dirty="0" smtClean="0"/>
          </a:p>
          <a:p>
            <a:r>
              <a:rPr lang="en-US" baseline="0" dirty="0" smtClean="0"/>
              <a:t>Create a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-compose file to tie automation together: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Run REST image (slide 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Start </a:t>
            </a:r>
            <a:r>
              <a:rPr lang="en-US" baseline="0" dirty="0" err="1" smtClean="0"/>
              <a:t>MailHog</a:t>
            </a:r>
            <a:r>
              <a:rPr lang="en-US" baseline="0" dirty="0" smtClean="0"/>
              <a:t> server (SMTP so REST can actually send an email)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Run integration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089C-FA7F-4ED1-B884-9FD8C1D022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6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089C-FA7F-4ED1-B884-9FD8C1D022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13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 smtClean="0"/>
              <a:t>Image Sources: </a:t>
            </a:r>
            <a:r>
              <a:rPr lang="en-US" dirty="0" smtClean="0">
                <a:hlinkClick r:id="rId3"/>
              </a:rPr>
              <a:t>https://app.pluralsight.com/library/courses/deployment-pipeline-aspdotnet-core-docker/table-of-contents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https://github.com/dotnet-architecture/eShopModernizing/wiki/04.-How-to-deploy-your-Windows-Containers-based-apps-into-Kubernetes-in-Azure-Container-Service-(Including-CI-CD)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089C-FA7F-4ED1-B884-9FD8C1D022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79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ADF0-24E5-42BB-97C5-B057390FDDD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73F2-EB04-4BFE-9310-D787E4EE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6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ADF0-24E5-42BB-97C5-B057390FDDD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73F2-EB04-4BFE-9310-D787E4EE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6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ADF0-24E5-42BB-97C5-B057390FDDD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73F2-EB04-4BFE-9310-D787E4EE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7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ADF0-24E5-42BB-97C5-B057390FDDD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73F2-EB04-4BFE-9310-D787E4EE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8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ADF0-24E5-42BB-97C5-B057390FDDD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73F2-EB04-4BFE-9310-D787E4EE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6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ADF0-24E5-42BB-97C5-B057390FDDD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73F2-EB04-4BFE-9310-D787E4EE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0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ADF0-24E5-42BB-97C5-B057390FDDD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73F2-EB04-4BFE-9310-D787E4EE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0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ADF0-24E5-42BB-97C5-B057390FDDD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73F2-EB04-4BFE-9310-D787E4EE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6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ADF0-24E5-42BB-97C5-B057390FDDD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73F2-EB04-4BFE-9310-D787E4EE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8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ADF0-24E5-42BB-97C5-B057390FDDD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73F2-EB04-4BFE-9310-D787E4EE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9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ADF0-24E5-42BB-97C5-B057390FDDD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73F2-EB04-4BFE-9310-D787E4EE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0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AADF0-24E5-42BB-97C5-B057390FDDD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073F2-EB04-4BFE-9310-D787E4EE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7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deployment-pipeline-aspdotnet-core-docker/table-of-conten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dotnet-architecture/eShopModernizing/wiki/04.-How-to-deploy-your-Windows-Containers-based-apps-into-Kubernetes-in-Azure-Container-Service-(Including-CI-CD)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otnet-architecture/eShopModernizing/wiki/04.-How-to-deploy-your-Windows-Containers-based-apps-into-Kubernetes-in-Azure-Container-Service-(Including-CI-CD)" TargetMode="External"/><Relationship Id="rId4" Type="http://schemas.openxmlformats.org/officeDocument/2006/relationships/hyperlink" Target="https://app.pluralsight.com/library/courses/deployment-pipeline-aspdotnet-core-docker/table-of-conten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deployment-pipeline-aspdotnet-core-docker/table-of-contents" TargetMode="External"/><Relationship Id="rId7" Type="http://schemas.openxmlformats.org/officeDocument/2006/relationships/hyperlink" Target="https://github.com/dotnet-architecture/eShopModernizing/wiki/04.-How-to-deploy-your-Windows-Containers-based-apps-into-Kubernetes-in-Azure-Container-Service-(Including-CI-CD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8080/swagger/" TargetMode="External"/><Relationship Id="rId5" Type="http://schemas.openxmlformats.org/officeDocument/2006/relationships/hyperlink" Target="http://localhost:8025/api/v2/messages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55000/v2/gen/tags/list" TargetMode="External"/><Relationship Id="rId5" Type="http://schemas.openxmlformats.org/officeDocument/2006/relationships/hyperlink" Target="http://dev-registry:55000/v2/_catalog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25/api/v2/messag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deployment-pipeline-aspdotnet-core-docker/table-of-contents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-architecture/eShopModernizing/wiki/04.-How-to-deploy-your-Windows-Containers-based-apps-into-Kubernetes-in-Azure-Container-Service-(Including-CI-CD)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569976"/>
            <a:ext cx="10134600" cy="60293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28257" y="0"/>
            <a:ext cx="17155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Build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Unit Tests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Create Image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61418" y="61653"/>
            <a:ext cx="13385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-tag Image</a:t>
            </a:r>
          </a:p>
          <a:p>
            <a:r>
              <a:rPr lang="en-US" dirty="0" smtClean="0"/>
              <a:t>-push Image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37435" y="3105833"/>
            <a:ext cx="1708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Out: Built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6420519" y="3105833"/>
            <a:ext cx="155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Pushed Image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8928096" y="158928"/>
            <a:ext cx="19426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-Pull Tagged Image</a:t>
            </a:r>
          </a:p>
          <a:p>
            <a:r>
              <a:rPr lang="en-US" dirty="0" smtClean="0"/>
              <a:t>-Run Tests</a:t>
            </a:r>
          </a:p>
        </p:txBody>
      </p:sp>
      <p:sp>
        <p:nvSpPr>
          <p:cNvPr id="8" name="Rectangle 7"/>
          <p:cNvSpPr/>
          <p:nvPr/>
        </p:nvSpPr>
        <p:spPr>
          <a:xfrm>
            <a:off x="9925164" y="2967333"/>
            <a:ext cx="18911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Run Software</a:t>
            </a:r>
          </a:p>
          <a:p>
            <a:r>
              <a:rPr lang="en-US" dirty="0" smtClean="0"/>
              <a:t>- Run tests against</a:t>
            </a:r>
          </a:p>
        </p:txBody>
      </p:sp>
      <p:sp>
        <p:nvSpPr>
          <p:cNvPr id="9" name="Rectangle 8"/>
          <p:cNvSpPr/>
          <p:nvPr/>
        </p:nvSpPr>
        <p:spPr>
          <a:xfrm>
            <a:off x="1692819" y="707984"/>
            <a:ext cx="17713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Check in code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Kicks off build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52" y="6466544"/>
            <a:ext cx="12184348" cy="407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/>
              <a:t>Image Sources: </a:t>
            </a:r>
            <a:r>
              <a:rPr lang="en-US" sz="1000" dirty="0">
                <a:hlinkClick r:id="rId3"/>
              </a:rPr>
              <a:t>https://app.pluralsight.com/library/courses/deployment-pipeline-aspdotnet-core-docker/table-of-contents</a:t>
            </a:r>
            <a:endParaRPr lang="en-US" sz="1000" dirty="0"/>
          </a:p>
          <a:p>
            <a:r>
              <a:rPr lang="en-US" sz="1000" dirty="0">
                <a:hlinkClick r:id="rId5"/>
              </a:rPr>
              <a:t>https://github.com/dotnet-architecture/eShopModernizing/wiki/04.-How-to-deploy-your-Windows-Containers-based-apps-into-Kubernetes-in-Azure-Container-Service-(Including-CI-CD)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5636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6765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Deploy via Kubernetes                                                </a:t>
            </a:r>
            <a:r>
              <a:rPr lang="en-US" sz="2800" dirty="0" smtClean="0"/>
              <a:t>Zero-downtime Deployment</a:t>
            </a:r>
            <a:endParaRPr lang="en-US" sz="2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88354" y="3085445"/>
            <a:ext cx="1109988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Options / Techniques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Deploy local (dev box) or networked clusters (multiple resources)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Rolling Updates – deploy new and roll back </a:t>
            </a:r>
            <a:r>
              <a:rPr lang="en-US" sz="2400" dirty="0" smtClean="0"/>
              <a:t>versions – avoid duplication of services which can eat up resources unnecessarily</a:t>
            </a: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Canary – roll out new code to subset of users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Blue-Green Deployments – roll out </a:t>
            </a:r>
            <a:r>
              <a:rPr lang="en-US" sz="2400" dirty="0" smtClean="0"/>
              <a:t>multiple versions, control accessible – i.e. provide access for tester/dev 1 to app A, 2 to B, etc.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Rollbacks – </a:t>
            </a:r>
            <a:r>
              <a:rPr lang="en-US" sz="2400" dirty="0" err="1" smtClean="0"/>
              <a:t>kubernetes</a:t>
            </a:r>
            <a:r>
              <a:rPr lang="en-US" sz="2400" dirty="0" smtClean="0"/>
              <a:t> remembers previous deployments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Running Jobs and </a:t>
            </a:r>
            <a:r>
              <a:rPr lang="en-US" sz="2400" dirty="0" err="1" smtClean="0"/>
              <a:t>CronJobs</a:t>
            </a:r>
            <a:endParaRPr lang="en-US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Performance Monitoring and Troubleshooting</a:t>
            </a:r>
          </a:p>
          <a:p>
            <a:pPr lvl="1"/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057" y="261610"/>
            <a:ext cx="30956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5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45428" y="4895833"/>
            <a:ext cx="618213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smtClean="0">
                <a:solidFill>
                  <a:schemeClr val="bg1"/>
                </a:solidFill>
              </a:rPr>
              <a:t>PS …\</a:t>
            </a:r>
            <a:r>
              <a:rPr lang="en-US" dirty="0" err="1" smtClean="0">
                <a:solidFill>
                  <a:schemeClr val="bg1"/>
                </a:solidFill>
              </a:rPr>
              <a:t>aspnetcore</a:t>
            </a:r>
            <a:r>
              <a:rPr lang="en-US" dirty="0" smtClean="0">
                <a:solidFill>
                  <a:schemeClr val="bg1"/>
                </a:solidFill>
              </a:rPr>
              <a:t>-generator-</a:t>
            </a:r>
            <a:r>
              <a:rPr lang="en-US" dirty="0" err="1" smtClean="0">
                <a:solidFill>
                  <a:schemeClr val="bg1"/>
                </a:solidFill>
              </a:rPr>
              <a:t>api</a:t>
            </a:r>
            <a:r>
              <a:rPr lang="en-US" dirty="0" smtClean="0">
                <a:solidFill>
                  <a:schemeClr val="bg1"/>
                </a:solidFill>
              </a:rPr>
              <a:t>\</a:t>
            </a:r>
            <a:r>
              <a:rPr lang="en-US" dirty="0" err="1" smtClean="0">
                <a:solidFill>
                  <a:schemeClr val="bg1"/>
                </a:solidFill>
              </a:rPr>
              <a:t>api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kubectl</a:t>
            </a:r>
            <a:r>
              <a:rPr lang="en-US" dirty="0">
                <a:solidFill>
                  <a:schemeClr val="bg1"/>
                </a:solidFill>
              </a:rPr>
              <a:t> get pods</a:t>
            </a:r>
          </a:p>
          <a:p>
            <a:r>
              <a:rPr lang="en-US" dirty="0">
                <a:solidFill>
                  <a:schemeClr val="bg1"/>
                </a:solidFill>
              </a:rPr>
              <a:t>NAME                           READY   STATUS        RESTARTS   AGE</a:t>
            </a:r>
          </a:p>
          <a:p>
            <a:r>
              <a:rPr lang="en-US" dirty="0">
                <a:solidFill>
                  <a:schemeClr val="bg1"/>
                </a:solidFill>
              </a:rPr>
              <a:t>name-gen-api-6d5c9cf6c-zplqz   0/1     Terminating   0          31m</a:t>
            </a:r>
          </a:p>
          <a:p>
            <a:r>
              <a:rPr lang="en-US" dirty="0">
                <a:solidFill>
                  <a:schemeClr val="bg1"/>
                </a:solidFill>
              </a:rPr>
              <a:t>name-gen-api-d5f885787-8d5h6   1/1     Running       0          12s</a:t>
            </a:r>
          </a:p>
          <a:p>
            <a:r>
              <a:rPr lang="en-US" dirty="0">
                <a:solidFill>
                  <a:schemeClr val="bg1"/>
                </a:solidFill>
              </a:rPr>
              <a:t>name-gen-api-d5f885787-8kns8   1/1     Running       0          11s</a:t>
            </a:r>
          </a:p>
          <a:p>
            <a:r>
              <a:rPr lang="en-US" dirty="0">
                <a:solidFill>
                  <a:schemeClr val="bg1"/>
                </a:solidFill>
              </a:rPr>
              <a:t>name-gen-api-d5f885787-fpgzq   1/1     Running       0          14s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887" y="198824"/>
            <a:ext cx="2495699" cy="206567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88497" y="3535400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&gt; …\</a:t>
            </a:r>
            <a:r>
              <a:rPr lang="en-US" dirty="0" err="1">
                <a:solidFill>
                  <a:schemeClr val="bg1"/>
                </a:solidFill>
              </a:rPr>
              <a:t>aspnetcore</a:t>
            </a:r>
            <a:r>
              <a:rPr lang="en-US" dirty="0">
                <a:solidFill>
                  <a:schemeClr val="bg1"/>
                </a:solidFill>
              </a:rPr>
              <a:t>-generator-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\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kubectl</a:t>
            </a:r>
            <a:r>
              <a:rPr lang="en-US" dirty="0">
                <a:solidFill>
                  <a:schemeClr val="bg1"/>
                </a:solidFill>
              </a:rPr>
              <a:t> get </a:t>
            </a:r>
            <a:r>
              <a:rPr lang="en-US" dirty="0" err="1">
                <a:solidFill>
                  <a:schemeClr val="bg1"/>
                </a:solidFill>
              </a:rPr>
              <a:t>replicaset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NAME                     DESIRED   CURRENT   READY   AGE</a:t>
            </a:r>
          </a:p>
          <a:p>
            <a:r>
              <a:rPr lang="en-US" dirty="0">
                <a:solidFill>
                  <a:schemeClr val="bg1"/>
                </a:solidFill>
              </a:rPr>
              <a:t>name-gen-api-6d5c9cf6c   0         0         0       63m</a:t>
            </a:r>
          </a:p>
          <a:p>
            <a:r>
              <a:rPr lang="en-US" dirty="0">
                <a:solidFill>
                  <a:schemeClr val="bg1"/>
                </a:solidFill>
              </a:rPr>
              <a:t>name-gen-api-d5f885787   3         3         3       32m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635965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34918" y="1121067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apps/v1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Deployment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name-gen-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name-gen-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replicas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matchLabels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name-gen-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name-gen-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-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name-gen-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aspnetcore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generator:multi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-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containerPort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resources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limits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memory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"128Mi"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#128 MB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cpu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"200m"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#200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millicpu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(20%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cpu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6519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CLI </a:t>
            </a:r>
            <a:r>
              <a:rPr lang="en-US" sz="2800" b="1" dirty="0" smtClean="0"/>
              <a:t>Deploy via Kubernetes </a:t>
            </a:r>
            <a:r>
              <a:rPr lang="en-US" sz="2800" b="1" dirty="0" smtClean="0"/>
              <a:t>Deployment </a:t>
            </a:r>
            <a:r>
              <a:rPr lang="en-US" sz="2800" b="1" dirty="0" err="1" smtClean="0"/>
              <a:t>IaC</a:t>
            </a:r>
            <a:endParaRPr lang="en-US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5774635" y="2502564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…\</a:t>
            </a:r>
            <a:r>
              <a:rPr lang="en-US" dirty="0" err="1">
                <a:solidFill>
                  <a:schemeClr val="bg1"/>
                </a:solidFill>
              </a:rPr>
              <a:t>aspnetcore</a:t>
            </a:r>
            <a:r>
              <a:rPr lang="en-US" dirty="0">
                <a:solidFill>
                  <a:schemeClr val="bg1"/>
                </a:solidFill>
              </a:rPr>
              <a:t>-generator-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\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kubectl</a:t>
            </a:r>
            <a:r>
              <a:rPr lang="en-US" dirty="0">
                <a:solidFill>
                  <a:schemeClr val="bg1"/>
                </a:solidFill>
              </a:rPr>
              <a:t> get deployment</a:t>
            </a:r>
          </a:p>
          <a:p>
            <a:r>
              <a:rPr lang="en-US" dirty="0">
                <a:solidFill>
                  <a:schemeClr val="bg1"/>
                </a:solidFill>
              </a:rPr>
              <a:t>NAME           READY   UP-TO-DATE   AVAILABLE   AGE</a:t>
            </a:r>
          </a:p>
          <a:p>
            <a:r>
              <a:rPr lang="en-US" dirty="0">
                <a:solidFill>
                  <a:schemeClr val="bg1"/>
                </a:solidFill>
              </a:rPr>
              <a:t>name-gen-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   3/3     3            3           77m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28238" y="615619"/>
            <a:ext cx="5120619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Create something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new, expect errors when existing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kubectl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create –f .\</a:t>
            </a:r>
            <a:r>
              <a:rPr lang="en-US" dirty="0" err="1">
                <a:solidFill>
                  <a:schemeClr val="bg1"/>
                </a:solidFill>
              </a:rPr>
              <a:t>api.service.yml</a:t>
            </a:r>
            <a:r>
              <a:rPr lang="en-US" dirty="0">
                <a:solidFill>
                  <a:schemeClr val="bg1"/>
                </a:solidFill>
              </a:rPr>
              <a:t> --save-</a:t>
            </a:r>
            <a:r>
              <a:rPr lang="en-US" dirty="0" err="1">
                <a:solidFill>
                  <a:schemeClr val="bg1"/>
                </a:solidFill>
              </a:rPr>
              <a:t>config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Or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Create if not exist, otherwise update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existing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kubectl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apply </a:t>
            </a:r>
            <a:r>
              <a:rPr lang="en-US" dirty="0">
                <a:solidFill>
                  <a:schemeClr val="bg1"/>
                </a:solidFill>
              </a:rPr>
              <a:t>–f .\</a:t>
            </a:r>
            <a:r>
              <a:rPr lang="en-US" dirty="0" err="1">
                <a:solidFill>
                  <a:schemeClr val="bg1"/>
                </a:solidFill>
              </a:rPr>
              <a:t>api.service.yml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97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88496" y="4221562"/>
            <a:ext cx="618213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smtClean="0">
                <a:solidFill>
                  <a:schemeClr val="bg1"/>
                </a:solidFill>
              </a:rPr>
              <a:t>PS …\</a:t>
            </a:r>
            <a:r>
              <a:rPr lang="en-US" dirty="0" err="1" smtClean="0">
                <a:solidFill>
                  <a:schemeClr val="bg1"/>
                </a:solidFill>
              </a:rPr>
              <a:t>aspnetcore</a:t>
            </a:r>
            <a:r>
              <a:rPr lang="en-US" dirty="0" smtClean="0">
                <a:solidFill>
                  <a:schemeClr val="bg1"/>
                </a:solidFill>
              </a:rPr>
              <a:t>-generator-</a:t>
            </a:r>
            <a:r>
              <a:rPr lang="en-US" dirty="0" err="1" smtClean="0">
                <a:solidFill>
                  <a:schemeClr val="bg1"/>
                </a:solidFill>
              </a:rPr>
              <a:t>api</a:t>
            </a:r>
            <a:r>
              <a:rPr lang="en-US" dirty="0" smtClean="0">
                <a:solidFill>
                  <a:schemeClr val="bg1"/>
                </a:solidFill>
              </a:rPr>
              <a:t>\</a:t>
            </a:r>
            <a:r>
              <a:rPr lang="en-US" dirty="0" err="1" smtClean="0">
                <a:solidFill>
                  <a:schemeClr val="bg1"/>
                </a:solidFill>
              </a:rPr>
              <a:t>api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kubectl</a:t>
            </a:r>
            <a:r>
              <a:rPr lang="en-US" dirty="0">
                <a:solidFill>
                  <a:schemeClr val="bg1"/>
                </a:solidFill>
              </a:rPr>
              <a:t> get pods</a:t>
            </a:r>
          </a:p>
          <a:p>
            <a:r>
              <a:rPr lang="en-US" dirty="0">
                <a:solidFill>
                  <a:schemeClr val="bg1"/>
                </a:solidFill>
              </a:rPr>
              <a:t>NAME                           READY   STATUS        RESTARTS   AGE</a:t>
            </a:r>
          </a:p>
          <a:p>
            <a:r>
              <a:rPr lang="en-US" dirty="0">
                <a:solidFill>
                  <a:schemeClr val="bg1"/>
                </a:solidFill>
              </a:rPr>
              <a:t>name-gen-api-6d5c9cf6c-zplqz   0/1     Terminating   0          31m</a:t>
            </a:r>
          </a:p>
          <a:p>
            <a:r>
              <a:rPr lang="en-US" dirty="0">
                <a:solidFill>
                  <a:schemeClr val="bg1"/>
                </a:solidFill>
              </a:rPr>
              <a:t>name-gen-api-d5f885787-8d5h6   1/1     Running       0          12s</a:t>
            </a:r>
          </a:p>
          <a:p>
            <a:r>
              <a:rPr lang="en-US" dirty="0">
                <a:solidFill>
                  <a:schemeClr val="bg1"/>
                </a:solidFill>
              </a:rPr>
              <a:t>name-gen-api-d5f885787-8kns8   1/1     Running       0          11s</a:t>
            </a:r>
          </a:p>
          <a:p>
            <a:r>
              <a:rPr lang="en-US" dirty="0">
                <a:solidFill>
                  <a:schemeClr val="bg1"/>
                </a:solidFill>
              </a:rPr>
              <a:t>name-gen-api-d5f885787-fpgzq   1/1     Running       0          14s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753" y="161328"/>
            <a:ext cx="3095625" cy="25622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88496" y="2892830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&gt; …\</a:t>
            </a:r>
            <a:r>
              <a:rPr lang="en-US" dirty="0" err="1">
                <a:solidFill>
                  <a:schemeClr val="bg1"/>
                </a:solidFill>
              </a:rPr>
              <a:t>aspnetcore</a:t>
            </a:r>
            <a:r>
              <a:rPr lang="en-US" dirty="0">
                <a:solidFill>
                  <a:schemeClr val="bg1"/>
                </a:solidFill>
              </a:rPr>
              <a:t>-generator-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\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kubectl</a:t>
            </a:r>
            <a:r>
              <a:rPr lang="en-US" dirty="0">
                <a:solidFill>
                  <a:schemeClr val="bg1"/>
                </a:solidFill>
              </a:rPr>
              <a:t> get </a:t>
            </a:r>
            <a:r>
              <a:rPr lang="en-US" dirty="0" err="1">
                <a:solidFill>
                  <a:schemeClr val="bg1"/>
                </a:solidFill>
              </a:rPr>
              <a:t>replicaset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NAME                     DESIRED   CURRENT   READY   AGE</a:t>
            </a:r>
          </a:p>
          <a:p>
            <a:r>
              <a:rPr lang="en-US" dirty="0">
                <a:solidFill>
                  <a:schemeClr val="bg1"/>
                </a:solidFill>
              </a:rPr>
              <a:t>name-gen-api-6d5c9cf6c   0         0         0       63m</a:t>
            </a:r>
          </a:p>
          <a:p>
            <a:r>
              <a:rPr lang="en-US" dirty="0">
                <a:solidFill>
                  <a:schemeClr val="bg1"/>
                </a:solidFill>
              </a:rPr>
              <a:t>name-gen-api-d5f885787   3         3         3       32m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635965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71039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CLI Deploy </a:t>
            </a:r>
            <a:r>
              <a:rPr lang="en-US" sz="2800" b="1" dirty="0" smtClean="0"/>
              <a:t>via Kubernetes </a:t>
            </a:r>
            <a:r>
              <a:rPr lang="en-US" sz="2800" b="1" dirty="0" smtClean="0"/>
              <a:t>Service </a:t>
            </a:r>
            <a:r>
              <a:rPr lang="en-US" sz="2800" b="1" dirty="0" err="1" smtClean="0"/>
              <a:t>IaC</a:t>
            </a:r>
            <a:r>
              <a:rPr lang="en-US" sz="2800" b="1" dirty="0" smtClean="0"/>
              <a:t> Example</a:t>
            </a:r>
          </a:p>
          <a:p>
            <a:r>
              <a:rPr lang="en-US" sz="2000" dirty="0" smtClean="0"/>
              <a:t>Provide access, forward ports to API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567877" y="255956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name-gen-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name-gen-</a:t>
            </a:r>
            <a:r>
              <a:rPr lang="en-US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name-gen-</a:t>
            </a:r>
            <a:r>
              <a:rPr lang="en-US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06268" y="6139873"/>
            <a:ext cx="651284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# Change redis-master-765d459796-258hz to the name of the </a:t>
            </a:r>
            <a:r>
              <a:rPr lang="en-US" altLang="en-US" dirty="0" smtClean="0">
                <a:solidFill>
                  <a:schemeClr val="bg1"/>
                </a:solidFill>
              </a:rPr>
              <a:t>Pod</a:t>
            </a:r>
          </a:p>
          <a:p>
            <a:r>
              <a:rPr lang="en-US" altLang="en-US" dirty="0" err="1" smtClean="0">
                <a:solidFill>
                  <a:schemeClr val="bg1"/>
                </a:solidFill>
              </a:rPr>
              <a:t>kubectl</a:t>
            </a:r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port-forward name-gen-api-d5f885787-8d5h6 8080:80 </a:t>
            </a:r>
          </a:p>
        </p:txBody>
      </p:sp>
      <p:sp>
        <p:nvSpPr>
          <p:cNvPr id="4" name="Rectangle 3"/>
          <p:cNvSpPr/>
          <p:nvPr/>
        </p:nvSpPr>
        <p:spPr>
          <a:xfrm>
            <a:off x="487691" y="918255"/>
            <a:ext cx="5120619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Create something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new, expect errors when existing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kubectl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create –f .\</a:t>
            </a:r>
            <a:r>
              <a:rPr lang="en-US" dirty="0" err="1">
                <a:solidFill>
                  <a:schemeClr val="bg1"/>
                </a:solidFill>
              </a:rPr>
              <a:t>api.service.yml</a:t>
            </a:r>
            <a:r>
              <a:rPr lang="en-US" dirty="0">
                <a:solidFill>
                  <a:schemeClr val="bg1"/>
                </a:solidFill>
              </a:rPr>
              <a:t> --save-</a:t>
            </a:r>
            <a:r>
              <a:rPr lang="en-US" dirty="0" err="1">
                <a:solidFill>
                  <a:schemeClr val="bg1"/>
                </a:solidFill>
              </a:rPr>
              <a:t>config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Or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Create if not exist, otherwise update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existing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kubectl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apply </a:t>
            </a:r>
            <a:r>
              <a:rPr lang="en-US" dirty="0">
                <a:solidFill>
                  <a:schemeClr val="bg1"/>
                </a:solidFill>
              </a:rPr>
              <a:t>–f .\</a:t>
            </a:r>
            <a:r>
              <a:rPr lang="en-US" dirty="0" err="1">
                <a:solidFill>
                  <a:schemeClr val="bg1"/>
                </a:solidFill>
              </a:rPr>
              <a:t>api.service.yml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33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5" y="966787"/>
            <a:ext cx="8934450" cy="49244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44276" y="782121"/>
            <a:ext cx="58900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Simplest CI Infrastructure</a:t>
            </a:r>
            <a:r>
              <a:rPr lang="en-US" dirty="0" smtClean="0"/>
              <a:t>: Each running via Docker Container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Shared registry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CI Server (TeamCity, Jenkins works the same)</a:t>
            </a:r>
          </a:p>
        </p:txBody>
      </p:sp>
      <p:sp>
        <p:nvSpPr>
          <p:cNvPr id="5" name="Rectangle 4"/>
          <p:cNvSpPr/>
          <p:nvPr/>
        </p:nvSpPr>
        <p:spPr>
          <a:xfrm>
            <a:off x="7652" y="6466544"/>
            <a:ext cx="12184348" cy="407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/>
              <a:t>Image Sources: </a:t>
            </a:r>
            <a:r>
              <a:rPr lang="en-US" sz="1000" dirty="0">
                <a:hlinkClick r:id="rId4"/>
              </a:rPr>
              <a:t>https://app.pluralsight.com/library/courses/deployment-pipeline-aspdotnet-core-docker/table-of-contents</a:t>
            </a:r>
            <a:endParaRPr lang="en-US" sz="1000" dirty="0"/>
          </a:p>
          <a:p>
            <a:r>
              <a:rPr lang="en-US" sz="1000" dirty="0">
                <a:hlinkClick r:id="rId5"/>
              </a:rPr>
              <a:t>https://github.com/dotnet-architecture/eShopModernizing/wiki/04.-How-to-deploy-your-Windows-Containers-based-apps-into-Kubernetes-in-Azure-Container-Service-(Including-CI-CD)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6540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075" y="1214437"/>
            <a:ext cx="8705850" cy="4429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5058" y="-26556"/>
            <a:ext cx="11776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Image Source: </a:t>
            </a:r>
            <a:r>
              <a:rPr lang="en-US" dirty="0">
                <a:hlinkClick r:id="rId3"/>
              </a:rPr>
              <a:t>https://app.pluralsight.com/library/courses/deployment-pipeline-aspdotnet-core-docker/table-of-contents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40248" y="3945256"/>
            <a:ext cx="1372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SMTP 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87822" y="1656640"/>
            <a:ext cx="4016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Generate Random Data API</a:t>
            </a:r>
            <a:r>
              <a:rPr lang="en-US" dirty="0" smtClean="0"/>
              <a:t> being tested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90715" y="2025972"/>
            <a:ext cx="283058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Unit tests and Dynamic Test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Email sent successfully?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Email contents validated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Random names present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60281" y="2800948"/>
            <a:ext cx="1104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Container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8825" y="5054522"/>
            <a:ext cx="1104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Container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8294" y="3945256"/>
            <a:ext cx="1104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Container</a:t>
            </a:r>
          </a:p>
        </p:txBody>
      </p:sp>
      <p:sp>
        <p:nvSpPr>
          <p:cNvPr id="2" name="Rectangle 1"/>
          <p:cNvSpPr/>
          <p:nvPr/>
        </p:nvSpPr>
        <p:spPr>
          <a:xfrm>
            <a:off x="5881155" y="2691300"/>
            <a:ext cx="75533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Generate </a:t>
            </a:r>
          </a:p>
          <a:p>
            <a:r>
              <a:rPr lang="en-US" sz="1100" dirty="0" smtClean="0"/>
              <a:t>Email </a:t>
            </a:r>
          </a:p>
          <a:p>
            <a:r>
              <a:rPr lang="en-US" sz="1100" dirty="0" smtClean="0"/>
              <a:t>Please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4164942" y="3481678"/>
            <a:ext cx="8114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Send Email</a:t>
            </a:r>
            <a:endParaRPr lang="en-US" sz="1100" dirty="0"/>
          </a:p>
        </p:txBody>
      </p:sp>
      <p:sp>
        <p:nvSpPr>
          <p:cNvPr id="13" name="Rectangle 12"/>
          <p:cNvSpPr/>
          <p:nvPr/>
        </p:nvSpPr>
        <p:spPr>
          <a:xfrm>
            <a:off x="5483193" y="4129922"/>
            <a:ext cx="204575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Was it sent?</a:t>
            </a:r>
          </a:p>
          <a:p>
            <a:r>
              <a:rPr lang="en-US" sz="1100" dirty="0" smtClean="0"/>
              <a:t>Did it contain expected content?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2568261" y="5801140"/>
            <a:ext cx="3865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http://localhost:8025/api/v2/messages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19001" y="961097"/>
            <a:ext cx="3142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http://localhost:8080/swagger/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52" y="6466544"/>
            <a:ext cx="12184348" cy="407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/>
              <a:t>Image Sources: </a:t>
            </a:r>
            <a:r>
              <a:rPr lang="en-US" sz="1000" dirty="0">
                <a:hlinkClick r:id="rId3"/>
              </a:rPr>
              <a:t>https://app.pluralsight.com/library/courses/deployment-pipeline-aspdotnet-core-docker/table-of-contents</a:t>
            </a:r>
            <a:endParaRPr lang="en-US" sz="1000" dirty="0"/>
          </a:p>
          <a:p>
            <a:r>
              <a:rPr lang="en-US" sz="1000" dirty="0">
                <a:hlinkClick r:id="rId7"/>
              </a:rPr>
              <a:t>https://github.com/dotnet-architecture/eShopModernizing/wiki/04.-How-to-deploy-your-Windows-Containers-based-apps-into-Kubernetes-in-Azure-Container-Service-(Including-CI-CD)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6668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10" y="829857"/>
            <a:ext cx="498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Developing Project Docker File (generator-</a:t>
            </a:r>
            <a:r>
              <a:rPr lang="en-US" b="1" dirty="0" err="1"/>
              <a:t>api</a:t>
            </a:r>
            <a:r>
              <a:rPr lang="en-US" b="1" dirty="0"/>
              <a:t>\</a:t>
            </a:r>
            <a:r>
              <a:rPr lang="en-US" b="1" dirty="0" err="1"/>
              <a:t>api</a:t>
            </a:r>
            <a:r>
              <a:rPr lang="en-US" b="1" dirty="0"/>
              <a:t>)</a:t>
            </a:r>
            <a:endParaRPr lang="en-US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407696" y="1159603"/>
            <a:ext cx="61196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Start Locally – create project, app, test suite. Make sure it works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Determine dependencies – packages, base </a:t>
            </a:r>
            <a:r>
              <a:rPr lang="en-US" dirty="0"/>
              <a:t>D</a:t>
            </a:r>
            <a:r>
              <a:rPr lang="en-US" dirty="0" smtClean="0"/>
              <a:t>ocker images etc.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Run via CMD line or IDE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Work out issues</a:t>
            </a:r>
          </a:p>
        </p:txBody>
      </p:sp>
      <p:sp>
        <p:nvSpPr>
          <p:cNvPr id="7" name="Rectangle 6"/>
          <p:cNvSpPr/>
          <p:nvPr/>
        </p:nvSpPr>
        <p:spPr>
          <a:xfrm>
            <a:off x="7183968" y="168384"/>
            <a:ext cx="3795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 </a:t>
            </a:r>
            <a:r>
              <a:rPr lang="en-US" b="1" dirty="0" smtClean="0"/>
              <a:t>Docker Compose File </a:t>
            </a:r>
            <a:r>
              <a:rPr lang="en-US" b="1" dirty="0"/>
              <a:t>(</a:t>
            </a:r>
            <a:r>
              <a:rPr lang="en-US" b="1" dirty="0" smtClean="0"/>
              <a:t>generator-</a:t>
            </a:r>
            <a:r>
              <a:rPr lang="en-US" b="1" dirty="0" err="1" smtClean="0"/>
              <a:t>api</a:t>
            </a:r>
            <a:r>
              <a:rPr lang="en-US" b="1" dirty="0" smtClean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407696" y="2655710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 Build Stage</a:t>
            </a:r>
          </a:p>
          <a:p>
            <a:r>
              <a:rPr lang="en-US" dirty="0"/>
              <a:t>FROM </a:t>
            </a:r>
            <a:r>
              <a:rPr lang="en-US" dirty="0" err="1"/>
              <a:t>microsoft</a:t>
            </a:r>
            <a:r>
              <a:rPr lang="en-US" dirty="0"/>
              <a:t>/aspnetcore-build:2 AS build-</a:t>
            </a:r>
            <a:r>
              <a:rPr lang="en-US" dirty="0" err="1"/>
              <a:t>env</a:t>
            </a:r>
            <a:endParaRPr lang="en-US" dirty="0"/>
          </a:p>
          <a:p>
            <a:r>
              <a:rPr lang="en-US" dirty="0"/>
              <a:t>WORKDIR /</a:t>
            </a:r>
            <a:r>
              <a:rPr lang="en-US" dirty="0" err="1"/>
              <a:t>api</a:t>
            </a:r>
            <a:endParaRPr lang="en-US" dirty="0"/>
          </a:p>
          <a:p>
            <a:endParaRPr lang="en-US" dirty="0"/>
          </a:p>
          <a:p>
            <a:r>
              <a:rPr lang="en-US" dirty="0"/>
              <a:t>COPY </a:t>
            </a:r>
            <a:r>
              <a:rPr lang="en-US" dirty="0" err="1"/>
              <a:t>api.csproj</a:t>
            </a:r>
            <a:r>
              <a:rPr lang="en-US" dirty="0"/>
              <a:t> .</a:t>
            </a:r>
          </a:p>
          <a:p>
            <a:r>
              <a:rPr lang="en-US" dirty="0"/>
              <a:t>RUN </a:t>
            </a:r>
            <a:r>
              <a:rPr lang="en-US" dirty="0" err="1"/>
              <a:t>dotnet</a:t>
            </a:r>
            <a:r>
              <a:rPr lang="en-US" dirty="0"/>
              <a:t> restore</a:t>
            </a:r>
          </a:p>
          <a:p>
            <a:endParaRPr lang="en-US" dirty="0"/>
          </a:p>
          <a:p>
            <a:r>
              <a:rPr lang="en-US" dirty="0"/>
              <a:t>COPY . .</a:t>
            </a:r>
          </a:p>
          <a:p>
            <a:r>
              <a:rPr lang="en-US" dirty="0"/>
              <a:t>RUN </a:t>
            </a:r>
            <a:r>
              <a:rPr lang="en-US" dirty="0" err="1"/>
              <a:t>dotnet</a:t>
            </a:r>
            <a:r>
              <a:rPr lang="en-US" dirty="0"/>
              <a:t> publish -o /publish</a:t>
            </a:r>
          </a:p>
          <a:p>
            <a:endParaRPr lang="en-US" dirty="0"/>
          </a:p>
          <a:p>
            <a:r>
              <a:rPr lang="en-US" dirty="0"/>
              <a:t># Runtime Image Stage</a:t>
            </a:r>
          </a:p>
          <a:p>
            <a:r>
              <a:rPr lang="en-US" dirty="0"/>
              <a:t>FROM </a:t>
            </a:r>
            <a:r>
              <a:rPr lang="en-US" dirty="0" err="1"/>
              <a:t>microsoft</a:t>
            </a:r>
            <a:r>
              <a:rPr lang="en-US" dirty="0"/>
              <a:t>/aspnetcore:2</a:t>
            </a:r>
          </a:p>
          <a:p>
            <a:r>
              <a:rPr lang="en-US" dirty="0"/>
              <a:t>WORKDIR /publish</a:t>
            </a:r>
          </a:p>
          <a:p>
            <a:r>
              <a:rPr lang="en-US" dirty="0"/>
              <a:t>COPY --from=build-</a:t>
            </a:r>
            <a:r>
              <a:rPr lang="en-US" dirty="0" err="1"/>
              <a:t>env</a:t>
            </a:r>
            <a:r>
              <a:rPr lang="en-US" dirty="0"/>
              <a:t> /publish .</a:t>
            </a:r>
          </a:p>
          <a:p>
            <a:r>
              <a:rPr lang="en-US" dirty="0"/>
              <a:t>ENTRYPOINT ["</a:t>
            </a:r>
            <a:r>
              <a:rPr lang="en-US" dirty="0" err="1"/>
              <a:t>dotnet</a:t>
            </a:r>
            <a:r>
              <a:rPr lang="en-US" dirty="0"/>
              <a:t>", "api.dll"]</a:t>
            </a:r>
          </a:p>
        </p:txBody>
      </p:sp>
      <p:sp>
        <p:nvSpPr>
          <p:cNvPr id="9" name="Rectangle 8"/>
          <p:cNvSpPr/>
          <p:nvPr/>
        </p:nvSpPr>
        <p:spPr>
          <a:xfrm>
            <a:off x="3072960" y="3679676"/>
            <a:ext cx="3454344" cy="1077218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</a:rPr>
              <a:t>&gt; </a:t>
            </a:r>
            <a:r>
              <a:rPr lang="en-US" sz="1600" b="1" i="1" dirty="0" err="1">
                <a:solidFill>
                  <a:schemeClr val="bg1"/>
                </a:solidFill>
              </a:rPr>
              <a:t>docker</a:t>
            </a:r>
            <a:r>
              <a:rPr lang="en-US" sz="1600" b="1" i="1" dirty="0">
                <a:solidFill>
                  <a:schemeClr val="bg1"/>
                </a:solidFill>
              </a:rPr>
              <a:t> build </a:t>
            </a:r>
            <a:r>
              <a:rPr lang="en-US" sz="1600" b="1" i="1" dirty="0" smtClean="0">
                <a:solidFill>
                  <a:schemeClr val="bg1"/>
                </a:solidFill>
              </a:rPr>
              <a:t>.</a:t>
            </a:r>
            <a:endParaRPr lang="en-US" sz="1600" b="1" i="1" dirty="0">
              <a:solidFill>
                <a:schemeClr val="bg1"/>
              </a:solidFill>
            </a:endParaRPr>
          </a:p>
          <a:p>
            <a:r>
              <a:rPr lang="en-US" sz="1600" b="1" i="1" dirty="0" smtClean="0">
                <a:solidFill>
                  <a:schemeClr val="bg1"/>
                </a:solidFill>
              </a:rPr>
              <a:t>&gt; </a:t>
            </a:r>
            <a:r>
              <a:rPr lang="en-US" sz="1600" b="1" i="1" dirty="0" err="1" smtClean="0">
                <a:solidFill>
                  <a:schemeClr val="bg1"/>
                </a:solidFill>
              </a:rPr>
              <a:t>docker</a:t>
            </a:r>
            <a:r>
              <a:rPr lang="en-US" sz="1600" b="1" i="1" dirty="0" smtClean="0">
                <a:solidFill>
                  <a:schemeClr val="bg1"/>
                </a:solidFill>
              </a:rPr>
              <a:t> build -t testing .</a:t>
            </a:r>
          </a:p>
          <a:p>
            <a:r>
              <a:rPr lang="en-US" sz="1600" b="1" i="1" dirty="0" smtClean="0">
                <a:solidFill>
                  <a:schemeClr val="bg1"/>
                </a:solidFill>
              </a:rPr>
              <a:t>&gt; </a:t>
            </a:r>
            <a:r>
              <a:rPr lang="en-US" sz="1600" b="1" i="1" dirty="0" err="1" smtClean="0">
                <a:solidFill>
                  <a:schemeClr val="bg1"/>
                </a:solidFill>
              </a:rPr>
              <a:t>docker</a:t>
            </a:r>
            <a:r>
              <a:rPr lang="en-US" sz="1600" b="1" i="1" dirty="0" smtClean="0">
                <a:solidFill>
                  <a:schemeClr val="bg1"/>
                </a:solidFill>
              </a:rPr>
              <a:t> run --</a:t>
            </a:r>
            <a:r>
              <a:rPr lang="en-US" sz="1600" b="1" i="1" dirty="0" err="1" smtClean="0">
                <a:solidFill>
                  <a:schemeClr val="bg1"/>
                </a:solidFill>
              </a:rPr>
              <a:t>rm</a:t>
            </a:r>
            <a:r>
              <a:rPr lang="en-US" sz="1600" b="1" i="1" dirty="0" smtClean="0">
                <a:solidFill>
                  <a:schemeClr val="bg1"/>
                </a:solidFill>
              </a:rPr>
              <a:t> -it -p 8080:80 testing</a:t>
            </a:r>
          </a:p>
          <a:p>
            <a:endParaRPr lang="en-US" sz="1600" b="1" i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83968" y="555744"/>
            <a:ext cx="6096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# Build stage</a:t>
            </a:r>
          </a:p>
          <a:p>
            <a:r>
              <a:rPr lang="en-US" sz="1600" dirty="0"/>
              <a:t>FROM mcr.microsoft.com/</a:t>
            </a:r>
            <a:r>
              <a:rPr lang="en-US" sz="1600" dirty="0" err="1"/>
              <a:t>dotnet</a:t>
            </a:r>
            <a:r>
              <a:rPr lang="en-US" sz="1600" dirty="0"/>
              <a:t>/core/sdk:2.2 AS build-</a:t>
            </a:r>
            <a:r>
              <a:rPr lang="en-US" sz="1600" dirty="0" err="1"/>
              <a:t>env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WORKDIR /generator</a:t>
            </a:r>
          </a:p>
          <a:p>
            <a:endParaRPr lang="en-US" sz="1600" dirty="0"/>
          </a:p>
          <a:p>
            <a:r>
              <a:rPr lang="en-US" sz="1600" dirty="0"/>
              <a:t># restore</a:t>
            </a:r>
          </a:p>
          <a:p>
            <a:r>
              <a:rPr lang="en-US" sz="1600" dirty="0"/>
              <a:t>COPY </a:t>
            </a:r>
            <a:r>
              <a:rPr lang="en-US" sz="1600" dirty="0" err="1"/>
              <a:t>api</a:t>
            </a:r>
            <a:r>
              <a:rPr lang="en-US" sz="1600" dirty="0"/>
              <a:t>/</a:t>
            </a:r>
            <a:r>
              <a:rPr lang="en-US" sz="1600" dirty="0" err="1"/>
              <a:t>api.csproj</a:t>
            </a:r>
            <a:r>
              <a:rPr lang="en-US" sz="1600" dirty="0"/>
              <a:t> ./</a:t>
            </a:r>
            <a:r>
              <a:rPr lang="en-US" sz="1600" dirty="0" err="1"/>
              <a:t>api</a:t>
            </a:r>
            <a:r>
              <a:rPr lang="en-US" sz="1600" dirty="0"/>
              <a:t>/</a:t>
            </a:r>
          </a:p>
          <a:p>
            <a:r>
              <a:rPr lang="en-US" sz="1600" dirty="0"/>
              <a:t>RUN </a:t>
            </a:r>
            <a:r>
              <a:rPr lang="en-US" sz="1600" dirty="0" err="1"/>
              <a:t>dotnet</a:t>
            </a:r>
            <a:r>
              <a:rPr lang="en-US" sz="1600" dirty="0"/>
              <a:t> restore </a:t>
            </a:r>
            <a:r>
              <a:rPr lang="en-US" sz="1600" dirty="0" err="1"/>
              <a:t>api</a:t>
            </a:r>
            <a:r>
              <a:rPr lang="en-US" sz="1600" dirty="0"/>
              <a:t>/</a:t>
            </a:r>
            <a:r>
              <a:rPr lang="en-US" sz="1600" dirty="0" err="1"/>
              <a:t>api.csproj</a:t>
            </a:r>
            <a:endParaRPr lang="en-US" sz="1600" dirty="0"/>
          </a:p>
          <a:p>
            <a:r>
              <a:rPr lang="en-US" sz="1600" dirty="0"/>
              <a:t>COPY tests/</a:t>
            </a:r>
            <a:r>
              <a:rPr lang="en-US" sz="1600" dirty="0" err="1"/>
              <a:t>tests.csproj</a:t>
            </a:r>
            <a:r>
              <a:rPr lang="en-US" sz="1600" dirty="0"/>
              <a:t> ./tests/</a:t>
            </a:r>
          </a:p>
          <a:p>
            <a:r>
              <a:rPr lang="en-US" sz="1600" dirty="0"/>
              <a:t>RUN </a:t>
            </a:r>
            <a:r>
              <a:rPr lang="en-US" sz="1600" dirty="0" err="1"/>
              <a:t>dotnet</a:t>
            </a:r>
            <a:r>
              <a:rPr lang="en-US" sz="1600" dirty="0"/>
              <a:t> restore tests/</a:t>
            </a:r>
            <a:r>
              <a:rPr lang="en-US" sz="1600" dirty="0" err="1"/>
              <a:t>tests.csproj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# copy </a:t>
            </a:r>
            <a:r>
              <a:rPr lang="en-US" sz="1600" dirty="0" err="1"/>
              <a:t>src</a:t>
            </a:r>
            <a:endParaRPr lang="en-US" sz="1600" dirty="0"/>
          </a:p>
          <a:p>
            <a:r>
              <a:rPr lang="en-US" sz="1600" dirty="0"/>
              <a:t>COPY . .</a:t>
            </a:r>
          </a:p>
          <a:p>
            <a:endParaRPr lang="en-US" sz="1600" dirty="0"/>
          </a:p>
          <a:p>
            <a:r>
              <a:rPr lang="en-US" sz="1600" dirty="0"/>
              <a:t># </a:t>
            </a:r>
            <a:r>
              <a:rPr lang="en-US" sz="1600" dirty="0" smtClean="0"/>
              <a:t>test</a:t>
            </a:r>
          </a:p>
          <a:p>
            <a:r>
              <a:rPr lang="en-US" sz="1600" dirty="0" smtClean="0"/>
              <a:t>RUN </a:t>
            </a:r>
            <a:r>
              <a:rPr lang="en-US" sz="1600" dirty="0" err="1"/>
              <a:t>dotnet</a:t>
            </a:r>
            <a:r>
              <a:rPr lang="en-US" sz="1600" dirty="0"/>
              <a:t> test </a:t>
            </a:r>
            <a:r>
              <a:rPr lang="en-US" sz="1600" dirty="0">
                <a:solidFill>
                  <a:srgbClr val="FF0000"/>
                </a:solidFill>
              </a:rPr>
              <a:t>tests/</a:t>
            </a:r>
            <a:r>
              <a:rPr lang="en-US" sz="1600" dirty="0" err="1">
                <a:solidFill>
                  <a:srgbClr val="FF0000"/>
                </a:solidFill>
              </a:rPr>
              <a:t>tests.csproj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/>
          </a:p>
          <a:p>
            <a:r>
              <a:rPr lang="en-US" sz="1600" dirty="0"/>
              <a:t># publish - note: will not occur unless test passes</a:t>
            </a:r>
          </a:p>
          <a:p>
            <a:r>
              <a:rPr lang="en-US" sz="1600" dirty="0"/>
              <a:t>RUN </a:t>
            </a:r>
            <a:r>
              <a:rPr lang="en-US" sz="1600" dirty="0" err="1"/>
              <a:t>dotnet</a:t>
            </a:r>
            <a:r>
              <a:rPr lang="en-US" sz="1600" dirty="0"/>
              <a:t> publish </a:t>
            </a:r>
            <a:r>
              <a:rPr lang="en-US" sz="1600" dirty="0" err="1"/>
              <a:t>api</a:t>
            </a:r>
            <a:r>
              <a:rPr lang="en-US" sz="1600" dirty="0"/>
              <a:t>/</a:t>
            </a:r>
            <a:r>
              <a:rPr lang="en-US" sz="1600" dirty="0" err="1"/>
              <a:t>api.csproj</a:t>
            </a:r>
            <a:r>
              <a:rPr lang="en-US" sz="1600" dirty="0"/>
              <a:t> -o /publish</a:t>
            </a:r>
          </a:p>
          <a:p>
            <a:endParaRPr lang="en-US" sz="1600" dirty="0"/>
          </a:p>
          <a:p>
            <a:r>
              <a:rPr lang="en-US" sz="1600" dirty="0"/>
              <a:t># Runtime stage</a:t>
            </a:r>
          </a:p>
          <a:p>
            <a:r>
              <a:rPr lang="en-US" sz="1600" dirty="0"/>
              <a:t>FROM mcr.microsoft.com/</a:t>
            </a:r>
            <a:r>
              <a:rPr lang="en-US" sz="1600" dirty="0" err="1"/>
              <a:t>dotnet</a:t>
            </a:r>
            <a:r>
              <a:rPr lang="en-US" sz="1600" dirty="0"/>
              <a:t>/core/aspnet:2.2</a:t>
            </a:r>
          </a:p>
          <a:p>
            <a:r>
              <a:rPr lang="en-US" sz="1600" dirty="0"/>
              <a:t>COPY --from=build-</a:t>
            </a:r>
            <a:r>
              <a:rPr lang="en-US" sz="1600" dirty="0" err="1"/>
              <a:t>env</a:t>
            </a:r>
            <a:r>
              <a:rPr lang="en-US" sz="1600" dirty="0"/>
              <a:t> /publish /publish</a:t>
            </a:r>
          </a:p>
          <a:p>
            <a:r>
              <a:rPr lang="en-US" sz="1600" dirty="0"/>
              <a:t>WORKDIR /publish</a:t>
            </a:r>
          </a:p>
          <a:p>
            <a:r>
              <a:rPr lang="en-US" sz="1600" dirty="0"/>
              <a:t>ENTRYPOINT ["</a:t>
            </a:r>
            <a:r>
              <a:rPr lang="en-US" sz="1600" dirty="0" err="1"/>
              <a:t>dotnet</a:t>
            </a:r>
            <a:r>
              <a:rPr lang="en-US" sz="1600" dirty="0"/>
              <a:t>", "api.dll</a:t>
            </a:r>
            <a:r>
              <a:rPr lang="en-US" sz="1600" dirty="0" smtClean="0"/>
              <a:t>"]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9193813" y="1648000"/>
            <a:ext cx="2825069" cy="338554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</a:rPr>
              <a:t>&gt; </a:t>
            </a:r>
            <a:r>
              <a:rPr lang="en-US" sz="1600" b="1" i="1" dirty="0" err="1">
                <a:solidFill>
                  <a:schemeClr val="bg1"/>
                </a:solidFill>
              </a:rPr>
              <a:t>docker</a:t>
            </a:r>
            <a:r>
              <a:rPr lang="en-US" sz="1600" b="1" i="1" dirty="0">
                <a:solidFill>
                  <a:schemeClr val="bg1"/>
                </a:solidFill>
              </a:rPr>
              <a:t>-compose </a:t>
            </a:r>
            <a:r>
              <a:rPr lang="en-US" sz="1600" b="1" i="1" dirty="0" smtClean="0">
                <a:solidFill>
                  <a:schemeClr val="bg1"/>
                </a:solidFill>
              </a:rPr>
              <a:t>up –d  -build</a:t>
            </a:r>
            <a:endParaRPr lang="en-US" sz="1600" b="1" i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5910" y="25815"/>
            <a:ext cx="35536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Build Test and Package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2" y="1294057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12231" y="-14417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407837" y="3660897"/>
            <a:ext cx="6735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>
                <a:solidFill>
                  <a:srgbClr val="00B050"/>
                </a:solidFill>
              </a:rPr>
              <a:t>Build</a:t>
            </a:r>
          </a:p>
          <a:p>
            <a:pPr algn="r"/>
            <a:r>
              <a:rPr lang="en-US" b="1" dirty="0" smtClean="0">
                <a:solidFill>
                  <a:srgbClr val="00B050"/>
                </a:solidFill>
              </a:rPr>
              <a:t>Tag</a:t>
            </a:r>
          </a:p>
          <a:p>
            <a:pPr algn="r"/>
            <a:r>
              <a:rPr lang="en-US" b="1" dirty="0" smtClean="0">
                <a:solidFill>
                  <a:srgbClr val="00B050"/>
                </a:solidFill>
              </a:rPr>
              <a:t>Run</a:t>
            </a: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92427" y="1605346"/>
            <a:ext cx="2710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>
                <a:solidFill>
                  <a:srgbClr val="00B050"/>
                </a:solidFill>
              </a:rPr>
              <a:t>Deploy Multi-Stage  Image</a:t>
            </a:r>
            <a:endParaRPr lang="en-US" sz="20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2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10" y="25815"/>
            <a:ext cx="15280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Tag Build</a:t>
            </a:r>
          </a:p>
        </p:txBody>
      </p:sp>
      <p:sp>
        <p:nvSpPr>
          <p:cNvPr id="5" name="Rectangle 4"/>
          <p:cNvSpPr/>
          <p:nvPr/>
        </p:nvSpPr>
        <p:spPr>
          <a:xfrm>
            <a:off x="889933" y="1002347"/>
            <a:ext cx="84695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d</a:t>
            </a:r>
            <a:r>
              <a:rPr lang="en-US" sz="2000" dirty="0" err="1" smtClean="0"/>
              <a:t>ocker</a:t>
            </a:r>
            <a:r>
              <a:rPr lang="en-US" sz="2000" dirty="0" smtClean="0"/>
              <a:t> build </a:t>
            </a:r>
            <a:r>
              <a:rPr lang="en-US" sz="2000" dirty="0"/>
              <a:t>-t "</a:t>
            </a:r>
            <a:r>
              <a:rPr lang="en-US" sz="2000" dirty="0">
                <a:solidFill>
                  <a:srgbClr val="ED7D3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localhost:55000</a:t>
            </a:r>
            <a:r>
              <a:rPr lang="en-US" sz="2000" dirty="0"/>
              <a:t>/</a:t>
            </a:r>
            <a:r>
              <a:rPr lang="en-US" sz="20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</a:t>
            </a:r>
            <a:r>
              <a:rPr lang="en-US" sz="2000" dirty="0"/>
              <a:t>:</a:t>
            </a:r>
            <a:r>
              <a:rPr lang="en-US" sz="2000" dirty="0">
                <a:solidFill>
                  <a:srgbClr val="53813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man_ci-01</a:t>
            </a:r>
            <a:r>
              <a:rPr lang="en-US" sz="2000" dirty="0"/>
              <a:t>" --no-cache </a:t>
            </a:r>
            <a:r>
              <a:rPr lang="en-US" sz="2000" dirty="0" smtClean="0"/>
              <a:t>.</a:t>
            </a:r>
          </a:p>
          <a:p>
            <a:r>
              <a:rPr lang="en-US" sz="2000" dirty="0" smtClean="0">
                <a:solidFill>
                  <a:srgbClr val="ED7D3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^^ </a:t>
            </a:r>
            <a:r>
              <a:rPr lang="en-US" sz="2000" dirty="0">
                <a:solidFill>
                  <a:srgbClr val="ED7D3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         </a:t>
            </a:r>
            <a:r>
              <a:rPr lang="en-US" sz="2000" dirty="0" err="1" smtClean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alias</a:t>
            </a:r>
            <a:r>
              <a:rPr lang="en-US" sz="2000" dirty="0" err="1" smtClean="0">
                <a:solidFill>
                  <a:srgbClr val="ED7D3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000" dirty="0" err="1" smtClean="0">
                <a:solidFill>
                  <a:srgbClr val="53813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</a:t>
            </a:r>
            <a:r>
              <a:rPr lang="en-US" sz="2000" dirty="0">
                <a:solidFill>
                  <a:srgbClr val="ED7D3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^^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10" y="1834596"/>
            <a:ext cx="11960891" cy="11615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5380" y="4271194"/>
            <a:ext cx="4349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push </a:t>
            </a:r>
            <a:r>
              <a:rPr lang="en-US" dirty="0">
                <a:solidFill>
                  <a:srgbClr val="ED7D3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localhost:55000</a:t>
            </a:r>
            <a:r>
              <a:rPr lang="en-US" dirty="0"/>
              <a:t>/</a:t>
            </a:r>
            <a:r>
              <a:rPr lang="en-US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</a:t>
            </a:r>
            <a:r>
              <a:rPr lang="en-US" dirty="0"/>
              <a:t>:</a:t>
            </a:r>
            <a:r>
              <a:rPr lang="en-US" dirty="0">
                <a:solidFill>
                  <a:srgbClr val="53813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man_ci-01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5910" y="3566755"/>
            <a:ext cx="2579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Push to Registry</a:t>
            </a:r>
          </a:p>
        </p:txBody>
      </p:sp>
      <p:sp>
        <p:nvSpPr>
          <p:cNvPr id="9" name="Rectangle 8"/>
          <p:cNvSpPr/>
          <p:nvPr/>
        </p:nvSpPr>
        <p:spPr>
          <a:xfrm>
            <a:off x="8122814" y="45296"/>
            <a:ext cx="39070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 &gt;&gt;&gt; </a:t>
            </a:r>
            <a:r>
              <a:rPr lang="en-US" sz="2800" b="1" dirty="0" smtClean="0">
                <a:solidFill>
                  <a:srgbClr val="FF0000"/>
                </a:solidFill>
              </a:rPr>
              <a:t>Local Docker Images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729069" y="3566755"/>
            <a:ext cx="33008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  &gt;&gt;&gt; Hosted Registry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699" y="4455860"/>
            <a:ext cx="4095750" cy="22098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514162" y="5609558"/>
            <a:ext cx="6096000" cy="981423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Registry website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u="sng" dirty="0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</a:t>
            </a:r>
            <a:r>
              <a:rPr lang="en-US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://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</a:t>
            </a:r>
            <a:r>
              <a:rPr lang="en-US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localhost:55000/v2/_catalog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u="sng" dirty="0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</a:t>
            </a:r>
            <a:r>
              <a:rPr lang="en-US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://localhost:55000/v2/gen/tags/list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9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4517" y="361599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image="localhost:55000/</a:t>
            </a:r>
            <a:r>
              <a:rPr lang="en-US" dirty="0" err="1"/>
              <a:t>gen:ci</a:t>
            </a:r>
            <a:r>
              <a:rPr lang="en-US" dirty="0"/>
              <a:t>-%</a:t>
            </a:r>
            <a:r>
              <a:rPr lang="en-US" dirty="0" err="1"/>
              <a:t>build.number</a:t>
            </a:r>
            <a:r>
              <a:rPr lang="en-US" dirty="0"/>
              <a:t>%"</a:t>
            </a:r>
          </a:p>
          <a:p>
            <a:r>
              <a:rPr lang="en-US" dirty="0" err="1"/>
              <a:t>docker</a:t>
            </a:r>
            <a:r>
              <a:rPr lang="en-US" dirty="0"/>
              <a:t> build -t $image --no-cache .</a:t>
            </a:r>
          </a:p>
          <a:p>
            <a:endParaRPr lang="en-US" dirty="0"/>
          </a:p>
          <a:p>
            <a:r>
              <a:rPr lang="en-US" dirty="0" err="1"/>
              <a:t>docker</a:t>
            </a:r>
            <a:r>
              <a:rPr lang="en-US" dirty="0"/>
              <a:t> push $image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1040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CI Server – Attach build with Repository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5287125" y="356548"/>
            <a:ext cx="4891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Web Hook </a:t>
            </a:r>
            <a:r>
              <a:rPr lang="en-US" sz="2800" dirty="0" smtClean="0"/>
              <a:t>– Sonalysts </a:t>
            </a:r>
            <a:r>
              <a:rPr lang="en-US" sz="2800" dirty="0" err="1" smtClean="0"/>
              <a:t>Bitbucket</a:t>
            </a:r>
            <a:endParaRPr lang="en-US" sz="28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3772675" y="2835635"/>
            <a:ext cx="8073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Build Steps </a:t>
            </a:r>
            <a:r>
              <a:rPr lang="en-US" sz="2800" dirty="0" smtClean="0"/>
              <a:t>– </a:t>
            </a:r>
            <a:r>
              <a:rPr lang="en-US" sz="2400" dirty="0" smtClean="0"/>
              <a:t>Build &amp; Test code, Tag &amp; Push Image to Registry</a:t>
            </a:r>
            <a:endParaRPr lang="en-US" sz="28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489" y="898046"/>
            <a:ext cx="9348533" cy="16581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2675" y="5096207"/>
            <a:ext cx="6307359" cy="1653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529" y="1345939"/>
            <a:ext cx="2686464" cy="4556097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2469947" y="3097245"/>
            <a:ext cx="1302728" cy="0"/>
          </a:xfrm>
          <a:prstGeom prst="line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449357" y="2556164"/>
            <a:ext cx="958861" cy="113216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511761" y="3259931"/>
            <a:ext cx="2260914" cy="2191966"/>
          </a:xfrm>
          <a:prstGeom prst="line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469947" y="5731785"/>
            <a:ext cx="1431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triggered when branch changes</a:t>
            </a:r>
          </a:p>
        </p:txBody>
      </p:sp>
    </p:spTree>
    <p:extLst>
      <p:ext uri="{BB962C8B-B14F-4D97-AF65-F5344CB8AC3E}">
        <p14:creationId xmlns:p14="http://schemas.microsoft.com/office/powerpoint/2010/main" val="33741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9583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Integration Testing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6081988" y="7321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separate </a:t>
            </a:r>
            <a:r>
              <a:rPr lang="en-US" b="1" dirty="0"/>
              <a:t>project to request from REST, test receipt by </a:t>
            </a:r>
            <a:r>
              <a:rPr lang="en-US" b="1" dirty="0" err="1"/>
              <a:t>Mailhog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6913" y="366756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microsoft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/dotnet:2-sdk</a:t>
            </a:r>
          </a:p>
          <a:p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WORKDIR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/integration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COPY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integration.csproj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.</a:t>
            </a:r>
          </a:p>
          <a:p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RUN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dotnet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restore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COPY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. .</a:t>
            </a:r>
          </a:p>
          <a:p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ENTRYPOINT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dotnet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"test"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53628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MailHog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http://localhost:8025/api/v2/messages</a:t>
            </a:r>
            <a:endParaRPr lang="en-US" dirty="0"/>
          </a:p>
          <a:p>
            <a:r>
              <a:rPr lang="en-US" dirty="0" smtClean="0"/>
              <a:t>Generator </a:t>
            </a:r>
            <a:r>
              <a:rPr lang="en-US" dirty="0"/>
              <a:t>API: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localhost:8080</a:t>
            </a:r>
            <a:r>
              <a:rPr lang="en-US" dirty="0" smtClean="0"/>
              <a:t>/swagger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23717" y="3144346"/>
            <a:ext cx="5617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Developing Project Docker </a:t>
            </a:r>
            <a:r>
              <a:rPr lang="en-US" b="1" dirty="0" smtClean="0"/>
              <a:t>File: </a:t>
            </a:r>
            <a:r>
              <a:rPr lang="en-US" dirty="0"/>
              <a:t>/integration/</a:t>
            </a:r>
            <a:r>
              <a:rPr lang="en-US" dirty="0" err="1"/>
              <a:t>dockerfile</a:t>
            </a:r>
            <a:endParaRPr lang="en-US" dirty="0"/>
          </a:p>
          <a:p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6415904" y="2012125"/>
            <a:ext cx="5357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 </a:t>
            </a:r>
            <a:r>
              <a:rPr lang="en-US" b="1" dirty="0" smtClean="0"/>
              <a:t>Docker Compose File </a:t>
            </a:r>
            <a:r>
              <a:rPr lang="en-US" dirty="0" smtClean="0"/>
              <a:t>/integration/</a:t>
            </a:r>
            <a:r>
              <a:rPr lang="en-US" dirty="0" err="1" smtClean="0"/>
              <a:t>docker-compse.yml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0521" y="3144346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2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733" y="456768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1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9297" y="909059"/>
            <a:ext cx="2752360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en-US" dirty="0" err="1" smtClean="0">
                <a:solidFill>
                  <a:schemeClr val="bg1"/>
                </a:solidFill>
              </a:rPr>
              <a:t>Mkdir</a:t>
            </a:r>
            <a:r>
              <a:rPr lang="en-US" dirty="0" smtClean="0">
                <a:solidFill>
                  <a:schemeClr val="bg1"/>
                </a:solidFill>
              </a:rPr>
              <a:t> ./integrations</a:t>
            </a:r>
          </a:p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 smtClean="0">
                <a:solidFill>
                  <a:schemeClr val="bg1"/>
                </a:solidFill>
              </a:rPr>
              <a:t>dotnet</a:t>
            </a:r>
            <a:r>
              <a:rPr lang="en-US" dirty="0" smtClean="0">
                <a:solidFill>
                  <a:schemeClr val="bg1"/>
                </a:solidFill>
              </a:rPr>
              <a:t> add package …</a:t>
            </a:r>
          </a:p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 smtClean="0">
                <a:solidFill>
                  <a:schemeClr val="bg1"/>
                </a:solidFill>
              </a:rPr>
              <a:t>dotnet</a:t>
            </a:r>
            <a:r>
              <a:rPr lang="en-US" dirty="0" smtClean="0">
                <a:solidFill>
                  <a:schemeClr val="bg1"/>
                </a:solidFill>
              </a:rPr>
              <a:t> new </a:t>
            </a:r>
            <a:r>
              <a:rPr lang="en-US" dirty="0" err="1" smtClean="0">
                <a:solidFill>
                  <a:schemeClr val="bg1"/>
                </a:solidFill>
              </a:rPr>
              <a:t>xunit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Write </a:t>
            </a:r>
            <a:r>
              <a:rPr lang="en-US" dirty="0" err="1" smtClean="0">
                <a:solidFill>
                  <a:schemeClr val="bg1"/>
                </a:solidFill>
              </a:rPr>
              <a:t>testd</a:t>
            </a:r>
            <a:r>
              <a:rPr lang="en-US" dirty="0" smtClean="0">
                <a:solidFill>
                  <a:schemeClr val="bg1"/>
                </a:solidFill>
              </a:rPr>
              <a:t> code</a:t>
            </a:r>
          </a:p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 smtClean="0">
                <a:solidFill>
                  <a:schemeClr val="bg1"/>
                </a:solidFill>
              </a:rPr>
              <a:t>dotnet</a:t>
            </a:r>
            <a:r>
              <a:rPr lang="en-US" dirty="0" smtClean="0">
                <a:solidFill>
                  <a:schemeClr val="bg1"/>
                </a:solidFill>
              </a:rPr>
              <a:t> restore</a:t>
            </a:r>
          </a:p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 smtClean="0">
                <a:solidFill>
                  <a:schemeClr val="bg1"/>
                </a:solidFill>
              </a:rPr>
              <a:t>dotnet</a:t>
            </a:r>
            <a:r>
              <a:rPr lang="en-US" dirty="0" smtClean="0">
                <a:solidFill>
                  <a:schemeClr val="bg1"/>
                </a:solidFill>
              </a:rPr>
              <a:t> build</a:t>
            </a:r>
          </a:p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 smtClean="0">
                <a:solidFill>
                  <a:schemeClr val="bg1"/>
                </a:solidFill>
              </a:rPr>
              <a:t>dotnet</a:t>
            </a:r>
            <a:r>
              <a:rPr lang="en-US" dirty="0" smtClean="0">
                <a:solidFill>
                  <a:schemeClr val="bg1"/>
                </a:solidFill>
              </a:rPr>
              <a:t> test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3717" y="587536"/>
            <a:ext cx="3644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Developing </a:t>
            </a:r>
            <a:r>
              <a:rPr lang="en-US" b="1" dirty="0" smtClean="0"/>
              <a:t>Integration Test Project: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630635" y="523567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3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15277" y="1091032"/>
            <a:ext cx="5603970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bg1"/>
                </a:solidFill>
              </a:rPr>
              <a:t>docker</a:t>
            </a:r>
            <a:r>
              <a:rPr lang="en-US" dirty="0" smtClean="0">
                <a:solidFill>
                  <a:schemeClr val="bg1"/>
                </a:solidFill>
              </a:rPr>
              <a:t> build –t localhost:55000/gen:integration-10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bg1"/>
                </a:solidFill>
              </a:rPr>
              <a:t>docker</a:t>
            </a:r>
            <a:r>
              <a:rPr lang="en-US" dirty="0" smtClean="0">
                <a:solidFill>
                  <a:schemeClr val="bg1"/>
                </a:solidFill>
              </a:rPr>
              <a:t> run --</a:t>
            </a:r>
            <a:r>
              <a:rPr lang="en-US" dirty="0" err="1" smtClean="0">
                <a:solidFill>
                  <a:schemeClr val="bg1"/>
                </a:solidFill>
              </a:rPr>
              <a:t>rm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–it </a:t>
            </a:r>
            <a:r>
              <a:rPr lang="en-US" dirty="0" smtClean="0">
                <a:solidFill>
                  <a:schemeClr val="bg1"/>
                </a:solidFill>
              </a:rPr>
              <a:t>localhost:55000/gen:integration-10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69262" y="66232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Create integration test image… for reuse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136782" y="1882515"/>
            <a:ext cx="367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4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08890" y="6364372"/>
            <a:ext cx="1741759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bg1"/>
                </a:solidFill>
              </a:rPr>
              <a:t>docker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build 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29569" y="231776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services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generator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localhost:55000/gen:man_ci-01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-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"8080:80"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mail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mailhog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mailhog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-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"8025:8025"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integration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localhost:55000/gen:integration-10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build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 smtClean="0">
                <a:solidFill>
                  <a:srgbClr val="B5CEA8"/>
                </a:solidFill>
                <a:latin typeface="Consolas" panose="020B0609020204030204" pitchFamily="49" charset="0"/>
              </a:rPr>
              <a:t>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341057" y="5649711"/>
            <a:ext cx="2507674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docker</a:t>
            </a:r>
            <a:r>
              <a:rPr lang="en-US" dirty="0" smtClean="0">
                <a:solidFill>
                  <a:schemeClr val="bg1"/>
                </a:solidFill>
              </a:rPr>
              <a:t>-compose up </a:t>
            </a:r>
            <a:r>
              <a:rPr lang="en-US" dirty="0" err="1" smtClean="0">
                <a:solidFill>
                  <a:schemeClr val="bg1"/>
                </a:solidFill>
              </a:rPr>
              <a:t>buld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docker</a:t>
            </a:r>
            <a:r>
              <a:rPr lang="en-US" dirty="0" smtClean="0">
                <a:solidFill>
                  <a:schemeClr val="bg1"/>
                </a:solidFill>
              </a:rPr>
              <a:t>-compose </a:t>
            </a:r>
            <a:r>
              <a:rPr lang="en-US" dirty="0">
                <a:solidFill>
                  <a:schemeClr val="bg1"/>
                </a:solidFill>
              </a:rPr>
              <a:t>up –d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-162366" y="1205406"/>
            <a:ext cx="80560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>
                <a:solidFill>
                  <a:srgbClr val="00B050"/>
                </a:solidFill>
              </a:rPr>
              <a:t>Create</a:t>
            </a:r>
          </a:p>
          <a:p>
            <a:pPr algn="r"/>
            <a:endParaRPr lang="en-US" b="1" dirty="0" smtClean="0">
              <a:solidFill>
                <a:srgbClr val="00B050"/>
              </a:solidFill>
            </a:endParaRPr>
          </a:p>
          <a:p>
            <a:pPr algn="r"/>
            <a:r>
              <a:rPr lang="en-US" b="1" dirty="0" smtClean="0">
                <a:solidFill>
                  <a:srgbClr val="00B050"/>
                </a:solidFill>
              </a:rPr>
              <a:t/>
            </a:r>
            <a:br>
              <a:rPr lang="en-US" b="1" dirty="0" smtClean="0">
                <a:solidFill>
                  <a:srgbClr val="00B050"/>
                </a:solidFill>
              </a:rPr>
            </a:br>
            <a:endParaRPr lang="en-US" b="1" dirty="0" smtClean="0">
              <a:solidFill>
                <a:srgbClr val="00B050"/>
              </a:solidFill>
            </a:endParaRPr>
          </a:p>
          <a:p>
            <a:pPr algn="r"/>
            <a:r>
              <a:rPr lang="en-US" b="1" dirty="0" smtClean="0">
                <a:solidFill>
                  <a:srgbClr val="00B050"/>
                </a:solidFill>
              </a:rPr>
              <a:t>Build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Run</a:t>
            </a: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993536" y="1154372"/>
            <a:ext cx="11984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>
                <a:solidFill>
                  <a:srgbClr val="00B050"/>
                </a:solidFill>
              </a:rPr>
              <a:t>Tag Image</a:t>
            </a:r>
          </a:p>
          <a:p>
            <a:pPr algn="r"/>
            <a:r>
              <a:rPr lang="en-US" b="1" dirty="0" smtClean="0">
                <a:solidFill>
                  <a:srgbClr val="00B050"/>
                </a:solidFill>
              </a:rPr>
              <a:t>Run Image</a:t>
            </a: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5585" y="6345222"/>
            <a:ext cx="1310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>
                <a:solidFill>
                  <a:srgbClr val="00B050"/>
                </a:solidFill>
              </a:rPr>
              <a:t>Build Image</a:t>
            </a: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630571" y="5638521"/>
            <a:ext cx="27104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>
                <a:solidFill>
                  <a:srgbClr val="00B050"/>
                </a:solidFill>
              </a:rPr>
              <a:t>Build Multi-stage Image</a:t>
            </a:r>
          </a:p>
          <a:p>
            <a:pPr algn="r"/>
            <a:r>
              <a:rPr lang="en-US" b="1" dirty="0" smtClean="0">
                <a:solidFill>
                  <a:srgbClr val="00B050"/>
                </a:solidFill>
              </a:rPr>
              <a:t>Deploy Multi-Stage  Image</a:t>
            </a:r>
            <a:endParaRPr lang="en-US" sz="20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00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50561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CI Server – Add Integration stage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64" y="681978"/>
            <a:ext cx="11843448" cy="274702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056128" y="1824656"/>
            <a:ext cx="6217921" cy="46166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2400" b="1" dirty="0" smtClean="0"/>
              <a:t>Build &amp; Test code, Tag &amp; Push Image to Registry</a:t>
            </a:r>
            <a:endParaRPr lang="en-US" sz="28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3165719" y="3495344"/>
            <a:ext cx="6422592" cy="46166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2400" b="1" dirty="0" smtClean="0"/>
              <a:t>Pull Tag, Run code</a:t>
            </a:r>
            <a:r>
              <a:rPr lang="en-US" sz="2400" b="1" dirty="0" smtClean="0"/>
              <a:t>, </a:t>
            </a:r>
            <a:r>
              <a:rPr lang="en-US" sz="2400" b="1" dirty="0" smtClean="0"/>
              <a:t>Run tests against running app</a:t>
            </a:r>
            <a:endParaRPr lang="en-US" sz="2800" b="1" dirty="0" smtClean="0"/>
          </a:p>
        </p:txBody>
      </p:sp>
      <p:cxnSp>
        <p:nvCxnSpPr>
          <p:cNvPr id="7" name="Straight Connector 6"/>
          <p:cNvCxnSpPr>
            <a:stCxn id="5" idx="1"/>
          </p:cNvCxnSpPr>
          <p:nvPr/>
        </p:nvCxnSpPr>
        <p:spPr>
          <a:xfrm flipH="1" flipV="1">
            <a:off x="1848255" y="3151762"/>
            <a:ext cx="1317464" cy="574415"/>
          </a:xfrm>
          <a:prstGeom prst="line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08953" y="2042809"/>
            <a:ext cx="3947175" cy="243513"/>
          </a:xfrm>
          <a:prstGeom prst="line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91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4716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Deploy, </a:t>
            </a:r>
            <a:r>
              <a:rPr lang="en-US" sz="2800" b="1" dirty="0" smtClean="0">
                <a:solidFill>
                  <a:schemeClr val="accent1"/>
                </a:solidFill>
              </a:rPr>
              <a:t>On Demand Testing</a:t>
            </a:r>
            <a:r>
              <a:rPr lang="en-US" sz="2800" b="1" dirty="0" smtClean="0"/>
              <a:t>, Production Deployment - Options</a:t>
            </a:r>
            <a:endParaRPr lang="en-US" sz="2800" b="1" dirty="0" smtClean="0"/>
          </a:p>
        </p:txBody>
      </p:sp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570" y="2219615"/>
            <a:ext cx="1447423" cy="2993881"/>
          </a:xfrm>
          <a:prstGeom prst="rect">
            <a:avLst/>
          </a:prstGeom>
        </p:spPr>
      </p:pic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7311" y="1287173"/>
            <a:ext cx="3782239" cy="24293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46974" y="674364"/>
            <a:ext cx="2024721" cy="46166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2400" b="1" dirty="0" smtClean="0"/>
              <a:t>Docker Swarm</a:t>
            </a:r>
            <a:endParaRPr lang="en-US" sz="2800" b="1" dirty="0" smtClean="0"/>
          </a:p>
        </p:txBody>
      </p:sp>
      <p:pic>
        <p:nvPicPr>
          <p:cNvPr id="1026" name="Picture 2" descr="image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844" y="3605493"/>
            <a:ext cx="4748934" cy="277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9791445" y="3704842"/>
            <a:ext cx="1645387" cy="46166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2400" b="1" dirty="0" smtClean="0"/>
              <a:t>Kubernetes</a:t>
            </a:r>
            <a:endParaRPr lang="en-US" sz="28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292" y="6500214"/>
            <a:ext cx="12143707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/>
              <a:t>Image Sources: </a:t>
            </a:r>
            <a:r>
              <a:rPr lang="en-US" sz="800" dirty="0">
                <a:hlinkClick r:id="rId3"/>
              </a:rPr>
              <a:t>https://app.pluralsight.com/library/courses/deployment-pipeline-aspdotnet-core-docker/table-of-contents</a:t>
            </a:r>
            <a:endParaRPr lang="en-US" sz="800" dirty="0"/>
          </a:p>
          <a:p>
            <a:r>
              <a:rPr lang="en-US" sz="800" dirty="0">
                <a:hlinkClick r:id="rId6"/>
              </a:rPr>
              <a:t>https://github.com/dotnet-architecture/eShopModernizing/wiki/04.-How-to-deploy-your-Windows-Containers-based-apps-into-Kubernetes-in-Azure-Container-Service-(Including-CI-CD)</a:t>
            </a:r>
            <a:endParaRPr lang="en-US" sz="800" dirty="0"/>
          </a:p>
        </p:txBody>
      </p:sp>
      <p:sp>
        <p:nvSpPr>
          <p:cNvPr id="12" name="Rectangle 11"/>
          <p:cNvSpPr/>
          <p:nvPr/>
        </p:nvSpPr>
        <p:spPr>
          <a:xfrm>
            <a:off x="809580" y="1470451"/>
            <a:ext cx="2476897" cy="46166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2400" b="1" dirty="0" smtClean="0"/>
              <a:t>Local Deployment</a:t>
            </a:r>
            <a:endParaRPr lang="en-US" sz="2800" b="1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5214460" y="2273562"/>
            <a:ext cx="1196353" cy="46166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2400" b="1" dirty="0" smtClean="0"/>
              <a:t>Clusters</a:t>
            </a:r>
            <a:endParaRPr lang="en-US" sz="2800" b="1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2048028" y="381749"/>
            <a:ext cx="221233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</a:rPr>
              <a:t>Button push</a:t>
            </a:r>
          </a:p>
          <a:p>
            <a:r>
              <a:rPr lang="en-US" sz="1400" b="1" dirty="0" smtClean="0">
                <a:solidFill>
                  <a:schemeClr val="accent1"/>
                </a:solidFill>
              </a:rPr>
              <a:t>N Environments, selectable</a:t>
            </a:r>
            <a:endParaRPr lang="en-US" sz="1600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17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11911</TotalTime>
  <Words>1767</Words>
  <Application>Microsoft Office PowerPoint</Application>
  <PresentationFormat>Widescreen</PresentationFormat>
  <Paragraphs>336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Sonalysts,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Aubin</dc:creator>
  <cp:lastModifiedBy>Keith Aubin</cp:lastModifiedBy>
  <cp:revision>111</cp:revision>
  <dcterms:created xsi:type="dcterms:W3CDTF">2019-06-18T03:27:08Z</dcterms:created>
  <dcterms:modified xsi:type="dcterms:W3CDTF">2020-05-18T16:16:13Z</dcterms:modified>
</cp:coreProperties>
</file>