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86" r:id="rId3"/>
    <p:sldId id="285" r:id="rId4"/>
    <p:sldId id="269" r:id="rId5"/>
    <p:sldId id="271" r:id="rId6"/>
    <p:sldId id="279" r:id="rId7"/>
    <p:sldId id="273" r:id="rId8"/>
    <p:sldId id="259" r:id="rId9"/>
    <p:sldId id="257" r:id="rId10"/>
    <p:sldId id="274" r:id="rId11"/>
    <p:sldId id="270" r:id="rId12"/>
    <p:sldId id="272" r:id="rId13"/>
    <p:sldId id="258" r:id="rId14"/>
    <p:sldId id="281" r:id="rId15"/>
    <p:sldId id="260" r:id="rId16"/>
    <p:sldId id="284" r:id="rId17"/>
    <p:sldId id="275" r:id="rId18"/>
    <p:sldId id="276" r:id="rId19"/>
    <p:sldId id="277" r:id="rId20"/>
    <p:sldId id="278" r:id="rId21"/>
    <p:sldId id="280" r:id="rId22"/>
    <p:sldId id="283" r:id="rId23"/>
    <p:sldId id="282" r:id="rId24"/>
    <p:sldId id="268" r:id="rId25"/>
    <p:sldId id="263" r:id="rId26"/>
    <p:sldId id="267" r:id="rId27"/>
    <p:sldId id="266" r:id="rId28"/>
    <p:sldId id="265" r:id="rId29"/>
    <p:sldId id="264" r:id="rId30"/>
    <p:sldId id="262" r:id="rId31"/>
    <p:sldId id="26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50" autoAdjust="0"/>
    <p:restoredTop sz="94660"/>
  </p:normalViewPr>
  <p:slideViewPr>
    <p:cSldViewPr snapToGrid="0">
      <p:cViewPr>
        <p:scale>
          <a:sx n="100" d="100"/>
          <a:sy n="100" d="100"/>
        </p:scale>
        <p:origin x="1320"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2"/>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CC4750-1127-45C0-AEE0-EA4584A0AFE9}"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5F6530D-90F9-42F5-858E-140702B21093}" type="slidenum">
              <a:rPr lang="en-US" smtClean="0"/>
              <a:t>‹#›</a:t>
            </a:fld>
            <a:endParaRPr lang="en-US"/>
          </a:p>
        </p:txBody>
      </p:sp>
      <p:sp>
        <p:nvSpPr>
          <p:cNvPr id="13" name="Rectangle 12">
            <a:extLst>
              <a:ext uri="{FF2B5EF4-FFF2-40B4-BE49-F238E27FC236}">
                <a16:creationId xmlns:a16="http://schemas.microsoft.com/office/drawing/2014/main" id="{F7A53D21-4099-4BC3-B58D-A64F3D771599}"/>
              </a:ext>
            </a:extLst>
          </p:cNvPr>
          <p:cNvSpPr/>
          <p:nvPr userDrawn="1"/>
        </p:nvSpPr>
        <p:spPr>
          <a:xfrm>
            <a:off x="0" y="835"/>
            <a:ext cx="12192000" cy="194001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284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C4750-1127-45C0-AEE0-EA4584A0AFE9}"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6530D-90F9-42F5-858E-140702B21093}" type="slidenum">
              <a:rPr lang="en-US" smtClean="0"/>
              <a:t>‹#›</a:t>
            </a:fld>
            <a:endParaRPr lang="en-US"/>
          </a:p>
        </p:txBody>
      </p:sp>
    </p:spTree>
    <p:extLst>
      <p:ext uri="{BB962C8B-B14F-4D97-AF65-F5344CB8AC3E}">
        <p14:creationId xmlns:p14="http://schemas.microsoft.com/office/powerpoint/2010/main" val="89721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C4750-1127-45C0-AEE0-EA4584A0AFE9}"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6530D-90F9-42F5-858E-140702B21093}" type="slidenum">
              <a:rPr lang="en-US" smtClean="0"/>
              <a:t>‹#›</a:t>
            </a:fld>
            <a:endParaRPr lang="en-US"/>
          </a:p>
        </p:txBody>
      </p:sp>
    </p:spTree>
    <p:extLst>
      <p:ext uri="{BB962C8B-B14F-4D97-AF65-F5344CB8AC3E}">
        <p14:creationId xmlns:p14="http://schemas.microsoft.com/office/powerpoint/2010/main" val="379620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C4750-1127-45C0-AEE0-EA4584A0AFE9}"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6530D-90F9-42F5-858E-140702B21093}" type="slidenum">
              <a:rPr lang="en-US" smtClean="0"/>
              <a:t>‹#›</a:t>
            </a:fld>
            <a:endParaRPr lang="en-US"/>
          </a:p>
        </p:txBody>
      </p:sp>
    </p:spTree>
    <p:extLst>
      <p:ext uri="{BB962C8B-B14F-4D97-AF65-F5344CB8AC3E}">
        <p14:creationId xmlns:p14="http://schemas.microsoft.com/office/powerpoint/2010/main" val="2757830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7CC4750-1127-45C0-AEE0-EA4584A0AFE9}" type="datetimeFigureOut">
              <a:rPr lang="en-US" smtClean="0"/>
              <a:t>5/15/2022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5F6530D-90F9-42F5-858E-140702B21093}" type="slidenum">
              <a:rPr lang="en-US" smtClean="0"/>
              <a:t>‹#›</a:t>
            </a:fld>
            <a:endParaRPr lang="en-US"/>
          </a:p>
        </p:txBody>
      </p:sp>
    </p:spTree>
    <p:extLst>
      <p:ext uri="{BB962C8B-B14F-4D97-AF65-F5344CB8AC3E}">
        <p14:creationId xmlns:p14="http://schemas.microsoft.com/office/powerpoint/2010/main" val="294678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CC4750-1127-45C0-AEE0-EA4584A0AFE9}"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6530D-90F9-42F5-858E-140702B21093}" type="slidenum">
              <a:rPr lang="en-US" smtClean="0"/>
              <a:t>‹#›</a:t>
            </a:fld>
            <a:endParaRPr lang="en-US"/>
          </a:p>
        </p:txBody>
      </p:sp>
    </p:spTree>
    <p:extLst>
      <p:ext uri="{BB962C8B-B14F-4D97-AF65-F5344CB8AC3E}">
        <p14:creationId xmlns:p14="http://schemas.microsoft.com/office/powerpoint/2010/main" val="182067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CC4750-1127-45C0-AEE0-EA4584A0AFE9}" type="datetimeFigureOut">
              <a:rPr lang="en-US" smtClean="0"/>
              <a:t>5/15/2022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F6530D-90F9-42F5-858E-140702B21093}" type="slidenum">
              <a:rPr lang="en-US" smtClean="0"/>
              <a:t>‹#›</a:t>
            </a:fld>
            <a:endParaRPr lang="en-US"/>
          </a:p>
        </p:txBody>
      </p:sp>
    </p:spTree>
    <p:extLst>
      <p:ext uri="{BB962C8B-B14F-4D97-AF65-F5344CB8AC3E}">
        <p14:creationId xmlns:p14="http://schemas.microsoft.com/office/powerpoint/2010/main" val="116254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CC4750-1127-45C0-AEE0-EA4584A0AFE9}" type="datetimeFigureOut">
              <a:rPr lang="en-US" smtClean="0"/>
              <a:t>5/15/2022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F6530D-90F9-42F5-858E-140702B21093}" type="slidenum">
              <a:rPr lang="en-US" smtClean="0"/>
              <a:t>‹#›</a:t>
            </a:fld>
            <a:endParaRPr lang="en-US"/>
          </a:p>
        </p:txBody>
      </p:sp>
    </p:spTree>
    <p:extLst>
      <p:ext uri="{BB962C8B-B14F-4D97-AF65-F5344CB8AC3E}">
        <p14:creationId xmlns:p14="http://schemas.microsoft.com/office/powerpoint/2010/main" val="303276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C4750-1127-45C0-AEE0-EA4584A0AFE9}" type="datetimeFigureOut">
              <a:rPr lang="en-US" smtClean="0"/>
              <a:t>5/15/2022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F6530D-90F9-42F5-858E-140702B21093}" type="slidenum">
              <a:rPr lang="en-US" smtClean="0"/>
              <a:t>‹#›</a:t>
            </a:fld>
            <a:endParaRPr lang="en-US"/>
          </a:p>
        </p:txBody>
      </p:sp>
    </p:spTree>
    <p:extLst>
      <p:ext uri="{BB962C8B-B14F-4D97-AF65-F5344CB8AC3E}">
        <p14:creationId xmlns:p14="http://schemas.microsoft.com/office/powerpoint/2010/main" val="12386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CC4750-1127-45C0-AEE0-EA4584A0AFE9}"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5F6530D-90F9-42F5-858E-140702B21093}" type="slidenum">
              <a:rPr lang="en-US" smtClean="0"/>
              <a:t>‹#›</a:t>
            </a:fld>
            <a:endParaRPr lang="en-US"/>
          </a:p>
        </p:txBody>
      </p:sp>
    </p:spTree>
    <p:extLst>
      <p:ext uri="{BB962C8B-B14F-4D97-AF65-F5344CB8AC3E}">
        <p14:creationId xmlns:p14="http://schemas.microsoft.com/office/powerpoint/2010/main" val="5991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CC4750-1127-45C0-AEE0-EA4584A0AFE9}" type="datetimeFigureOut">
              <a:rPr lang="en-US" smtClean="0"/>
              <a:t>5/15/2022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5F6530D-90F9-42F5-858E-140702B21093}" type="slidenum">
              <a:rPr lang="en-US" smtClean="0"/>
              <a:t>‹#›</a:t>
            </a:fld>
            <a:endParaRPr lang="en-US"/>
          </a:p>
        </p:txBody>
      </p:sp>
    </p:spTree>
    <p:extLst>
      <p:ext uri="{BB962C8B-B14F-4D97-AF65-F5344CB8AC3E}">
        <p14:creationId xmlns:p14="http://schemas.microsoft.com/office/powerpoint/2010/main" val="2260335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7CC4750-1127-45C0-AEE0-EA4584A0AFE9}" type="datetimeFigureOut">
              <a:rPr lang="en-US" smtClean="0"/>
              <a:t>5/15/2022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5F6530D-90F9-42F5-858E-140702B21093}" type="slidenum">
              <a:rPr lang="en-US" smtClean="0"/>
              <a:t>‹#›</a:t>
            </a:fld>
            <a:endParaRPr lang="en-US"/>
          </a:p>
        </p:txBody>
      </p:sp>
    </p:spTree>
    <p:extLst>
      <p:ext uri="{BB962C8B-B14F-4D97-AF65-F5344CB8AC3E}">
        <p14:creationId xmlns:p14="http://schemas.microsoft.com/office/powerpoint/2010/main" val="167869777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40758444-04DF-46EE-AB6B-D441AD999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274" y="2523531"/>
            <a:ext cx="7705725" cy="43344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90E61EE-525C-4A98-8A28-64DABF7E4436}"/>
              </a:ext>
            </a:extLst>
          </p:cNvPr>
          <p:cNvSpPr>
            <a:spLocks noGrp="1"/>
          </p:cNvSpPr>
          <p:nvPr>
            <p:ph type="ctrTitle"/>
          </p:nvPr>
        </p:nvSpPr>
        <p:spPr>
          <a:xfrm>
            <a:off x="1066347" y="811257"/>
            <a:ext cx="10373178" cy="1502724"/>
          </a:xfrm>
        </p:spPr>
        <p:txBody>
          <a:bodyPr>
            <a:noAutofit/>
          </a:bodyPr>
          <a:lstStyle/>
          <a:p>
            <a:r>
              <a:rPr lang="en-US" sz="7200" dirty="0">
                <a:solidFill>
                  <a:srgbClr val="C00000"/>
                </a:solidFill>
                <a:latin typeface="Bahnschrift SemiBold SemiConden" panose="020B0502040204020203" pitchFamily="34" charset="0"/>
              </a:rPr>
              <a:t>House Prices - Advanced Regression Techniques</a:t>
            </a:r>
          </a:p>
        </p:txBody>
      </p:sp>
      <p:sp>
        <p:nvSpPr>
          <p:cNvPr id="3" name="Subtitle 2">
            <a:extLst>
              <a:ext uri="{FF2B5EF4-FFF2-40B4-BE49-F238E27FC236}">
                <a16:creationId xmlns:a16="http://schemas.microsoft.com/office/drawing/2014/main" id="{D1A96D2B-138B-4EEF-A803-DAA63E2CA799}"/>
              </a:ext>
            </a:extLst>
          </p:cNvPr>
          <p:cNvSpPr>
            <a:spLocks noGrp="1"/>
          </p:cNvSpPr>
          <p:nvPr>
            <p:ph type="subTitle" idx="1"/>
          </p:nvPr>
        </p:nvSpPr>
        <p:spPr>
          <a:xfrm>
            <a:off x="439209" y="5894343"/>
            <a:ext cx="2523065" cy="590931"/>
          </a:xfrm>
        </p:spPr>
        <p:txBody>
          <a:bodyPr wrap="square">
            <a:spAutoFit/>
          </a:bodyPr>
          <a:lstStyle/>
          <a:p>
            <a:r>
              <a:rPr lang="en-US" sz="1800" cap="all" dirty="0">
                <a:latin typeface="Bahnschrift SemiBold SemiConden" panose="020B0502040204020203" pitchFamily="34" charset="0"/>
                <a:ea typeface="+mj-ea"/>
                <a:cs typeface="+mj-cs"/>
              </a:rPr>
              <a:t>Barlybay Kaisar</a:t>
            </a:r>
            <a:br>
              <a:rPr lang="en-US" sz="1800" cap="all" dirty="0">
                <a:latin typeface="Bahnschrift SemiBold SemiConden" panose="020B0502040204020203" pitchFamily="34" charset="0"/>
                <a:ea typeface="+mj-ea"/>
                <a:cs typeface="+mj-cs"/>
              </a:rPr>
            </a:br>
            <a:r>
              <a:rPr lang="en-US" sz="1800" cap="all" dirty="0">
                <a:latin typeface="Bahnschrift SemiBold SemiConden" panose="020B0502040204020203" pitchFamily="34" charset="0"/>
                <a:ea typeface="+mj-ea"/>
                <a:cs typeface="+mj-cs"/>
              </a:rPr>
              <a:t>(211107009)</a:t>
            </a:r>
          </a:p>
        </p:txBody>
      </p:sp>
    </p:spTree>
    <p:extLst>
      <p:ext uri="{BB962C8B-B14F-4D97-AF65-F5344CB8AC3E}">
        <p14:creationId xmlns:p14="http://schemas.microsoft.com/office/powerpoint/2010/main" val="4048883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865B-0A92-4FA4-B033-C0575019A936}"/>
              </a:ext>
            </a:extLst>
          </p:cNvPr>
          <p:cNvSpPr>
            <a:spLocks noGrp="1"/>
          </p:cNvSpPr>
          <p:nvPr>
            <p:ph type="title"/>
          </p:nvPr>
        </p:nvSpPr>
        <p:spPr>
          <a:xfrm>
            <a:off x="784097" y="443294"/>
            <a:ext cx="5711952" cy="1609344"/>
          </a:xfrm>
        </p:spPr>
        <p:txBody>
          <a:bodyPr>
            <a:normAutofit/>
          </a:bodyPr>
          <a:lstStyle/>
          <a:p>
            <a:r>
              <a:rPr lang="en-US" dirty="0"/>
              <a:t>Feature engineering:</a:t>
            </a:r>
            <a:br>
              <a:rPr lang="en-US" dirty="0"/>
            </a:br>
            <a:r>
              <a:rPr lang="en-US" dirty="0"/>
              <a:t>transformation</a:t>
            </a:r>
          </a:p>
        </p:txBody>
      </p:sp>
      <p:sp>
        <p:nvSpPr>
          <p:cNvPr id="3" name="Content Placeholder 2">
            <a:extLst>
              <a:ext uri="{FF2B5EF4-FFF2-40B4-BE49-F238E27FC236}">
                <a16:creationId xmlns:a16="http://schemas.microsoft.com/office/drawing/2014/main" id="{3516537A-4A5E-47CE-A1D7-B4455072EFCB}"/>
              </a:ext>
            </a:extLst>
          </p:cNvPr>
          <p:cNvSpPr>
            <a:spLocks noGrp="1"/>
          </p:cNvSpPr>
          <p:nvPr>
            <p:ph idx="1"/>
          </p:nvPr>
        </p:nvSpPr>
        <p:spPr>
          <a:xfrm>
            <a:off x="838200" y="3638550"/>
            <a:ext cx="10515600" cy="2538412"/>
          </a:xfrm>
        </p:spPr>
        <p:txBody>
          <a:bodyPr>
            <a:normAutofit/>
          </a:bodyPr>
          <a:lstStyle/>
          <a:p>
            <a:r>
              <a:rPr lang="en-US" sz="2000" dirty="0"/>
              <a:t>Encoded category columns</a:t>
            </a:r>
            <a:endParaRPr lang="ru-RU" sz="2000" dirty="0"/>
          </a:p>
          <a:p>
            <a:r>
              <a:rPr lang="en-US" sz="2000" dirty="0"/>
              <a:t>Transliteration of column names: '</a:t>
            </a:r>
            <a:r>
              <a:rPr lang="en-US" sz="2000" dirty="0" err="1"/>
              <a:t>residential_complex</a:t>
            </a:r>
            <a:r>
              <a:rPr lang="en-US" sz="2000" dirty="0"/>
              <a:t>', 'condition', '</a:t>
            </a:r>
            <a:r>
              <a:rPr lang="en-US" sz="2000" dirty="0" err="1"/>
              <a:t>floor_type</a:t>
            </a:r>
            <a:r>
              <a:rPr lang="en-US" sz="2000" dirty="0"/>
              <a:t>', 'door', '</a:t>
            </a:r>
            <a:r>
              <a:rPr lang="en-US" sz="2000" dirty="0" err="1"/>
              <a:t>building_type</a:t>
            </a:r>
            <a:r>
              <a:rPr lang="en-US" sz="2000" dirty="0"/>
              <a:t>’</a:t>
            </a:r>
          </a:p>
          <a:p>
            <a:pPr marL="0" indent="0">
              <a:buNone/>
            </a:pPr>
            <a:endParaRPr lang="en-US" sz="2000" i="1" dirty="0"/>
          </a:p>
          <a:p>
            <a:pPr marL="0" indent="0">
              <a:buNone/>
            </a:pPr>
            <a:r>
              <a:rPr lang="en-US" sz="2000" i="1" dirty="0" err="1"/>
              <a:t>Dataframe</a:t>
            </a:r>
            <a:r>
              <a:rPr lang="en-US" sz="2000" i="1" dirty="0"/>
              <a:t> shape before was: (39843, 56)</a:t>
            </a:r>
          </a:p>
          <a:p>
            <a:pPr marL="0" indent="0">
              <a:buNone/>
            </a:pPr>
            <a:r>
              <a:rPr lang="en-US" sz="2000" i="1" dirty="0" err="1"/>
              <a:t>Dataframe</a:t>
            </a:r>
            <a:r>
              <a:rPr lang="en-US" sz="2000" i="1" dirty="0"/>
              <a:t> shape after is : (25559, 474)</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318A076D-0040-4567-88B0-157A07A76109}"/>
              </a:ext>
            </a:extLst>
          </p:cNvPr>
          <p:cNvPicPr>
            <a:picLocks noChangeAspect="1"/>
          </p:cNvPicPr>
          <p:nvPr/>
        </p:nvPicPr>
        <p:blipFill>
          <a:blip r:embed="rId2"/>
          <a:stretch>
            <a:fillRect/>
          </a:stretch>
        </p:blipFill>
        <p:spPr>
          <a:xfrm>
            <a:off x="9515475" y="1221582"/>
            <a:ext cx="2076450" cy="1371600"/>
          </a:xfrm>
          <a:prstGeom prst="rect">
            <a:avLst/>
          </a:prstGeom>
        </p:spPr>
      </p:pic>
      <p:pic>
        <p:nvPicPr>
          <p:cNvPr id="6" name="Picture 5">
            <a:extLst>
              <a:ext uri="{FF2B5EF4-FFF2-40B4-BE49-F238E27FC236}">
                <a16:creationId xmlns:a16="http://schemas.microsoft.com/office/drawing/2014/main" id="{CDA819CA-AB1C-4E73-B2CF-B2675966B9D1}"/>
              </a:ext>
            </a:extLst>
          </p:cNvPr>
          <p:cNvPicPr>
            <a:picLocks noChangeAspect="1"/>
          </p:cNvPicPr>
          <p:nvPr/>
        </p:nvPicPr>
        <p:blipFill>
          <a:blip r:embed="rId3"/>
          <a:stretch>
            <a:fillRect/>
          </a:stretch>
        </p:blipFill>
        <p:spPr>
          <a:xfrm>
            <a:off x="6800849" y="1215820"/>
            <a:ext cx="2409825" cy="1552575"/>
          </a:xfrm>
          <a:prstGeom prst="rect">
            <a:avLst/>
          </a:prstGeom>
        </p:spPr>
      </p:pic>
    </p:spTree>
    <p:extLst>
      <p:ext uri="{BB962C8B-B14F-4D97-AF65-F5344CB8AC3E}">
        <p14:creationId xmlns:p14="http://schemas.microsoft.com/office/powerpoint/2010/main" val="84614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9EED-594E-4D48-B21A-F40F8B4E7AFD}"/>
              </a:ext>
            </a:extLst>
          </p:cNvPr>
          <p:cNvSpPr>
            <a:spLocks noGrp="1"/>
          </p:cNvSpPr>
          <p:nvPr>
            <p:ph type="title"/>
          </p:nvPr>
        </p:nvSpPr>
        <p:spPr>
          <a:xfrm>
            <a:off x="1069848" y="484632"/>
            <a:ext cx="6321552" cy="1609344"/>
          </a:xfrm>
        </p:spPr>
        <p:txBody>
          <a:bodyPr/>
          <a:lstStyle/>
          <a:p>
            <a:r>
              <a:rPr lang="en-US" dirty="0"/>
              <a:t>Skewness of other features</a:t>
            </a:r>
          </a:p>
        </p:txBody>
      </p:sp>
      <p:sp>
        <p:nvSpPr>
          <p:cNvPr id="3" name="Content Placeholder 2">
            <a:extLst>
              <a:ext uri="{FF2B5EF4-FFF2-40B4-BE49-F238E27FC236}">
                <a16:creationId xmlns:a16="http://schemas.microsoft.com/office/drawing/2014/main" id="{1B55D4C7-DB12-474A-A3AB-4642D8306DE4}"/>
              </a:ext>
            </a:extLst>
          </p:cNvPr>
          <p:cNvSpPr>
            <a:spLocks noGrp="1"/>
          </p:cNvSpPr>
          <p:nvPr>
            <p:ph idx="1"/>
          </p:nvPr>
        </p:nvSpPr>
        <p:spPr>
          <a:xfrm>
            <a:off x="838200" y="2486025"/>
            <a:ext cx="7698971" cy="3690938"/>
          </a:xfrm>
        </p:spPr>
        <p:txBody>
          <a:bodyPr/>
          <a:lstStyle/>
          <a:p>
            <a:pPr marL="0" indent="0">
              <a:buNone/>
            </a:pPr>
            <a:r>
              <a:rPr lang="en-US" dirty="0"/>
              <a:t>For normally distributed data, the skewness should be about zero. For unimodal continuous distributions, a skewness value greater than zero means that there is more weight in the right tail of the distribution. The function `</a:t>
            </a:r>
            <a:r>
              <a:rPr lang="en-US" dirty="0" err="1"/>
              <a:t>skewtest</a:t>
            </a:r>
            <a:r>
              <a:rPr lang="en-US" dirty="0"/>
              <a:t>` can be used to determine if the skewness value is close enough to zero, statistically speaking.</a:t>
            </a:r>
          </a:p>
          <a:p>
            <a:pPr marL="0" indent="0">
              <a:buNone/>
            </a:pPr>
            <a:endParaRPr lang="en-US" dirty="0"/>
          </a:p>
          <a:p>
            <a:pPr marL="0" indent="0">
              <a:buNone/>
            </a:pPr>
            <a:r>
              <a:rPr lang="en-US" b="1" dirty="0"/>
              <a:t>There are 43 (abs(skewness) &gt; 0.75) skewed numerical features to Box Cox transform</a:t>
            </a:r>
          </a:p>
        </p:txBody>
      </p:sp>
      <p:pic>
        <p:nvPicPr>
          <p:cNvPr id="5" name="Picture 4">
            <a:extLst>
              <a:ext uri="{FF2B5EF4-FFF2-40B4-BE49-F238E27FC236}">
                <a16:creationId xmlns:a16="http://schemas.microsoft.com/office/drawing/2014/main" id="{2F028FED-43EB-4731-86CE-ED30E2B2FD23}"/>
              </a:ext>
            </a:extLst>
          </p:cNvPr>
          <p:cNvPicPr>
            <a:picLocks noChangeAspect="1"/>
          </p:cNvPicPr>
          <p:nvPr/>
        </p:nvPicPr>
        <p:blipFill>
          <a:blip r:embed="rId2"/>
          <a:stretch>
            <a:fillRect/>
          </a:stretch>
        </p:blipFill>
        <p:spPr>
          <a:xfrm>
            <a:off x="8958002" y="1233487"/>
            <a:ext cx="2793007" cy="2681287"/>
          </a:xfrm>
          <a:prstGeom prst="rect">
            <a:avLst/>
          </a:prstGeom>
        </p:spPr>
      </p:pic>
    </p:spTree>
    <p:extLst>
      <p:ext uri="{BB962C8B-B14F-4D97-AF65-F5344CB8AC3E}">
        <p14:creationId xmlns:p14="http://schemas.microsoft.com/office/powerpoint/2010/main" val="250142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9C6A-F965-4098-9A52-07A64C83B96F}"/>
              </a:ext>
            </a:extLst>
          </p:cNvPr>
          <p:cNvSpPr>
            <a:spLocks noGrp="1"/>
          </p:cNvSpPr>
          <p:nvPr>
            <p:ph type="title"/>
          </p:nvPr>
        </p:nvSpPr>
        <p:spPr>
          <a:xfrm>
            <a:off x="838200" y="365125"/>
            <a:ext cx="7083829" cy="1325563"/>
          </a:xfrm>
        </p:spPr>
        <p:txBody>
          <a:bodyPr>
            <a:normAutofit fontScale="90000"/>
          </a:bodyPr>
          <a:lstStyle/>
          <a:p>
            <a:r>
              <a:rPr lang="en-US" dirty="0"/>
              <a:t>Skewness of price before Box Cox transform</a:t>
            </a:r>
          </a:p>
        </p:txBody>
      </p:sp>
      <p:sp>
        <p:nvSpPr>
          <p:cNvPr id="3" name="Content Placeholder 2">
            <a:extLst>
              <a:ext uri="{FF2B5EF4-FFF2-40B4-BE49-F238E27FC236}">
                <a16:creationId xmlns:a16="http://schemas.microsoft.com/office/drawing/2014/main" id="{B23A8FBE-8A0A-4DED-B574-EDAF19F0A3EF}"/>
              </a:ext>
            </a:extLst>
          </p:cNvPr>
          <p:cNvSpPr>
            <a:spLocks noGrp="1"/>
          </p:cNvSpPr>
          <p:nvPr>
            <p:ph idx="1"/>
          </p:nvPr>
        </p:nvSpPr>
        <p:spPr>
          <a:xfrm>
            <a:off x="730134" y="1807557"/>
            <a:ext cx="3965691" cy="777701"/>
          </a:xfrm>
        </p:spPr>
        <p:txBody>
          <a:bodyPr>
            <a:normAutofit fontScale="92500" lnSpcReduction="10000"/>
          </a:bodyPr>
          <a:lstStyle/>
          <a:p>
            <a:r>
              <a:rPr lang="en-US" sz="1500" dirty="0"/>
              <a:t>Skewness: 9.061531926502054 </a:t>
            </a:r>
            <a:br>
              <a:rPr lang="en-US" sz="1500" dirty="0"/>
            </a:br>
            <a:r>
              <a:rPr lang="en-US" sz="1500" dirty="0"/>
              <a:t>Kurtosis: 147.49564850562925</a:t>
            </a:r>
          </a:p>
          <a:p>
            <a:r>
              <a:rPr lang="en-US" sz="1500" dirty="0"/>
              <a:t>(calculates a best-fit line for the data)</a:t>
            </a:r>
          </a:p>
        </p:txBody>
      </p:sp>
      <p:pic>
        <p:nvPicPr>
          <p:cNvPr id="4098" name="Picture 2">
            <a:extLst>
              <a:ext uri="{FF2B5EF4-FFF2-40B4-BE49-F238E27FC236}">
                <a16:creationId xmlns:a16="http://schemas.microsoft.com/office/drawing/2014/main" id="{5ECFDAE5-0EED-472E-A3C6-F48DA4F5BF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6" y="2676132"/>
            <a:ext cx="5811808" cy="418186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8C61BE5-859A-46DF-9F0D-2664F8859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5" y="2736737"/>
            <a:ext cx="5330235" cy="38580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7773952-291E-43CE-A9D9-A11031DEDAFB}"/>
              </a:ext>
            </a:extLst>
          </p:cNvPr>
          <p:cNvPicPr>
            <a:picLocks noChangeAspect="1"/>
          </p:cNvPicPr>
          <p:nvPr/>
        </p:nvPicPr>
        <p:blipFill>
          <a:blip r:embed="rId4"/>
          <a:stretch>
            <a:fillRect/>
          </a:stretch>
        </p:blipFill>
        <p:spPr>
          <a:xfrm>
            <a:off x="8743950" y="496685"/>
            <a:ext cx="2717916" cy="2094541"/>
          </a:xfrm>
          <a:prstGeom prst="rect">
            <a:avLst/>
          </a:prstGeom>
        </p:spPr>
      </p:pic>
    </p:spTree>
    <p:extLst>
      <p:ext uri="{BB962C8B-B14F-4D97-AF65-F5344CB8AC3E}">
        <p14:creationId xmlns:p14="http://schemas.microsoft.com/office/powerpoint/2010/main" val="1524469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74E0-6311-43BA-8BF7-B1F730DD053A}"/>
              </a:ext>
            </a:extLst>
          </p:cNvPr>
          <p:cNvSpPr>
            <a:spLocks noGrp="1"/>
          </p:cNvSpPr>
          <p:nvPr>
            <p:ph type="title"/>
          </p:nvPr>
        </p:nvSpPr>
        <p:spPr>
          <a:xfrm>
            <a:off x="838200" y="365125"/>
            <a:ext cx="7399713" cy="1325563"/>
          </a:xfrm>
        </p:spPr>
        <p:txBody>
          <a:bodyPr>
            <a:normAutofit fontScale="90000"/>
          </a:bodyPr>
          <a:lstStyle/>
          <a:p>
            <a:r>
              <a:rPr lang="en-US" dirty="0"/>
              <a:t>Skewness of price after Box Cox transform</a:t>
            </a:r>
          </a:p>
        </p:txBody>
      </p:sp>
      <p:sp>
        <p:nvSpPr>
          <p:cNvPr id="3" name="Content Placeholder 2">
            <a:extLst>
              <a:ext uri="{FF2B5EF4-FFF2-40B4-BE49-F238E27FC236}">
                <a16:creationId xmlns:a16="http://schemas.microsoft.com/office/drawing/2014/main" id="{A96904A6-7C89-4547-A6B3-280074314882}"/>
              </a:ext>
            </a:extLst>
          </p:cNvPr>
          <p:cNvSpPr>
            <a:spLocks noGrp="1"/>
          </p:cNvSpPr>
          <p:nvPr>
            <p:ph idx="1"/>
          </p:nvPr>
        </p:nvSpPr>
        <p:spPr>
          <a:xfrm>
            <a:off x="838200" y="1825625"/>
            <a:ext cx="4854482" cy="889794"/>
          </a:xfrm>
        </p:spPr>
        <p:txBody>
          <a:bodyPr>
            <a:normAutofit fontScale="92500" lnSpcReduction="20000"/>
          </a:bodyPr>
          <a:lstStyle/>
          <a:p>
            <a:r>
              <a:rPr lang="en-US" sz="1500" dirty="0"/>
              <a:t>Skewness: 1.4100743880542594 </a:t>
            </a:r>
          </a:p>
          <a:p>
            <a:r>
              <a:rPr lang="en-US" sz="1500" dirty="0"/>
              <a:t>Kurtosis: 4.277300066748374</a:t>
            </a:r>
          </a:p>
          <a:p>
            <a:r>
              <a:rPr lang="en-US" sz="1500" dirty="0"/>
              <a:t>log(1 + x)</a:t>
            </a:r>
          </a:p>
        </p:txBody>
      </p:sp>
      <p:pic>
        <p:nvPicPr>
          <p:cNvPr id="5" name="Picture 4">
            <a:extLst>
              <a:ext uri="{FF2B5EF4-FFF2-40B4-BE49-F238E27FC236}">
                <a16:creationId xmlns:a16="http://schemas.microsoft.com/office/drawing/2014/main" id="{95CCD7D8-035E-477B-B56E-5AC528F0B8CD}"/>
              </a:ext>
            </a:extLst>
          </p:cNvPr>
          <p:cNvPicPr>
            <a:picLocks noChangeAspect="1"/>
          </p:cNvPicPr>
          <p:nvPr/>
        </p:nvPicPr>
        <p:blipFill>
          <a:blip r:embed="rId2"/>
          <a:stretch>
            <a:fillRect/>
          </a:stretch>
        </p:blipFill>
        <p:spPr>
          <a:xfrm>
            <a:off x="8903154" y="365125"/>
            <a:ext cx="2571750" cy="2105025"/>
          </a:xfrm>
          <a:prstGeom prst="rect">
            <a:avLst/>
          </a:prstGeom>
        </p:spPr>
      </p:pic>
      <p:pic>
        <p:nvPicPr>
          <p:cNvPr id="7" name="Picture 2">
            <a:extLst>
              <a:ext uri="{FF2B5EF4-FFF2-40B4-BE49-F238E27FC236}">
                <a16:creationId xmlns:a16="http://schemas.microsoft.com/office/drawing/2014/main" id="{D74CD842-96D8-4D3B-A6A8-EABC21DD9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60" y="2715419"/>
            <a:ext cx="5862352" cy="40466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0E0F1036-5827-477A-A860-E699D836B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8338" y="2715419"/>
            <a:ext cx="5614629" cy="404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551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0B5A-4179-4BB8-BE6C-73EB3155929A}"/>
              </a:ext>
            </a:extLst>
          </p:cNvPr>
          <p:cNvSpPr>
            <a:spLocks noGrp="1"/>
          </p:cNvSpPr>
          <p:nvPr>
            <p:ph type="title"/>
          </p:nvPr>
        </p:nvSpPr>
        <p:spPr/>
        <p:txBody>
          <a:bodyPr/>
          <a:lstStyle/>
          <a:p>
            <a:r>
              <a:rPr lang="en-US" dirty="0"/>
              <a:t>General area vs price before and after </a:t>
            </a:r>
            <a:r>
              <a:rPr lang="en-US" dirty="0" err="1"/>
              <a:t>skeweness</a:t>
            </a:r>
            <a:r>
              <a:rPr lang="en-US" dirty="0"/>
              <a:t> was resolved</a:t>
            </a:r>
          </a:p>
        </p:txBody>
      </p:sp>
      <p:pic>
        <p:nvPicPr>
          <p:cNvPr id="4" name="Picture 6">
            <a:extLst>
              <a:ext uri="{FF2B5EF4-FFF2-40B4-BE49-F238E27FC236}">
                <a16:creationId xmlns:a16="http://schemas.microsoft.com/office/drawing/2014/main" id="{6474ACE2-86F6-4879-818D-DCFFBFAEE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83" y="2167890"/>
            <a:ext cx="5623452" cy="405079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D99D392B-5B16-4BA0-8800-45EEDC98C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765" y="2290350"/>
            <a:ext cx="5626598" cy="394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24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3418-5003-4C4E-ABD4-3B1CC3CBC75E}"/>
              </a:ext>
            </a:extLst>
          </p:cNvPr>
          <p:cNvSpPr>
            <a:spLocks noGrp="1"/>
          </p:cNvSpPr>
          <p:nvPr>
            <p:ph type="title"/>
          </p:nvPr>
        </p:nvSpPr>
        <p:spPr>
          <a:xfrm>
            <a:off x="1069847" y="484632"/>
            <a:ext cx="10614153" cy="1609344"/>
          </a:xfrm>
        </p:spPr>
        <p:txBody>
          <a:bodyPr numCol="2">
            <a:normAutofit/>
          </a:bodyPr>
          <a:lstStyle/>
          <a:p>
            <a:pPr algn="ctr"/>
            <a:r>
              <a:rPr lang="en-US" sz="4400" dirty="0"/>
              <a:t>Single Models						</a:t>
            </a:r>
            <a:br>
              <a:rPr lang="en-US" sz="4400" b="1" dirty="0"/>
            </a:br>
            <a:r>
              <a:rPr lang="en-US" sz="4400" dirty="0"/>
              <a:t>Averaged model</a:t>
            </a:r>
          </a:p>
        </p:txBody>
      </p:sp>
      <p:sp>
        <p:nvSpPr>
          <p:cNvPr id="6" name="Content Placeholder 5">
            <a:extLst>
              <a:ext uri="{FF2B5EF4-FFF2-40B4-BE49-F238E27FC236}">
                <a16:creationId xmlns:a16="http://schemas.microsoft.com/office/drawing/2014/main" id="{1E28C8CE-2E08-4630-8B32-7FA6966DD043}"/>
              </a:ext>
            </a:extLst>
          </p:cNvPr>
          <p:cNvSpPr>
            <a:spLocks noGrp="1"/>
          </p:cNvSpPr>
          <p:nvPr>
            <p:ph idx="1"/>
          </p:nvPr>
        </p:nvSpPr>
        <p:spPr>
          <a:xfrm>
            <a:off x="1069848" y="1879600"/>
            <a:ext cx="5432552" cy="4292600"/>
          </a:xfrm>
        </p:spPr>
        <p:txBody>
          <a:bodyPr>
            <a:normAutofit/>
          </a:bodyPr>
          <a:lstStyle/>
          <a:p>
            <a:r>
              <a:rPr lang="en-US" dirty="0"/>
              <a:t>Kernel Ridge Regression(KRR)</a:t>
            </a:r>
          </a:p>
          <a:p>
            <a:r>
              <a:rPr lang="en-US" dirty="0"/>
              <a:t>Elastic Net Regression</a:t>
            </a:r>
          </a:p>
          <a:p>
            <a:r>
              <a:rPr lang="en-US" dirty="0"/>
              <a:t>Lasso Regression</a:t>
            </a:r>
          </a:p>
          <a:p>
            <a:r>
              <a:rPr lang="en-US" dirty="0"/>
              <a:t>Gradient Boosting Regression</a:t>
            </a:r>
          </a:p>
          <a:p>
            <a:r>
              <a:rPr lang="en-US" dirty="0" err="1"/>
              <a:t>XGBoost</a:t>
            </a:r>
            <a:r>
              <a:rPr lang="en-US" dirty="0"/>
              <a:t>(Extreme Gradient Boosting) Regression</a:t>
            </a:r>
          </a:p>
          <a:p>
            <a:r>
              <a:rPr lang="en-US" dirty="0" err="1"/>
              <a:t>LightGBM</a:t>
            </a:r>
            <a:r>
              <a:rPr lang="en-US" dirty="0"/>
              <a:t> Regression</a:t>
            </a:r>
          </a:p>
          <a:p>
            <a:endParaRPr lang="en-US" dirty="0"/>
          </a:p>
          <a:p>
            <a:endParaRPr lang="en-US" dirty="0"/>
          </a:p>
          <a:p>
            <a:endParaRPr lang="en-US" dirty="0"/>
          </a:p>
        </p:txBody>
      </p:sp>
      <p:sp>
        <p:nvSpPr>
          <p:cNvPr id="7" name="TextBox 6">
            <a:extLst>
              <a:ext uri="{FF2B5EF4-FFF2-40B4-BE49-F238E27FC236}">
                <a16:creationId xmlns:a16="http://schemas.microsoft.com/office/drawing/2014/main" id="{1DCE282D-9E10-4AE7-9970-04F737B47810}"/>
              </a:ext>
            </a:extLst>
          </p:cNvPr>
          <p:cNvSpPr txBox="1"/>
          <p:nvPr/>
        </p:nvSpPr>
        <p:spPr>
          <a:xfrm>
            <a:off x="6951133" y="1892918"/>
            <a:ext cx="5113867" cy="1600438"/>
          </a:xfrm>
          <a:prstGeom prst="rect">
            <a:avLst/>
          </a:prstGeom>
          <a:noFill/>
        </p:spPr>
        <p:txBody>
          <a:bodyPr wrap="square" rtlCol="0">
            <a:spAutoFit/>
          </a:bodyPr>
          <a:lstStyle/>
          <a:p>
            <a:pPr marL="457200" indent="-457200">
              <a:buFont typeface="+mj-lt"/>
              <a:buAutoNum type="arabicPeriod"/>
            </a:pPr>
            <a:r>
              <a:rPr lang="en-US" sz="2000" dirty="0"/>
              <a:t>Kernel Ridge Regression(KRR)</a:t>
            </a:r>
          </a:p>
          <a:p>
            <a:pPr marL="457200" indent="-457200">
              <a:buFont typeface="+mj-lt"/>
              <a:buAutoNum type="arabicPeriod"/>
            </a:pPr>
            <a:r>
              <a:rPr lang="en-US" sz="2000" dirty="0"/>
              <a:t>Elastic Net Regression</a:t>
            </a:r>
          </a:p>
          <a:p>
            <a:pPr marL="457200" indent="-457200">
              <a:buFont typeface="+mj-lt"/>
              <a:buAutoNum type="arabicPeriod"/>
            </a:pPr>
            <a:r>
              <a:rPr lang="en-US" sz="2000" dirty="0"/>
              <a:t>Lasso Regression</a:t>
            </a:r>
          </a:p>
          <a:p>
            <a:pPr marL="457200" indent="-457200">
              <a:buFont typeface="+mj-lt"/>
              <a:buAutoNum type="arabicPeriod"/>
            </a:pPr>
            <a:r>
              <a:rPr lang="en-US" sz="2000" dirty="0"/>
              <a:t>Gradient Boosting Regression</a:t>
            </a:r>
          </a:p>
          <a:p>
            <a:endParaRPr lang="en-US" dirty="0"/>
          </a:p>
        </p:txBody>
      </p:sp>
    </p:spTree>
    <p:extLst>
      <p:ext uri="{BB962C8B-B14F-4D97-AF65-F5344CB8AC3E}">
        <p14:creationId xmlns:p14="http://schemas.microsoft.com/office/powerpoint/2010/main" val="98041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D121-E577-4B9B-9A22-1AF761359307}"/>
              </a:ext>
            </a:extLst>
          </p:cNvPr>
          <p:cNvSpPr>
            <a:spLocks noGrp="1"/>
          </p:cNvSpPr>
          <p:nvPr>
            <p:ph type="title"/>
          </p:nvPr>
        </p:nvSpPr>
        <p:spPr/>
        <p:txBody>
          <a:bodyPr/>
          <a:lstStyle/>
          <a:p>
            <a:r>
              <a:rPr lang="en-US" dirty="0"/>
              <a:t>Validation: measures and metrics</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04B9CFE9-BBF3-49D3-8F18-E5D7758D6AA3}"/>
                  </a:ext>
                </a:extLst>
              </p:cNvPr>
              <p:cNvSpPr txBox="1">
                <a:spLocks/>
              </p:cNvSpPr>
              <p:nvPr/>
            </p:nvSpPr>
            <p:spPr>
              <a:xfrm>
                <a:off x="1069848" y="2093976"/>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score</a:t>
                </a:r>
              </a:p>
              <a:p>
                <a:r>
                  <a:rPr lang="en-US" dirty="0"/>
                  <a:t>Mean Absolute Error</a:t>
                </a:r>
              </a:p>
              <a:p>
                <a:r>
                  <a:rPr lang="en-US" dirty="0"/>
                  <a:t>Mean Squared Error</a:t>
                </a:r>
              </a:p>
              <a:p>
                <a:r>
                  <a:rPr lang="en-US" dirty="0"/>
                  <a:t>Cross validation(</a:t>
                </a:r>
                <a:r>
                  <a:rPr lang="en-US" b="1" dirty="0"/>
                  <a:t>negative mean squared error )</a:t>
                </a:r>
                <a:endParaRPr lang="en-US" dirty="0"/>
              </a:p>
              <a:p>
                <a:pPr marL="0" indent="0">
                  <a:buNone/>
                </a:pPr>
                <a:endParaRPr lang="en-US" dirty="0"/>
              </a:p>
              <a:p>
                <a:pPr marL="0" indent="0">
                  <a:buNone/>
                </a:pPr>
                <a:r>
                  <a:rPr lang="en-US" dirty="0"/>
                  <a:t>We use the </a:t>
                </a:r>
                <a:r>
                  <a:rPr lang="en-US" dirty="0" err="1"/>
                  <a:t>cross_val_score</a:t>
                </a:r>
                <a:r>
                  <a:rPr lang="en-US" dirty="0"/>
                  <a:t> function of </a:t>
                </a:r>
                <a:r>
                  <a:rPr lang="en-US" dirty="0" err="1"/>
                  <a:t>Sklearn</a:t>
                </a:r>
                <a:r>
                  <a:rPr lang="en-US" dirty="0"/>
                  <a:t>. However this function has not a shuffle attribute, we add then one line of code, in order to shuffle the dataset prior to cross-validation. </a:t>
                </a:r>
              </a:p>
              <a:p>
                <a:pPr marL="0" indent="0">
                  <a:buNone/>
                </a:pPr>
                <a:endParaRPr lang="en-US" dirty="0"/>
              </a:p>
            </p:txBody>
          </p:sp>
        </mc:Choice>
        <mc:Fallback>
          <p:sp>
            <p:nvSpPr>
              <p:cNvPr id="4" name="Content Placeholder 2">
                <a:extLst>
                  <a:ext uri="{FF2B5EF4-FFF2-40B4-BE49-F238E27FC236}">
                    <a16:creationId xmlns:a16="http://schemas.microsoft.com/office/drawing/2014/main" id="{04B9CFE9-BBF3-49D3-8F18-E5D7758D6AA3}"/>
                  </a:ext>
                </a:extLst>
              </p:cNvPr>
              <p:cNvSpPr txBox="1">
                <a:spLocks noRot="1" noChangeAspect="1" noMove="1" noResize="1" noEditPoints="1" noAdjustHandles="1" noChangeArrowheads="1" noChangeShapeType="1" noTextEdit="1"/>
              </p:cNvSpPr>
              <p:nvPr/>
            </p:nvSpPr>
            <p:spPr>
              <a:xfrm>
                <a:off x="1069848" y="2093976"/>
                <a:ext cx="10058400" cy="4050792"/>
              </a:xfrm>
              <a:prstGeom prst="rect">
                <a:avLst/>
              </a:prstGeom>
              <a:blipFill>
                <a:blip r:embed="rId2"/>
                <a:stretch>
                  <a:fillRect l="-667" t="-1657" r="-364"/>
                </a:stretch>
              </a:blipFill>
            </p:spPr>
            <p:txBody>
              <a:bodyPr/>
              <a:lstStyle/>
              <a:p>
                <a:r>
                  <a:rPr lang="en-US">
                    <a:noFill/>
                  </a:rPr>
                  <a:t> </a:t>
                </a:r>
              </a:p>
            </p:txBody>
          </p:sp>
        </mc:Fallback>
      </mc:AlternateContent>
    </p:spTree>
    <p:extLst>
      <p:ext uri="{BB962C8B-B14F-4D97-AF65-F5344CB8AC3E}">
        <p14:creationId xmlns:p14="http://schemas.microsoft.com/office/powerpoint/2010/main" val="3143333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3A84415-6107-4622-9A53-06E1281287DC}"/>
                  </a:ext>
                </a:extLst>
              </p:cNvPr>
              <p:cNvSpPr>
                <a:spLocks noGrp="1"/>
              </p:cNvSpPr>
              <p:nvPr>
                <p:ph type="title"/>
              </p:nvPr>
            </p:nvSpPr>
            <p:spPr/>
            <p:txBody>
              <a:bodyPr/>
              <a:lstStyle/>
              <a:p>
                <a:r>
                  <a:rPr lang="en-US" b="0" dirty="0"/>
                  <a:t>Validation: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score</a:t>
                </a:r>
              </a:p>
            </p:txBody>
          </p:sp>
        </mc:Choice>
        <mc:Fallback xmlns="">
          <p:sp>
            <p:nvSpPr>
              <p:cNvPr id="2" name="Title 1">
                <a:extLst>
                  <a:ext uri="{FF2B5EF4-FFF2-40B4-BE49-F238E27FC236}">
                    <a16:creationId xmlns:a16="http://schemas.microsoft.com/office/drawing/2014/main" id="{13A84415-6107-4622-9A53-06E1281287DC}"/>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3C8E3E-E0AC-47DA-B6B1-246C5B4F8539}"/>
                  </a:ext>
                </a:extLst>
              </p:cNvPr>
              <p:cNvSpPr>
                <a:spLocks noGrp="1"/>
              </p:cNvSpPr>
              <p:nvPr>
                <p:ph idx="1"/>
              </p:nvPr>
            </p:nvSpPr>
            <p:spPr/>
            <p:txBody>
              <a:bodyPr/>
              <a:lstStyle/>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(coefficient of determination) regression score function. Best possible score is 1.0. It represents the proportion of variance (of y) that has been explained by the independent variables in the model. It provides an indication of goodness of fit and therefore a </a:t>
                </a:r>
                <a:r>
                  <a:rPr lang="en-US" b="1" dirty="0"/>
                  <a:t>measure</a:t>
                </a:r>
                <a:r>
                  <a:rPr lang="en-US" dirty="0"/>
                  <a:t> </a:t>
                </a:r>
                <a:r>
                  <a:rPr lang="en-US" b="1" dirty="0"/>
                  <a:t>of</a:t>
                </a:r>
                <a:r>
                  <a:rPr lang="en-US" dirty="0"/>
                  <a:t> </a:t>
                </a:r>
                <a:r>
                  <a:rPr lang="en-US" b="1" dirty="0"/>
                  <a:t>how</a:t>
                </a:r>
                <a:r>
                  <a:rPr lang="en-US" dirty="0"/>
                  <a:t> </a:t>
                </a:r>
                <a:r>
                  <a:rPr lang="en-US" b="1" dirty="0"/>
                  <a:t>well</a:t>
                </a:r>
                <a:r>
                  <a:rPr lang="en-US" dirty="0"/>
                  <a:t> </a:t>
                </a:r>
                <a:r>
                  <a:rPr lang="en-US" b="1" dirty="0"/>
                  <a:t>unseen</a:t>
                </a:r>
                <a:r>
                  <a:rPr lang="en-US" dirty="0"/>
                  <a:t> </a:t>
                </a:r>
                <a:r>
                  <a:rPr lang="en-US" b="1" dirty="0"/>
                  <a:t>samples</a:t>
                </a:r>
                <a:r>
                  <a:rPr lang="en-US" dirty="0"/>
                  <a:t> </a:t>
                </a:r>
                <a:r>
                  <a:rPr lang="en-US" b="1" dirty="0"/>
                  <a:t>are</a:t>
                </a:r>
                <a:r>
                  <a:rPr lang="en-US" dirty="0"/>
                  <a:t> </a:t>
                </a:r>
                <a:r>
                  <a:rPr lang="en-US" b="1" dirty="0"/>
                  <a:t>likely to be predicted by the model</a:t>
                </a:r>
                <a:r>
                  <a:rPr lang="en-US" dirty="0"/>
                  <a:t>, through the proportion of explained variance. If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acc>
                  </m:oMath>
                </a14:m>
                <a:r>
                  <a:rPr lang="en-US" dirty="0"/>
                  <a:t> is the predicted value of the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oMath>
                </a14:m>
                <a:r>
                  <a:rPr lang="en-US" dirty="0"/>
                  <a:t>-</a:t>
                </a:r>
                <a:r>
                  <a:rPr lang="en-US" dirty="0" err="1"/>
                  <a:t>th</a:t>
                </a:r>
                <a:r>
                  <a:rPr lang="en-US" dirty="0"/>
                  <a:t> sample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is the corresponding true value for total </a:t>
                </a:r>
                <a14:m>
                  <m:oMath xmlns:m="http://schemas.openxmlformats.org/officeDocument/2006/math">
                    <m:r>
                      <a:rPr lang="en-US" b="0" i="1" smtClean="0">
                        <a:latin typeface="Cambria Math" panose="02040503050406030204" pitchFamily="18" charset="0"/>
                      </a:rPr>
                      <m:t>𝑛</m:t>
                    </m:r>
                  </m:oMath>
                </a14:m>
                <a:r>
                  <a:rPr lang="en-US" dirty="0"/>
                  <a:t> samples, the estimated R² is defined as:</a:t>
                </a:r>
              </a:p>
              <a:p>
                <a:endParaRPr lang="en-US" dirty="0"/>
              </a:p>
            </p:txBody>
          </p:sp>
        </mc:Choice>
        <mc:Fallback>
          <p:sp>
            <p:nvSpPr>
              <p:cNvPr id="3" name="Content Placeholder 2">
                <a:extLst>
                  <a:ext uri="{FF2B5EF4-FFF2-40B4-BE49-F238E27FC236}">
                    <a16:creationId xmlns:a16="http://schemas.microsoft.com/office/drawing/2014/main" id="{C63C8E3E-E0AC-47DA-B6B1-246C5B4F8539}"/>
                  </a:ext>
                </a:extLst>
              </p:cNvPr>
              <p:cNvSpPr>
                <a:spLocks noGrp="1" noRot="1" noChangeAspect="1" noMove="1" noResize="1" noEditPoints="1" noAdjustHandles="1" noChangeArrowheads="1" noChangeShapeType="1" noTextEdit="1"/>
              </p:cNvSpPr>
              <p:nvPr>
                <p:ph idx="1"/>
              </p:nvPr>
            </p:nvSpPr>
            <p:spPr>
              <a:blipFill>
                <a:blip r:embed="rId3"/>
                <a:stretch>
                  <a:fillRect l="-667" t="-1504" r="-30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8D9467F-ED33-45D3-B0E6-14EBE3954D3A}"/>
              </a:ext>
            </a:extLst>
          </p:cNvPr>
          <p:cNvPicPr>
            <a:picLocks noChangeAspect="1"/>
          </p:cNvPicPr>
          <p:nvPr/>
        </p:nvPicPr>
        <p:blipFill>
          <a:blip r:embed="rId4"/>
          <a:stretch>
            <a:fillRect/>
          </a:stretch>
        </p:blipFill>
        <p:spPr>
          <a:xfrm>
            <a:off x="4270738" y="5216299"/>
            <a:ext cx="3650523" cy="960664"/>
          </a:xfrm>
          <a:prstGeom prst="rect">
            <a:avLst/>
          </a:prstGeom>
        </p:spPr>
      </p:pic>
    </p:spTree>
    <p:extLst>
      <p:ext uri="{BB962C8B-B14F-4D97-AF65-F5344CB8AC3E}">
        <p14:creationId xmlns:p14="http://schemas.microsoft.com/office/powerpoint/2010/main" val="3683648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8996-C94C-4FBB-88A9-CDB8C1AD880F}"/>
              </a:ext>
            </a:extLst>
          </p:cNvPr>
          <p:cNvSpPr>
            <a:spLocks noGrp="1"/>
          </p:cNvSpPr>
          <p:nvPr>
            <p:ph type="title"/>
          </p:nvPr>
        </p:nvSpPr>
        <p:spPr/>
        <p:txBody>
          <a:bodyPr/>
          <a:lstStyle/>
          <a:p>
            <a:r>
              <a:rPr lang="en-US" b="0" dirty="0"/>
              <a:t>Validation: </a:t>
            </a:r>
            <a:r>
              <a:rPr lang="en-US" dirty="0"/>
              <a:t>Mean absolute error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A1C6FE-44D2-48F6-898B-2287934781FB}"/>
                  </a:ext>
                </a:extLst>
              </p:cNvPr>
              <p:cNvSpPr>
                <a:spLocks noGrp="1"/>
              </p:cNvSpPr>
              <p:nvPr>
                <p:ph idx="1"/>
              </p:nvPr>
            </p:nvSpPr>
            <p:spPr>
              <a:xfrm>
                <a:off x="1069848" y="2121408"/>
                <a:ext cx="10058400" cy="1864518"/>
              </a:xfrm>
            </p:spPr>
            <p:txBody>
              <a:bodyPr/>
              <a:lstStyle/>
              <a:p>
                <a:pPr marL="0" indent="0">
                  <a:buNone/>
                </a:pPr>
                <a:r>
                  <a:rPr lang="en-US" dirty="0"/>
                  <a:t>The </a:t>
                </a:r>
                <a:r>
                  <a:rPr lang="en-US" dirty="0" err="1"/>
                  <a:t>mean_absolute_error</a:t>
                </a:r>
                <a:r>
                  <a:rPr lang="en-US" dirty="0"/>
                  <a:t> function computes mean absolute error, a </a:t>
                </a:r>
                <a:r>
                  <a:rPr lang="en-US" b="1" dirty="0"/>
                  <a:t>risk metric corresponding to the expected value of the absolute error loss </a:t>
                </a:r>
                <a:r>
                  <a:rPr lang="en-US" dirty="0"/>
                  <a:t>or </a:t>
                </a:r>
                <a:r>
                  <a:rPr lang="en-US" b="1" dirty="0"/>
                  <a:t>l1</a:t>
                </a:r>
                <a:r>
                  <a:rPr lang="en-US" dirty="0"/>
                  <a:t>-norm loss.</a:t>
                </a:r>
              </a:p>
              <a:p>
                <a:pPr marL="0" indent="0">
                  <a:buNone/>
                </a:pPr>
                <a:r>
                  <a:rPr lang="en-US" dirty="0"/>
                  <a:t>If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oMath>
                </a14:m>
                <a:r>
                  <a:rPr lang="en-US" dirty="0"/>
                  <a:t> is the predicted value of the </a:t>
                </a:r>
                <a14:m>
                  <m:oMath xmlns:m="http://schemas.openxmlformats.org/officeDocument/2006/math">
                    <m:r>
                      <a:rPr lang="en-US" b="0" i="1" smtClean="0">
                        <a:latin typeface="Cambria Math" panose="02040503050406030204" pitchFamily="18" charset="0"/>
                      </a:rPr>
                      <m:t>𝑖</m:t>
                    </m:r>
                  </m:oMath>
                </a14:m>
                <a:r>
                  <a:rPr lang="en-US" dirty="0"/>
                  <a:t>-</a:t>
                </a:r>
                <a:r>
                  <a:rPr lang="en-US" dirty="0" err="1"/>
                  <a:t>th</a:t>
                </a:r>
                <a:r>
                  <a:rPr lang="en-US" dirty="0"/>
                  <a:t> sample,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is the corresponding true value, then the mean absolute error (MAE) estimated over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𝑠𝑎𝑚𝑝𝑙𝑒𝑠</m:t>
                        </m:r>
                      </m:sub>
                    </m:sSub>
                  </m:oMath>
                </a14:m>
                <a:r>
                  <a:rPr lang="en-US" dirty="0"/>
                  <a:t> is defined as</a:t>
                </a:r>
              </a:p>
            </p:txBody>
          </p:sp>
        </mc:Choice>
        <mc:Fallback>
          <p:sp>
            <p:nvSpPr>
              <p:cNvPr id="3" name="Content Placeholder 2">
                <a:extLst>
                  <a:ext uri="{FF2B5EF4-FFF2-40B4-BE49-F238E27FC236}">
                    <a16:creationId xmlns:a16="http://schemas.microsoft.com/office/drawing/2014/main" id="{4CA1C6FE-44D2-48F6-898B-2287934781FB}"/>
                  </a:ext>
                </a:extLst>
              </p:cNvPr>
              <p:cNvSpPr>
                <a:spLocks noGrp="1" noRot="1" noChangeAspect="1" noMove="1" noResize="1" noEditPoints="1" noAdjustHandles="1" noChangeArrowheads="1" noChangeShapeType="1" noTextEdit="1"/>
              </p:cNvSpPr>
              <p:nvPr>
                <p:ph idx="1"/>
              </p:nvPr>
            </p:nvSpPr>
            <p:spPr>
              <a:xfrm>
                <a:off x="1069848" y="2121408"/>
                <a:ext cx="10058400" cy="1864518"/>
              </a:xfrm>
              <a:blipFill>
                <a:blip r:embed="rId2"/>
                <a:stretch>
                  <a:fillRect l="-667" t="-326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1750BAE-CDFC-4A85-A244-5EC65F7DD677}"/>
              </a:ext>
            </a:extLst>
          </p:cNvPr>
          <p:cNvPicPr>
            <a:picLocks noChangeAspect="1"/>
          </p:cNvPicPr>
          <p:nvPr/>
        </p:nvPicPr>
        <p:blipFill>
          <a:blip r:embed="rId3"/>
          <a:stretch>
            <a:fillRect/>
          </a:stretch>
        </p:blipFill>
        <p:spPr>
          <a:xfrm>
            <a:off x="2538413" y="4312445"/>
            <a:ext cx="7115174" cy="1864518"/>
          </a:xfrm>
          <a:prstGeom prst="rect">
            <a:avLst/>
          </a:prstGeom>
        </p:spPr>
      </p:pic>
    </p:spTree>
    <p:extLst>
      <p:ext uri="{BB962C8B-B14F-4D97-AF65-F5344CB8AC3E}">
        <p14:creationId xmlns:p14="http://schemas.microsoft.com/office/powerpoint/2010/main" val="3495593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8996-C94C-4FBB-88A9-CDB8C1AD880F}"/>
              </a:ext>
            </a:extLst>
          </p:cNvPr>
          <p:cNvSpPr>
            <a:spLocks noGrp="1"/>
          </p:cNvSpPr>
          <p:nvPr>
            <p:ph type="title"/>
          </p:nvPr>
        </p:nvSpPr>
        <p:spPr/>
        <p:txBody>
          <a:bodyPr/>
          <a:lstStyle/>
          <a:p>
            <a:r>
              <a:rPr lang="en-US" b="0" dirty="0"/>
              <a:t>Validation: </a:t>
            </a:r>
            <a:r>
              <a:rPr lang="en-US" dirty="0"/>
              <a:t>Mean squared error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A1C6FE-44D2-48F6-898B-2287934781FB}"/>
                  </a:ext>
                </a:extLst>
              </p:cNvPr>
              <p:cNvSpPr>
                <a:spLocks noGrp="1"/>
              </p:cNvSpPr>
              <p:nvPr>
                <p:ph idx="1"/>
              </p:nvPr>
            </p:nvSpPr>
            <p:spPr/>
            <p:txBody>
              <a:bodyPr/>
              <a:lstStyle/>
              <a:p>
                <a:pPr marL="0" indent="0">
                  <a:buNone/>
                </a:pPr>
                <a:r>
                  <a:rPr lang="en-US" dirty="0"/>
                  <a:t>The </a:t>
                </a:r>
                <a:r>
                  <a:rPr lang="en-US" dirty="0" err="1"/>
                  <a:t>mean_squared_error</a:t>
                </a:r>
                <a:r>
                  <a:rPr lang="en-US" dirty="0"/>
                  <a:t> function computes mean square error, a </a:t>
                </a:r>
                <a:r>
                  <a:rPr lang="en-US" b="1" dirty="0"/>
                  <a:t>risk metric corresponding to the expected value of the squared (quadratic) error or loss</a:t>
                </a:r>
                <a:r>
                  <a:rPr lang="en-US" dirty="0"/>
                  <a:t>.</a:t>
                </a:r>
              </a:p>
              <a:p>
                <a:pPr marL="0" indent="0">
                  <a:buNone/>
                </a:pPr>
                <a:r>
                  <a:rPr lang="en-US" dirty="0"/>
                  <a:t>If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acc>
                  </m:oMath>
                </a14:m>
                <a:r>
                  <a:rPr lang="en-US" dirty="0"/>
                  <a:t>is the predicted value of the </a:t>
                </a:r>
                <a14:m>
                  <m:oMath xmlns:m="http://schemas.openxmlformats.org/officeDocument/2006/math">
                    <m:r>
                      <a:rPr lang="en-US" b="0" i="1" smtClean="0">
                        <a:latin typeface="Cambria Math" panose="02040503050406030204" pitchFamily="18" charset="0"/>
                      </a:rPr>
                      <m:t>𝑖</m:t>
                    </m:r>
                  </m:oMath>
                </a14:m>
                <a:r>
                  <a:rPr lang="en-US" dirty="0"/>
                  <a:t>-</a:t>
                </a:r>
                <a:r>
                  <a:rPr lang="en-US" dirty="0" err="1"/>
                  <a:t>th</a:t>
                </a:r>
                <a:r>
                  <a:rPr lang="en-US" dirty="0"/>
                  <a:t> sample,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is the corresponding true value, then the mean squared error (MSE) estimated over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𝑠𝑎𝑚𝑝𝑙𝑒𝑠</m:t>
                        </m:r>
                      </m:sub>
                    </m:sSub>
                  </m:oMath>
                </a14:m>
                <a:r>
                  <a:rPr lang="en-US" dirty="0"/>
                  <a:t> is defined as</a:t>
                </a:r>
              </a:p>
            </p:txBody>
          </p:sp>
        </mc:Choice>
        <mc:Fallback>
          <p:sp>
            <p:nvSpPr>
              <p:cNvPr id="3" name="Content Placeholder 2">
                <a:extLst>
                  <a:ext uri="{FF2B5EF4-FFF2-40B4-BE49-F238E27FC236}">
                    <a16:creationId xmlns:a16="http://schemas.microsoft.com/office/drawing/2014/main" id="{4CA1C6FE-44D2-48F6-898B-2287934781FB}"/>
                  </a:ext>
                </a:extLst>
              </p:cNvPr>
              <p:cNvSpPr>
                <a:spLocks noGrp="1" noRot="1" noChangeAspect="1" noMove="1" noResize="1" noEditPoints="1" noAdjustHandles="1" noChangeArrowheads="1" noChangeShapeType="1" noTextEdit="1"/>
              </p:cNvSpPr>
              <p:nvPr>
                <p:ph idx="1"/>
              </p:nvPr>
            </p:nvSpPr>
            <p:spPr>
              <a:blipFill>
                <a:blip r:embed="rId2"/>
                <a:stretch>
                  <a:fillRect l="-667" t="-150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804C6C6-04CD-4C74-B592-CAA635A1C63F}"/>
              </a:ext>
            </a:extLst>
          </p:cNvPr>
          <p:cNvPicPr>
            <a:picLocks noChangeAspect="1"/>
          </p:cNvPicPr>
          <p:nvPr/>
        </p:nvPicPr>
        <p:blipFill>
          <a:blip r:embed="rId3"/>
          <a:stretch>
            <a:fillRect/>
          </a:stretch>
        </p:blipFill>
        <p:spPr>
          <a:xfrm>
            <a:off x="2922133" y="4224462"/>
            <a:ext cx="6557284" cy="1554038"/>
          </a:xfrm>
          <a:prstGeom prst="rect">
            <a:avLst/>
          </a:prstGeom>
        </p:spPr>
      </p:pic>
    </p:spTree>
    <p:extLst>
      <p:ext uri="{BB962C8B-B14F-4D97-AF65-F5344CB8AC3E}">
        <p14:creationId xmlns:p14="http://schemas.microsoft.com/office/powerpoint/2010/main" val="425251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C4A02-A156-453E-B9C1-430DAD5931EF}"/>
              </a:ext>
            </a:extLst>
          </p:cNvPr>
          <p:cNvSpPr>
            <a:spLocks noGrp="1"/>
          </p:cNvSpPr>
          <p:nvPr>
            <p:ph type="title"/>
          </p:nvPr>
        </p:nvSpPr>
        <p:spPr/>
        <p:txBody>
          <a:bodyPr/>
          <a:lstStyle/>
          <a:p>
            <a:r>
              <a:rPr lang="en-US" dirty="0"/>
              <a:t>Work done</a:t>
            </a:r>
          </a:p>
        </p:txBody>
      </p:sp>
      <p:sp>
        <p:nvSpPr>
          <p:cNvPr id="3" name="Content Placeholder 2">
            <a:extLst>
              <a:ext uri="{FF2B5EF4-FFF2-40B4-BE49-F238E27FC236}">
                <a16:creationId xmlns:a16="http://schemas.microsoft.com/office/drawing/2014/main" id="{302C5A53-F9DB-4F3C-BE57-13E2A921BDA1}"/>
              </a:ext>
            </a:extLst>
          </p:cNvPr>
          <p:cNvSpPr>
            <a:spLocks noGrp="1"/>
          </p:cNvSpPr>
          <p:nvPr>
            <p:ph idx="1"/>
          </p:nvPr>
        </p:nvSpPr>
        <p:spPr/>
        <p:txBody>
          <a:bodyPr/>
          <a:lstStyle/>
          <a:p>
            <a:r>
              <a:rPr lang="en-US" dirty="0"/>
              <a:t>Scraped 40000 advertisements for the sale of apartments in Almaty city from “krisha.kz” website </a:t>
            </a:r>
          </a:p>
          <a:p>
            <a:r>
              <a:rPr lang="en-US" dirty="0"/>
              <a:t>Visualized and analyzed scraped data using data wrangling techniques</a:t>
            </a:r>
          </a:p>
          <a:p>
            <a:r>
              <a:rPr lang="en-US" dirty="0"/>
              <a:t>Cleaned and preprocessed data for the training</a:t>
            </a:r>
          </a:p>
          <a:p>
            <a:r>
              <a:rPr lang="en-US" dirty="0"/>
              <a:t>Trained 6 different regression models and one averaged regression model with various variations of pre-processed data </a:t>
            </a:r>
            <a:r>
              <a:rPr lang="en-US" b="1" dirty="0"/>
              <a:t>to predict apartment price</a:t>
            </a:r>
            <a:endParaRPr lang="ru-RU" b="1" dirty="0"/>
          </a:p>
          <a:p>
            <a:r>
              <a:rPr lang="en-US" dirty="0"/>
              <a:t>Compared obtained results</a:t>
            </a:r>
          </a:p>
        </p:txBody>
      </p:sp>
    </p:spTree>
    <p:extLst>
      <p:ext uri="{BB962C8B-B14F-4D97-AF65-F5344CB8AC3E}">
        <p14:creationId xmlns:p14="http://schemas.microsoft.com/office/powerpoint/2010/main" val="1005020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D4B7-49BE-4D80-9657-2B009055426E}"/>
              </a:ext>
            </a:extLst>
          </p:cNvPr>
          <p:cNvSpPr>
            <a:spLocks noGrp="1"/>
          </p:cNvSpPr>
          <p:nvPr>
            <p:ph type="title"/>
          </p:nvPr>
        </p:nvSpPr>
        <p:spPr>
          <a:xfrm>
            <a:off x="1069848" y="370332"/>
            <a:ext cx="5836920" cy="1267968"/>
          </a:xfrm>
        </p:spPr>
        <p:txBody>
          <a:bodyPr/>
          <a:lstStyle/>
          <a:p>
            <a:r>
              <a:rPr lang="en-US" dirty="0"/>
              <a:t>Cross-validation</a:t>
            </a:r>
          </a:p>
        </p:txBody>
      </p:sp>
      <p:sp>
        <p:nvSpPr>
          <p:cNvPr id="3" name="Content Placeholder 2">
            <a:extLst>
              <a:ext uri="{FF2B5EF4-FFF2-40B4-BE49-F238E27FC236}">
                <a16:creationId xmlns:a16="http://schemas.microsoft.com/office/drawing/2014/main" id="{F7C1BE05-F798-4EBB-A620-95F7B672C46A}"/>
              </a:ext>
            </a:extLst>
          </p:cNvPr>
          <p:cNvSpPr>
            <a:spLocks noGrp="1"/>
          </p:cNvSpPr>
          <p:nvPr>
            <p:ph idx="1"/>
          </p:nvPr>
        </p:nvSpPr>
        <p:spPr>
          <a:xfrm>
            <a:off x="838200" y="1825625"/>
            <a:ext cx="5836920" cy="4351338"/>
          </a:xfrm>
        </p:spPr>
        <p:txBody>
          <a:bodyPr>
            <a:normAutofit fontScale="92500" lnSpcReduction="10000"/>
          </a:bodyPr>
          <a:lstStyle/>
          <a:p>
            <a:pPr marL="0" indent="0">
              <a:buNone/>
            </a:pPr>
            <a:r>
              <a:rPr lang="en-US" dirty="0"/>
              <a:t>A test set should still be held out for final evaluation, but the validation set is no longer needed when doing CV. In the basic approach, called k-fold CV, the training set is split into k smaller sets (other approaches are described below, but generally follow the same principles). The following procedure is followed for each of the k “folds”: </a:t>
            </a:r>
          </a:p>
          <a:p>
            <a:r>
              <a:rPr lang="en-US" dirty="0"/>
              <a:t>a model is trained using  of the folds as training data; </a:t>
            </a:r>
          </a:p>
          <a:p>
            <a:r>
              <a:rPr lang="en-US" dirty="0"/>
              <a:t>the resulting model is validated on the remaining part of the data (i.e., it is used as a test set to compute a performance measure such as accuracy).</a:t>
            </a:r>
          </a:p>
          <a:p>
            <a:pPr marL="0" indent="0">
              <a:lnSpc>
                <a:spcPct val="100000"/>
              </a:lnSpc>
              <a:buNone/>
            </a:pPr>
            <a:r>
              <a:rPr lang="en-US" b="1" dirty="0"/>
              <a:t>In our case negative mean squared error is the performance measure.</a:t>
            </a:r>
          </a:p>
          <a:p>
            <a:endParaRPr lang="en-US" dirty="0"/>
          </a:p>
        </p:txBody>
      </p:sp>
      <p:pic>
        <p:nvPicPr>
          <p:cNvPr id="6149" name="Picture 5">
            <a:extLst>
              <a:ext uri="{FF2B5EF4-FFF2-40B4-BE49-F238E27FC236}">
                <a16:creationId xmlns:a16="http://schemas.microsoft.com/office/drawing/2014/main" id="{59502F71-14D8-4859-968E-240360863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768" y="1825625"/>
            <a:ext cx="5159597" cy="3573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028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A74F-D943-4E4F-92DB-31D15C909076}"/>
              </a:ext>
            </a:extLst>
          </p:cNvPr>
          <p:cNvSpPr>
            <a:spLocks noGrp="1"/>
          </p:cNvSpPr>
          <p:nvPr>
            <p:ph type="title"/>
          </p:nvPr>
        </p:nvSpPr>
        <p:spPr>
          <a:xfrm>
            <a:off x="165102" y="85725"/>
            <a:ext cx="12026898" cy="1552575"/>
          </a:xfrm>
        </p:spPr>
        <p:txBody>
          <a:bodyPr>
            <a:normAutofit fontScale="90000"/>
          </a:bodyPr>
          <a:lstStyle/>
          <a:p>
            <a:r>
              <a:rPr lang="en-US" dirty="0"/>
              <a:t>Results predict col: price_log1p, </a:t>
            </a:r>
            <a:r>
              <a:rPr lang="en-US" dirty="0" err="1"/>
              <a:t>skeweness</a:t>
            </a:r>
            <a:r>
              <a:rPr lang="en-US" dirty="0"/>
              <a:t> resolved</a:t>
            </a:r>
          </a:p>
        </p:txBody>
      </p:sp>
      <p:graphicFrame>
        <p:nvGraphicFramePr>
          <p:cNvPr id="4" name="Table 4">
            <a:extLst>
              <a:ext uri="{FF2B5EF4-FFF2-40B4-BE49-F238E27FC236}">
                <a16:creationId xmlns:a16="http://schemas.microsoft.com/office/drawing/2014/main" id="{D9FEEB80-9052-4FE7-B5A9-38799A5D3B8F}"/>
              </a:ext>
            </a:extLst>
          </p:cNvPr>
          <p:cNvGraphicFramePr>
            <a:graphicFrameLocks noGrp="1"/>
          </p:cNvGraphicFramePr>
          <p:nvPr>
            <p:ph idx="1"/>
            <p:extLst>
              <p:ext uri="{D42A27DB-BD31-4B8C-83A1-F6EECF244321}">
                <p14:modId xmlns:p14="http://schemas.microsoft.com/office/powerpoint/2010/main" val="657226529"/>
              </p:ext>
            </p:extLst>
          </p:nvPr>
        </p:nvGraphicFramePr>
        <p:xfrm>
          <a:off x="0" y="1866900"/>
          <a:ext cx="12192000" cy="4991101"/>
        </p:xfrm>
        <a:graphic>
          <a:graphicData uri="http://schemas.openxmlformats.org/drawingml/2006/table">
            <a:tbl>
              <a:tblPr firstRow="1" bandRow="1">
                <a:tableStyleId>{5C22544A-7EE6-4342-B048-85BDC9FD1C3A}</a:tableStyleId>
              </a:tblPr>
              <a:tblGrid>
                <a:gridCol w="2636814">
                  <a:extLst>
                    <a:ext uri="{9D8B030D-6E8A-4147-A177-3AD203B41FA5}">
                      <a16:colId xmlns:a16="http://schemas.microsoft.com/office/drawing/2014/main" val="2866525633"/>
                    </a:ext>
                  </a:extLst>
                </a:gridCol>
                <a:gridCol w="1427186">
                  <a:extLst>
                    <a:ext uri="{9D8B030D-6E8A-4147-A177-3AD203B41FA5}">
                      <a16:colId xmlns:a16="http://schemas.microsoft.com/office/drawing/2014/main" val="1178981093"/>
                    </a:ext>
                  </a:extLst>
                </a:gridCol>
                <a:gridCol w="2032000">
                  <a:extLst>
                    <a:ext uri="{9D8B030D-6E8A-4147-A177-3AD203B41FA5}">
                      <a16:colId xmlns:a16="http://schemas.microsoft.com/office/drawing/2014/main" val="209200281"/>
                    </a:ext>
                  </a:extLst>
                </a:gridCol>
                <a:gridCol w="2032000">
                  <a:extLst>
                    <a:ext uri="{9D8B030D-6E8A-4147-A177-3AD203B41FA5}">
                      <a16:colId xmlns:a16="http://schemas.microsoft.com/office/drawing/2014/main" val="3825505876"/>
                    </a:ext>
                  </a:extLst>
                </a:gridCol>
                <a:gridCol w="2032000">
                  <a:extLst>
                    <a:ext uri="{9D8B030D-6E8A-4147-A177-3AD203B41FA5}">
                      <a16:colId xmlns:a16="http://schemas.microsoft.com/office/drawing/2014/main" val="1020907624"/>
                    </a:ext>
                  </a:extLst>
                </a:gridCol>
                <a:gridCol w="2032000">
                  <a:extLst>
                    <a:ext uri="{9D8B030D-6E8A-4147-A177-3AD203B41FA5}">
                      <a16:colId xmlns:a16="http://schemas.microsoft.com/office/drawing/2014/main" val="2281838678"/>
                    </a:ext>
                  </a:extLst>
                </a:gridCol>
              </a:tblGrid>
              <a:tr h="1309745">
                <a:tc>
                  <a:txBody>
                    <a:bodyPr/>
                    <a:lstStyle/>
                    <a:p>
                      <a:endParaRPr lang="en-US" dirty="0"/>
                    </a:p>
                  </a:txBody>
                  <a:tcPr marL="87465" marR="87465"/>
                </a:tc>
                <a:tc>
                  <a:txBody>
                    <a:bodyPr/>
                    <a:lstStyle/>
                    <a:p>
                      <a:r>
                        <a:rPr lang="en-US" dirty="0"/>
                        <a:t>R-square Accuracy</a:t>
                      </a:r>
                    </a:p>
                  </a:txBody>
                  <a:tcPr marL="87465" marR="87465"/>
                </a:tc>
                <a:tc>
                  <a:txBody>
                    <a:bodyPr/>
                    <a:lstStyle/>
                    <a:p>
                      <a:r>
                        <a:rPr lang="en-US" dirty="0"/>
                        <a:t>Mean absolute Error</a:t>
                      </a:r>
                    </a:p>
                  </a:txBody>
                  <a:tcPr marL="87465" marR="87465"/>
                </a:tc>
                <a:tc>
                  <a:txBody>
                    <a:bodyPr/>
                    <a:lstStyle/>
                    <a:p>
                      <a:r>
                        <a:rPr lang="en-US" dirty="0"/>
                        <a:t>Mean squared Error</a:t>
                      </a:r>
                    </a:p>
                  </a:txBody>
                  <a:tcPr marL="87465" marR="87465"/>
                </a:tc>
                <a:tc>
                  <a:txBody>
                    <a:bodyPr/>
                    <a:lstStyle/>
                    <a:p>
                      <a:r>
                        <a:rPr lang="en-US" dirty="0"/>
                        <a:t>Cross-Validation negative mean squared error</a:t>
                      </a:r>
                    </a:p>
                  </a:txBody>
                  <a:tcPr marL="87465" marR="87465"/>
                </a:tc>
                <a:tc>
                  <a:txBody>
                    <a:bodyPr/>
                    <a:lstStyle/>
                    <a:p>
                      <a:r>
                        <a:rPr lang="en-US" dirty="0"/>
                        <a:t>Cross-validation standard deviation</a:t>
                      </a:r>
                    </a:p>
                  </a:txBody>
                  <a:tcPr marL="87465" marR="87465"/>
                </a:tc>
                <a:extLst>
                  <a:ext uri="{0D108BD9-81ED-4DB2-BD59-A6C34878D82A}">
                    <a16:rowId xmlns:a16="http://schemas.microsoft.com/office/drawing/2014/main" val="194122825"/>
                  </a:ext>
                </a:extLst>
              </a:tr>
              <a:tr h="705248">
                <a:tc>
                  <a:txBody>
                    <a:bodyPr/>
                    <a:lstStyle/>
                    <a:p>
                      <a:r>
                        <a:rPr lang="en-US" dirty="0"/>
                        <a:t>Kernel Ridge Regression</a:t>
                      </a:r>
                    </a:p>
                  </a:txBody>
                  <a:tcPr marL="87465" marR="87465"/>
                </a:tc>
                <a:tc>
                  <a:txBody>
                    <a:bodyPr/>
                    <a:lstStyle/>
                    <a:p>
                      <a:r>
                        <a:rPr lang="en-US" dirty="0"/>
                        <a:t>0.92</a:t>
                      </a:r>
                    </a:p>
                  </a:txBody>
                  <a:tcPr marL="87465" marR="87465"/>
                </a:tc>
                <a:tc>
                  <a:txBody>
                    <a:bodyPr/>
                    <a:lstStyle/>
                    <a:p>
                      <a:r>
                        <a:rPr lang="en-US" dirty="0"/>
                        <a:t>0.0192</a:t>
                      </a:r>
                    </a:p>
                  </a:txBody>
                  <a:tcPr marL="87465" marR="87465"/>
                </a:tc>
                <a:tc>
                  <a:txBody>
                    <a:bodyPr/>
                    <a:lstStyle/>
                    <a:p>
                      <a:r>
                        <a:rPr lang="en-US" dirty="0"/>
                        <a:t>0.000698</a:t>
                      </a:r>
                    </a:p>
                  </a:txBody>
                  <a:tcPr marL="87465" marR="87465"/>
                </a:tc>
                <a:tc>
                  <a:txBody>
                    <a:bodyPr/>
                    <a:lstStyle/>
                    <a:p>
                      <a:pPr marL="0" algn="l" defTabSz="914400" rtl="0" eaLnBrk="1" fontAlgn="b" latinLnBrk="0" hangingPunct="1"/>
                      <a:r>
                        <a:rPr lang="en-US" sz="1800" kern="1200" dirty="0">
                          <a:solidFill>
                            <a:schemeClr val="dk1"/>
                          </a:solidFill>
                          <a:latin typeface="+mn-lt"/>
                          <a:ea typeface="+mn-ea"/>
                          <a:cs typeface="+mn-cs"/>
                        </a:rPr>
                        <a:t>0.0016</a:t>
                      </a:r>
                    </a:p>
                  </a:txBody>
                  <a:tcPr marL="9111" marR="9111" marT="9525" marB="0" anchor="b"/>
                </a:tc>
                <a:tc>
                  <a:txBody>
                    <a:bodyPr/>
                    <a:lstStyle/>
                    <a:p>
                      <a:pPr marL="0" algn="l" defTabSz="914400" rtl="0" eaLnBrk="1" fontAlgn="b" latinLnBrk="0" hangingPunct="1"/>
                      <a:r>
                        <a:rPr lang="en-US" sz="1800" kern="1200" dirty="0">
                          <a:solidFill>
                            <a:schemeClr val="dk1"/>
                          </a:solidFill>
                          <a:latin typeface="+mn-lt"/>
                          <a:ea typeface="+mn-ea"/>
                          <a:cs typeface="+mn-cs"/>
                        </a:rPr>
                        <a:t>0.0003</a:t>
                      </a:r>
                    </a:p>
                  </a:txBody>
                  <a:tcPr marL="9111" marR="9111" marT="9525" marB="0" anchor="b"/>
                </a:tc>
                <a:extLst>
                  <a:ext uri="{0D108BD9-81ED-4DB2-BD59-A6C34878D82A}">
                    <a16:rowId xmlns:a16="http://schemas.microsoft.com/office/drawing/2014/main" val="758269490"/>
                  </a:ext>
                </a:extLst>
              </a:tr>
              <a:tr h="402998">
                <a:tc>
                  <a:txBody>
                    <a:bodyPr/>
                    <a:lstStyle/>
                    <a:p>
                      <a:r>
                        <a:rPr lang="en-US" dirty="0"/>
                        <a:t>Elastic Net</a:t>
                      </a:r>
                    </a:p>
                  </a:txBody>
                  <a:tcPr marL="87465" marR="87465"/>
                </a:tc>
                <a:tc>
                  <a:txBody>
                    <a:bodyPr/>
                    <a:lstStyle/>
                    <a:p>
                      <a:pPr marL="0" algn="l" defTabSz="914400" rtl="0" eaLnBrk="1" fontAlgn="b" latinLnBrk="0" hangingPunct="1"/>
                      <a:r>
                        <a:rPr lang="en-US" sz="1800" kern="1200" dirty="0">
                          <a:solidFill>
                            <a:schemeClr val="dk1"/>
                          </a:solidFill>
                          <a:latin typeface="+mn-lt"/>
                          <a:ea typeface="+mn-ea"/>
                          <a:cs typeface="+mn-cs"/>
                        </a:rPr>
                        <a:t>0.89</a:t>
                      </a:r>
                    </a:p>
                  </a:txBody>
                  <a:tcPr marL="9111" marR="9111" marT="9525" marB="0" anchor="b"/>
                </a:tc>
                <a:tc>
                  <a:txBody>
                    <a:bodyPr/>
                    <a:lstStyle/>
                    <a:p>
                      <a:pPr marL="0" algn="l" defTabSz="914400" rtl="0" eaLnBrk="1" fontAlgn="b" latinLnBrk="0" hangingPunct="1"/>
                      <a:r>
                        <a:rPr lang="en-US" sz="1800" kern="1200" dirty="0">
                          <a:solidFill>
                            <a:schemeClr val="dk1"/>
                          </a:solidFill>
                          <a:latin typeface="+mn-lt"/>
                          <a:ea typeface="+mn-ea"/>
                          <a:cs typeface="+mn-cs"/>
                        </a:rPr>
                        <a:t>0.0228</a:t>
                      </a:r>
                    </a:p>
                  </a:txBody>
                  <a:tcPr marL="9111" marR="9111" marT="9525" marB="0" anchor="b"/>
                </a:tc>
                <a:tc>
                  <a:txBody>
                    <a:bodyPr/>
                    <a:lstStyle/>
                    <a:p>
                      <a:pPr marL="0" algn="l" defTabSz="914400" rtl="0" eaLnBrk="1" fontAlgn="b" latinLnBrk="0" hangingPunct="1"/>
                      <a:r>
                        <a:rPr lang="en-US" sz="1800" kern="1200">
                          <a:solidFill>
                            <a:schemeClr val="dk1"/>
                          </a:solidFill>
                          <a:latin typeface="+mn-lt"/>
                          <a:ea typeface="+mn-ea"/>
                          <a:cs typeface="+mn-cs"/>
                        </a:rPr>
                        <a:t>0.000968</a:t>
                      </a:r>
                    </a:p>
                  </a:txBody>
                  <a:tcPr marL="9111" marR="9111" marT="9525" marB="0" anchor="b"/>
                </a:tc>
                <a:tc>
                  <a:txBody>
                    <a:bodyPr/>
                    <a:lstStyle/>
                    <a:p>
                      <a:pPr marL="0" algn="l" defTabSz="914400" rtl="0" eaLnBrk="1" fontAlgn="b" latinLnBrk="0" hangingPunct="1"/>
                      <a:r>
                        <a:rPr lang="en-US" sz="1800" kern="1200" dirty="0">
                          <a:solidFill>
                            <a:srgbClr val="FF0000"/>
                          </a:solidFill>
                          <a:latin typeface="+mn-lt"/>
                          <a:ea typeface="+mn-ea"/>
                          <a:cs typeface="+mn-cs"/>
                        </a:rPr>
                        <a:t>0.0007</a:t>
                      </a:r>
                    </a:p>
                  </a:txBody>
                  <a:tcPr marL="9111" marR="9111" marT="9525" marB="0" anchor="b"/>
                </a:tc>
                <a:tc>
                  <a:txBody>
                    <a:bodyPr/>
                    <a:lstStyle/>
                    <a:p>
                      <a:pPr marL="0" algn="l" defTabSz="914400" rtl="0" eaLnBrk="1" fontAlgn="b" latinLnBrk="0" hangingPunct="1"/>
                      <a:r>
                        <a:rPr lang="en-US" sz="1800" kern="1200">
                          <a:solidFill>
                            <a:srgbClr val="FF0000"/>
                          </a:solidFill>
                          <a:latin typeface="+mn-lt"/>
                          <a:ea typeface="+mn-ea"/>
                          <a:cs typeface="+mn-cs"/>
                        </a:rPr>
                        <a:t>0</a:t>
                      </a:r>
                    </a:p>
                  </a:txBody>
                  <a:tcPr marL="9111" marR="9111" marT="9525" marB="0" anchor="b"/>
                </a:tc>
                <a:extLst>
                  <a:ext uri="{0D108BD9-81ED-4DB2-BD59-A6C34878D82A}">
                    <a16:rowId xmlns:a16="http://schemas.microsoft.com/office/drawing/2014/main" val="1277551657"/>
                  </a:ext>
                </a:extLst>
              </a:tr>
              <a:tr h="658868">
                <a:tc>
                  <a:txBody>
                    <a:bodyPr/>
                    <a:lstStyle/>
                    <a:p>
                      <a:r>
                        <a:rPr lang="en-US" dirty="0"/>
                        <a:t>Lasso Regression</a:t>
                      </a:r>
                    </a:p>
                  </a:txBody>
                  <a:tcPr marL="87465" marR="87465"/>
                </a:tc>
                <a:tc>
                  <a:txBody>
                    <a:bodyPr/>
                    <a:lstStyle/>
                    <a:p>
                      <a:pPr marL="0" algn="l" defTabSz="914400" rtl="0" eaLnBrk="1" fontAlgn="b" latinLnBrk="0" hangingPunct="1"/>
                      <a:r>
                        <a:rPr lang="en-US" sz="1800" kern="1200" dirty="0">
                          <a:solidFill>
                            <a:schemeClr val="dk1"/>
                          </a:solidFill>
                          <a:latin typeface="+mn-lt"/>
                          <a:ea typeface="+mn-ea"/>
                          <a:cs typeface="+mn-cs"/>
                        </a:rPr>
                        <a:t>0.89</a:t>
                      </a:r>
                    </a:p>
                  </a:txBody>
                  <a:tcPr marL="9111" marR="9111" marT="9525" marB="0" anchor="b"/>
                </a:tc>
                <a:tc>
                  <a:txBody>
                    <a:bodyPr/>
                    <a:lstStyle/>
                    <a:p>
                      <a:pPr marL="0" algn="l" defTabSz="914400" rtl="0" eaLnBrk="1" fontAlgn="b" latinLnBrk="0" hangingPunct="1"/>
                      <a:r>
                        <a:rPr lang="en-US" sz="1800" kern="1200">
                          <a:solidFill>
                            <a:schemeClr val="dk1"/>
                          </a:solidFill>
                          <a:latin typeface="+mn-lt"/>
                          <a:ea typeface="+mn-ea"/>
                          <a:cs typeface="+mn-cs"/>
                        </a:rPr>
                        <a:t>0.0229</a:t>
                      </a:r>
                    </a:p>
                  </a:txBody>
                  <a:tcPr marL="9111" marR="9111" marT="9525" marB="0" anchor="b"/>
                </a:tc>
                <a:tc>
                  <a:txBody>
                    <a:bodyPr/>
                    <a:lstStyle/>
                    <a:p>
                      <a:pPr marL="0" algn="l" defTabSz="914400" rtl="0" eaLnBrk="1" fontAlgn="b" latinLnBrk="0" hangingPunct="1"/>
                      <a:r>
                        <a:rPr lang="en-US" sz="1800" kern="1200">
                          <a:solidFill>
                            <a:schemeClr val="dk1"/>
                          </a:solidFill>
                          <a:latin typeface="+mn-lt"/>
                          <a:ea typeface="+mn-ea"/>
                          <a:cs typeface="+mn-cs"/>
                        </a:rPr>
                        <a:t>0.000976</a:t>
                      </a:r>
                    </a:p>
                  </a:txBody>
                  <a:tcPr marL="9111" marR="9111" marT="9525" marB="0" anchor="b"/>
                </a:tc>
                <a:tc>
                  <a:txBody>
                    <a:bodyPr/>
                    <a:lstStyle/>
                    <a:p>
                      <a:pPr marL="0" algn="l" defTabSz="914400" rtl="0" eaLnBrk="1" fontAlgn="b" latinLnBrk="0" hangingPunct="1"/>
                      <a:r>
                        <a:rPr lang="en-US" sz="1800" kern="1200" dirty="0">
                          <a:solidFill>
                            <a:srgbClr val="FF0000"/>
                          </a:solidFill>
                          <a:latin typeface="+mn-lt"/>
                          <a:ea typeface="+mn-ea"/>
                          <a:cs typeface="+mn-cs"/>
                        </a:rPr>
                        <a:t>0.0007</a:t>
                      </a:r>
                    </a:p>
                  </a:txBody>
                  <a:tcPr marL="9111" marR="9111" marT="9525" marB="0" anchor="b"/>
                </a:tc>
                <a:tc>
                  <a:txBody>
                    <a:bodyPr/>
                    <a:lstStyle/>
                    <a:p>
                      <a:pPr marL="0" algn="l" defTabSz="914400" rtl="0" eaLnBrk="1" fontAlgn="b" latinLnBrk="0" hangingPunct="1"/>
                      <a:r>
                        <a:rPr lang="en-US" sz="1800" kern="1200" dirty="0">
                          <a:solidFill>
                            <a:srgbClr val="FF0000"/>
                          </a:solidFill>
                          <a:latin typeface="+mn-lt"/>
                          <a:ea typeface="+mn-ea"/>
                          <a:cs typeface="+mn-cs"/>
                        </a:rPr>
                        <a:t>0</a:t>
                      </a:r>
                    </a:p>
                  </a:txBody>
                  <a:tcPr marL="9111" marR="9111" marT="9525" marB="0" anchor="b"/>
                </a:tc>
                <a:extLst>
                  <a:ext uri="{0D108BD9-81ED-4DB2-BD59-A6C34878D82A}">
                    <a16:rowId xmlns:a16="http://schemas.microsoft.com/office/drawing/2014/main" val="2744270038"/>
                  </a:ext>
                </a:extLst>
              </a:tr>
              <a:tr h="705248">
                <a:tc>
                  <a:txBody>
                    <a:bodyPr/>
                    <a:lstStyle/>
                    <a:p>
                      <a:r>
                        <a:rPr lang="en-US" dirty="0"/>
                        <a:t>Gradient Boosting Regression</a:t>
                      </a:r>
                    </a:p>
                  </a:txBody>
                  <a:tcPr marL="87465" marR="87465"/>
                </a:tc>
                <a:tc>
                  <a:txBody>
                    <a:bodyPr/>
                    <a:lstStyle/>
                    <a:p>
                      <a:pPr marL="0" algn="l" defTabSz="914400" rtl="0" eaLnBrk="1" fontAlgn="b" latinLnBrk="0" hangingPunct="1"/>
                      <a:r>
                        <a:rPr lang="en-US" sz="1800" kern="1200" dirty="0">
                          <a:solidFill>
                            <a:srgbClr val="FF0000"/>
                          </a:solidFill>
                          <a:latin typeface="+mn-lt"/>
                          <a:ea typeface="+mn-ea"/>
                          <a:cs typeface="+mn-cs"/>
                        </a:rPr>
                        <a:t>0.95</a:t>
                      </a:r>
                    </a:p>
                  </a:txBody>
                  <a:tcPr marL="9111" marR="9111" marT="9525" marB="0" anchor="b"/>
                </a:tc>
                <a:tc>
                  <a:txBody>
                    <a:bodyPr/>
                    <a:lstStyle/>
                    <a:p>
                      <a:pPr marL="0" algn="l" defTabSz="914400" rtl="0" eaLnBrk="1" fontAlgn="b" latinLnBrk="0" hangingPunct="1"/>
                      <a:r>
                        <a:rPr lang="en-US" sz="1800" kern="1200" dirty="0">
                          <a:solidFill>
                            <a:srgbClr val="FF0000"/>
                          </a:solidFill>
                          <a:latin typeface="+mn-lt"/>
                          <a:ea typeface="+mn-ea"/>
                          <a:cs typeface="+mn-cs"/>
                        </a:rPr>
                        <a:t>0.0151</a:t>
                      </a:r>
                    </a:p>
                  </a:txBody>
                  <a:tcPr marL="9111" marR="9111" marT="9525" marB="0" anchor="b"/>
                </a:tc>
                <a:tc>
                  <a:txBody>
                    <a:bodyPr/>
                    <a:lstStyle/>
                    <a:p>
                      <a:pPr marL="0" algn="l" defTabSz="914400" rtl="0" eaLnBrk="1" fontAlgn="b" latinLnBrk="0" hangingPunct="1"/>
                      <a:r>
                        <a:rPr lang="en-US" sz="1800" kern="1200" dirty="0">
                          <a:solidFill>
                            <a:srgbClr val="FF0000"/>
                          </a:solidFill>
                          <a:latin typeface="+mn-lt"/>
                          <a:ea typeface="+mn-ea"/>
                          <a:cs typeface="+mn-cs"/>
                        </a:rPr>
                        <a:t>0.000474</a:t>
                      </a:r>
                    </a:p>
                  </a:txBody>
                  <a:tcPr marL="9111" marR="9111" marT="9525" marB="0" anchor="b"/>
                </a:tc>
                <a:tc>
                  <a:txBody>
                    <a:bodyPr/>
                    <a:lstStyle/>
                    <a:p>
                      <a:pPr marL="0" algn="l" defTabSz="914400" rtl="0" eaLnBrk="1" fontAlgn="b" latinLnBrk="0" hangingPunct="1"/>
                      <a:r>
                        <a:rPr lang="en-US" sz="1800" kern="1200" dirty="0">
                          <a:solidFill>
                            <a:schemeClr val="dk1"/>
                          </a:solidFill>
                          <a:latin typeface="+mn-lt"/>
                          <a:ea typeface="+mn-ea"/>
                          <a:cs typeface="+mn-cs"/>
                        </a:rPr>
                        <a:t>0.0066</a:t>
                      </a:r>
                    </a:p>
                  </a:txBody>
                  <a:tcPr marL="9111" marR="9111" marT="9525" marB="0" anchor="b"/>
                </a:tc>
                <a:tc>
                  <a:txBody>
                    <a:bodyPr/>
                    <a:lstStyle/>
                    <a:p>
                      <a:pPr marL="0" algn="l" defTabSz="914400" rtl="0" eaLnBrk="1" fontAlgn="b" latinLnBrk="0" hangingPunct="1"/>
                      <a:r>
                        <a:rPr lang="en-US" sz="1800" kern="1200" dirty="0">
                          <a:solidFill>
                            <a:schemeClr val="dk1"/>
                          </a:solidFill>
                          <a:latin typeface="+mn-lt"/>
                          <a:ea typeface="+mn-ea"/>
                          <a:cs typeface="+mn-cs"/>
                        </a:rPr>
                        <a:t>0.0009</a:t>
                      </a:r>
                    </a:p>
                  </a:txBody>
                  <a:tcPr marL="9111" marR="9111" marT="9525" marB="0" anchor="b"/>
                </a:tc>
                <a:extLst>
                  <a:ext uri="{0D108BD9-81ED-4DB2-BD59-A6C34878D82A}">
                    <a16:rowId xmlns:a16="http://schemas.microsoft.com/office/drawing/2014/main" val="980296758"/>
                  </a:ext>
                </a:extLst>
              </a:tr>
              <a:tr h="402998">
                <a:tc>
                  <a:txBody>
                    <a:bodyPr/>
                    <a:lstStyle/>
                    <a:p>
                      <a:r>
                        <a:rPr lang="en-US" dirty="0" err="1"/>
                        <a:t>XGBoost</a:t>
                      </a:r>
                      <a:endParaRPr lang="en-US" dirty="0"/>
                    </a:p>
                  </a:txBody>
                  <a:tcPr marL="87465" marR="87465"/>
                </a:tc>
                <a:tc>
                  <a:txBody>
                    <a:bodyPr/>
                    <a:lstStyle/>
                    <a:p>
                      <a:pPr marL="0" algn="l" defTabSz="914400" rtl="0" eaLnBrk="1" fontAlgn="b" latinLnBrk="0" hangingPunct="1"/>
                      <a:r>
                        <a:rPr lang="en-US" sz="1800" kern="1200">
                          <a:solidFill>
                            <a:schemeClr val="dk1"/>
                          </a:solidFill>
                          <a:latin typeface="+mn-lt"/>
                          <a:ea typeface="+mn-ea"/>
                          <a:cs typeface="+mn-cs"/>
                        </a:rPr>
                        <a:t>0.92</a:t>
                      </a:r>
                    </a:p>
                  </a:txBody>
                  <a:tcPr marL="9111" marR="9111" marT="9525" marB="0" anchor="b"/>
                </a:tc>
                <a:tc>
                  <a:txBody>
                    <a:bodyPr/>
                    <a:lstStyle/>
                    <a:p>
                      <a:pPr marL="0" algn="l" defTabSz="914400" rtl="0" eaLnBrk="1" fontAlgn="b" latinLnBrk="0" hangingPunct="1"/>
                      <a:r>
                        <a:rPr lang="en-US" sz="1800" kern="1200">
                          <a:solidFill>
                            <a:schemeClr val="dk1"/>
                          </a:solidFill>
                          <a:latin typeface="+mn-lt"/>
                          <a:ea typeface="+mn-ea"/>
                          <a:cs typeface="+mn-cs"/>
                        </a:rPr>
                        <a:t>0.0195</a:t>
                      </a:r>
                    </a:p>
                  </a:txBody>
                  <a:tcPr marL="9111" marR="9111" marT="9525" marB="0" anchor="b"/>
                </a:tc>
                <a:tc>
                  <a:txBody>
                    <a:bodyPr/>
                    <a:lstStyle/>
                    <a:p>
                      <a:pPr marL="0" algn="l" defTabSz="914400" rtl="0" eaLnBrk="1" fontAlgn="b" latinLnBrk="0" hangingPunct="1"/>
                      <a:r>
                        <a:rPr lang="en-US" sz="1800" kern="1200" dirty="0">
                          <a:solidFill>
                            <a:schemeClr val="dk1"/>
                          </a:solidFill>
                          <a:latin typeface="+mn-lt"/>
                          <a:ea typeface="+mn-ea"/>
                          <a:cs typeface="+mn-cs"/>
                        </a:rPr>
                        <a:t>0.000716</a:t>
                      </a:r>
                    </a:p>
                  </a:txBody>
                  <a:tcPr marL="9111" marR="9111" marT="9525" marB="0" anchor="b"/>
                </a:tc>
                <a:tc>
                  <a:txBody>
                    <a:bodyPr/>
                    <a:lstStyle/>
                    <a:p>
                      <a:pPr marL="0" algn="l" defTabSz="914400" rtl="0" eaLnBrk="1" fontAlgn="b" latinLnBrk="0" hangingPunct="1"/>
                      <a:r>
                        <a:rPr lang="en-US" sz="1800" kern="1200">
                          <a:solidFill>
                            <a:schemeClr val="dk1"/>
                          </a:solidFill>
                          <a:latin typeface="+mn-lt"/>
                          <a:ea typeface="+mn-ea"/>
                          <a:cs typeface="+mn-cs"/>
                        </a:rPr>
                        <a:t>0.0076</a:t>
                      </a:r>
                    </a:p>
                  </a:txBody>
                  <a:tcPr marL="9111" marR="9111" marT="9525" marB="0" anchor="b"/>
                </a:tc>
                <a:tc>
                  <a:txBody>
                    <a:bodyPr/>
                    <a:lstStyle/>
                    <a:p>
                      <a:pPr marL="0" algn="l" defTabSz="914400" rtl="0" eaLnBrk="1" fontAlgn="b" latinLnBrk="0" hangingPunct="1"/>
                      <a:r>
                        <a:rPr lang="en-US" sz="1800" kern="1200" dirty="0">
                          <a:solidFill>
                            <a:schemeClr val="dk1"/>
                          </a:solidFill>
                          <a:latin typeface="+mn-lt"/>
                          <a:ea typeface="+mn-ea"/>
                          <a:cs typeface="+mn-cs"/>
                        </a:rPr>
                        <a:t>0.0004</a:t>
                      </a:r>
                    </a:p>
                  </a:txBody>
                  <a:tcPr marL="9111" marR="9111" marT="9525" marB="0" anchor="b"/>
                </a:tc>
                <a:extLst>
                  <a:ext uri="{0D108BD9-81ED-4DB2-BD59-A6C34878D82A}">
                    <a16:rowId xmlns:a16="http://schemas.microsoft.com/office/drawing/2014/main" val="31281832"/>
                  </a:ext>
                </a:extLst>
              </a:tr>
              <a:tr h="402998">
                <a:tc>
                  <a:txBody>
                    <a:bodyPr/>
                    <a:lstStyle/>
                    <a:p>
                      <a:r>
                        <a:rPr lang="en-US" dirty="0" err="1"/>
                        <a:t>LightGBM</a:t>
                      </a:r>
                      <a:endParaRPr lang="en-US" dirty="0"/>
                    </a:p>
                  </a:txBody>
                  <a:tcPr marL="87465" marR="87465"/>
                </a:tc>
                <a:tc>
                  <a:txBody>
                    <a:bodyPr/>
                    <a:lstStyle/>
                    <a:p>
                      <a:pPr marL="0" algn="l" defTabSz="914400" rtl="0" eaLnBrk="1" fontAlgn="b" latinLnBrk="0" hangingPunct="1"/>
                      <a:r>
                        <a:rPr lang="en-US" sz="1800" kern="1200">
                          <a:solidFill>
                            <a:schemeClr val="dk1"/>
                          </a:solidFill>
                          <a:latin typeface="+mn-lt"/>
                          <a:ea typeface="+mn-ea"/>
                          <a:cs typeface="+mn-cs"/>
                        </a:rPr>
                        <a:t>0.93</a:t>
                      </a:r>
                    </a:p>
                  </a:txBody>
                  <a:tcPr marL="9111" marR="9111" marT="9525" marB="0" anchor="b"/>
                </a:tc>
                <a:tc>
                  <a:txBody>
                    <a:bodyPr/>
                    <a:lstStyle/>
                    <a:p>
                      <a:pPr marL="0" algn="l" defTabSz="914400" rtl="0" eaLnBrk="1" fontAlgn="b" latinLnBrk="0" hangingPunct="1"/>
                      <a:r>
                        <a:rPr lang="en-US" sz="1800" kern="1200">
                          <a:solidFill>
                            <a:schemeClr val="dk1"/>
                          </a:solidFill>
                          <a:latin typeface="+mn-lt"/>
                          <a:ea typeface="+mn-ea"/>
                          <a:cs typeface="+mn-cs"/>
                        </a:rPr>
                        <a:t>0.0176</a:t>
                      </a:r>
                    </a:p>
                  </a:txBody>
                  <a:tcPr marL="9111" marR="9111" marT="9525" marB="0" anchor="b"/>
                </a:tc>
                <a:tc>
                  <a:txBody>
                    <a:bodyPr/>
                    <a:lstStyle/>
                    <a:p>
                      <a:pPr marL="0" algn="l" defTabSz="914400" rtl="0" eaLnBrk="1" fontAlgn="b" latinLnBrk="0" hangingPunct="1"/>
                      <a:r>
                        <a:rPr lang="en-US" sz="1800" kern="1200" dirty="0">
                          <a:solidFill>
                            <a:schemeClr val="dk1"/>
                          </a:solidFill>
                          <a:latin typeface="+mn-lt"/>
                          <a:ea typeface="+mn-ea"/>
                          <a:cs typeface="+mn-cs"/>
                        </a:rPr>
                        <a:t>0.000579</a:t>
                      </a:r>
                    </a:p>
                  </a:txBody>
                  <a:tcPr marL="9111" marR="9111" marT="9525" marB="0" anchor="b"/>
                </a:tc>
                <a:tc>
                  <a:txBody>
                    <a:bodyPr/>
                    <a:lstStyle/>
                    <a:p>
                      <a:pPr marL="0" algn="l" defTabSz="914400" rtl="0" eaLnBrk="1" fontAlgn="b" latinLnBrk="0" hangingPunct="1"/>
                      <a:r>
                        <a:rPr lang="en-US" sz="1800" kern="1200">
                          <a:solidFill>
                            <a:schemeClr val="dk1"/>
                          </a:solidFill>
                          <a:latin typeface="+mn-lt"/>
                          <a:ea typeface="+mn-ea"/>
                          <a:cs typeface="+mn-cs"/>
                        </a:rPr>
                        <a:t>0.009</a:t>
                      </a:r>
                    </a:p>
                  </a:txBody>
                  <a:tcPr marL="9111" marR="9111" marT="9525" marB="0" anchor="b"/>
                </a:tc>
                <a:tc>
                  <a:txBody>
                    <a:bodyPr/>
                    <a:lstStyle/>
                    <a:p>
                      <a:pPr marL="0" algn="l" defTabSz="914400" rtl="0" eaLnBrk="1" fontAlgn="b" latinLnBrk="0" hangingPunct="1"/>
                      <a:r>
                        <a:rPr lang="en-US" sz="1800" kern="1200" dirty="0">
                          <a:solidFill>
                            <a:schemeClr val="dk1"/>
                          </a:solidFill>
                          <a:latin typeface="+mn-lt"/>
                          <a:ea typeface="+mn-ea"/>
                          <a:cs typeface="+mn-cs"/>
                        </a:rPr>
                        <a:t>0.0008</a:t>
                      </a:r>
                    </a:p>
                  </a:txBody>
                  <a:tcPr marL="9111" marR="9111" marT="9525" marB="0" anchor="b"/>
                </a:tc>
                <a:extLst>
                  <a:ext uri="{0D108BD9-81ED-4DB2-BD59-A6C34878D82A}">
                    <a16:rowId xmlns:a16="http://schemas.microsoft.com/office/drawing/2014/main" val="3016841964"/>
                  </a:ext>
                </a:extLst>
              </a:tr>
              <a:tr h="402998">
                <a:tc>
                  <a:txBody>
                    <a:bodyPr/>
                    <a:lstStyle/>
                    <a:p>
                      <a:r>
                        <a:rPr lang="en-US" dirty="0"/>
                        <a:t>Averaged model</a:t>
                      </a:r>
                    </a:p>
                  </a:txBody>
                  <a:tcPr marL="87465" marR="87465"/>
                </a:tc>
                <a:tc>
                  <a:txBody>
                    <a:bodyPr/>
                    <a:lstStyle/>
                    <a:p>
                      <a:pPr marL="0" algn="l" defTabSz="914400" rtl="0" eaLnBrk="1" fontAlgn="b" latinLnBrk="0" hangingPunct="1"/>
                      <a:r>
                        <a:rPr lang="en-US" sz="1800" kern="1200">
                          <a:solidFill>
                            <a:schemeClr val="dk1"/>
                          </a:solidFill>
                          <a:latin typeface="+mn-lt"/>
                          <a:ea typeface="+mn-ea"/>
                          <a:cs typeface="+mn-cs"/>
                        </a:rPr>
                        <a:t>0.92</a:t>
                      </a:r>
                    </a:p>
                  </a:txBody>
                  <a:tcPr marL="9111" marR="9111" marT="9525" marB="0" anchor="b"/>
                </a:tc>
                <a:tc>
                  <a:txBody>
                    <a:bodyPr/>
                    <a:lstStyle/>
                    <a:p>
                      <a:pPr marL="0" algn="l" defTabSz="914400" rtl="0" eaLnBrk="1" fontAlgn="b" latinLnBrk="0" hangingPunct="1"/>
                      <a:r>
                        <a:rPr lang="en-US" sz="1800" kern="1200">
                          <a:solidFill>
                            <a:schemeClr val="dk1"/>
                          </a:solidFill>
                          <a:latin typeface="+mn-lt"/>
                          <a:ea typeface="+mn-ea"/>
                          <a:cs typeface="+mn-cs"/>
                        </a:rPr>
                        <a:t>0.0189</a:t>
                      </a:r>
                    </a:p>
                  </a:txBody>
                  <a:tcPr marL="9111" marR="9111" marT="9525" marB="0" anchor="b"/>
                </a:tc>
                <a:tc>
                  <a:txBody>
                    <a:bodyPr/>
                    <a:lstStyle/>
                    <a:p>
                      <a:pPr marL="0" algn="l" defTabSz="914400" rtl="0" eaLnBrk="1" fontAlgn="b" latinLnBrk="0" hangingPunct="1"/>
                      <a:r>
                        <a:rPr lang="en-US" sz="1800" kern="1200" dirty="0">
                          <a:solidFill>
                            <a:schemeClr val="dk1"/>
                          </a:solidFill>
                          <a:latin typeface="+mn-lt"/>
                          <a:ea typeface="+mn-ea"/>
                          <a:cs typeface="+mn-cs"/>
                        </a:rPr>
                        <a:t>0.000676</a:t>
                      </a:r>
                    </a:p>
                  </a:txBody>
                  <a:tcPr marL="9111" marR="9111" marT="9525" marB="0" anchor="b"/>
                </a:tc>
                <a:tc>
                  <a:txBody>
                    <a:bodyPr/>
                    <a:lstStyle/>
                    <a:p>
                      <a:pPr marL="0" algn="l" defTabSz="914400" rtl="0" eaLnBrk="1" fontAlgn="b" latinLnBrk="0" hangingPunct="1"/>
                      <a:r>
                        <a:rPr lang="en-US" sz="1800" kern="1200">
                          <a:solidFill>
                            <a:schemeClr val="dk1"/>
                          </a:solidFill>
                          <a:latin typeface="+mn-lt"/>
                          <a:ea typeface="+mn-ea"/>
                          <a:cs typeface="+mn-cs"/>
                        </a:rPr>
                        <a:t>0.0018</a:t>
                      </a:r>
                    </a:p>
                  </a:txBody>
                  <a:tcPr marL="9111" marR="9111" marT="9525" marB="0" anchor="b"/>
                </a:tc>
                <a:tc>
                  <a:txBody>
                    <a:bodyPr/>
                    <a:lstStyle/>
                    <a:p>
                      <a:pPr marL="0" algn="l" defTabSz="914400" rtl="0" eaLnBrk="1" fontAlgn="b" latinLnBrk="0" hangingPunct="1"/>
                      <a:r>
                        <a:rPr lang="en-US" sz="1800" kern="1200" dirty="0">
                          <a:solidFill>
                            <a:schemeClr val="dk1"/>
                          </a:solidFill>
                          <a:latin typeface="+mn-lt"/>
                          <a:ea typeface="+mn-ea"/>
                          <a:cs typeface="+mn-cs"/>
                        </a:rPr>
                        <a:t>0.0003</a:t>
                      </a:r>
                    </a:p>
                  </a:txBody>
                  <a:tcPr marL="9111" marR="9111" marT="9525" marB="0" anchor="b"/>
                </a:tc>
                <a:extLst>
                  <a:ext uri="{0D108BD9-81ED-4DB2-BD59-A6C34878D82A}">
                    <a16:rowId xmlns:a16="http://schemas.microsoft.com/office/drawing/2014/main" val="4042874091"/>
                  </a:ext>
                </a:extLst>
              </a:tr>
            </a:tbl>
          </a:graphicData>
        </a:graphic>
      </p:graphicFrame>
    </p:spTree>
    <p:extLst>
      <p:ext uri="{BB962C8B-B14F-4D97-AF65-F5344CB8AC3E}">
        <p14:creationId xmlns:p14="http://schemas.microsoft.com/office/powerpoint/2010/main" val="2444828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A74F-D943-4E4F-92DB-31D15C909076}"/>
              </a:ext>
            </a:extLst>
          </p:cNvPr>
          <p:cNvSpPr>
            <a:spLocks noGrp="1"/>
          </p:cNvSpPr>
          <p:nvPr>
            <p:ph type="title"/>
          </p:nvPr>
        </p:nvSpPr>
        <p:spPr>
          <a:xfrm>
            <a:off x="857251" y="256506"/>
            <a:ext cx="10490200" cy="1609344"/>
          </a:xfrm>
        </p:spPr>
        <p:txBody>
          <a:bodyPr>
            <a:normAutofit/>
          </a:bodyPr>
          <a:lstStyle/>
          <a:p>
            <a:r>
              <a:rPr lang="en-US" dirty="0"/>
              <a:t>Results predict col: price, </a:t>
            </a:r>
            <a:r>
              <a:rPr lang="en-US" dirty="0" err="1"/>
              <a:t>skeweness</a:t>
            </a:r>
            <a:r>
              <a:rPr lang="en-US" dirty="0"/>
              <a:t> resolved</a:t>
            </a:r>
          </a:p>
        </p:txBody>
      </p:sp>
      <p:graphicFrame>
        <p:nvGraphicFramePr>
          <p:cNvPr id="4" name="Table 4">
            <a:extLst>
              <a:ext uri="{FF2B5EF4-FFF2-40B4-BE49-F238E27FC236}">
                <a16:creationId xmlns:a16="http://schemas.microsoft.com/office/drawing/2014/main" id="{D9FEEB80-9052-4FE7-B5A9-38799A5D3B8F}"/>
              </a:ext>
            </a:extLst>
          </p:cNvPr>
          <p:cNvGraphicFramePr>
            <a:graphicFrameLocks noGrp="1"/>
          </p:cNvGraphicFramePr>
          <p:nvPr>
            <p:ph idx="1"/>
            <p:extLst>
              <p:ext uri="{D42A27DB-BD31-4B8C-83A1-F6EECF244321}">
                <p14:modId xmlns:p14="http://schemas.microsoft.com/office/powerpoint/2010/main" val="2649590015"/>
              </p:ext>
            </p:extLst>
          </p:nvPr>
        </p:nvGraphicFramePr>
        <p:xfrm>
          <a:off x="0" y="1743076"/>
          <a:ext cx="12192000" cy="5114924"/>
        </p:xfrm>
        <a:graphic>
          <a:graphicData uri="http://schemas.openxmlformats.org/drawingml/2006/table">
            <a:tbl>
              <a:tblPr firstRow="1" bandRow="1">
                <a:tableStyleId>{5C22544A-7EE6-4342-B048-85BDC9FD1C3A}</a:tableStyleId>
              </a:tblPr>
              <a:tblGrid>
                <a:gridCol w="3167592">
                  <a:extLst>
                    <a:ext uri="{9D8B030D-6E8A-4147-A177-3AD203B41FA5}">
                      <a16:colId xmlns:a16="http://schemas.microsoft.com/office/drawing/2014/main" val="2866525633"/>
                    </a:ext>
                  </a:extLst>
                </a:gridCol>
                <a:gridCol w="1486829">
                  <a:extLst>
                    <a:ext uri="{9D8B030D-6E8A-4147-A177-3AD203B41FA5}">
                      <a16:colId xmlns:a16="http://schemas.microsoft.com/office/drawing/2014/main" val="1178981093"/>
                    </a:ext>
                  </a:extLst>
                </a:gridCol>
                <a:gridCol w="1441579">
                  <a:extLst>
                    <a:ext uri="{9D8B030D-6E8A-4147-A177-3AD203B41FA5}">
                      <a16:colId xmlns:a16="http://schemas.microsoft.com/office/drawing/2014/main" val="209200281"/>
                    </a:ext>
                  </a:extLst>
                </a:gridCol>
                <a:gridCol w="2032000">
                  <a:extLst>
                    <a:ext uri="{9D8B030D-6E8A-4147-A177-3AD203B41FA5}">
                      <a16:colId xmlns:a16="http://schemas.microsoft.com/office/drawing/2014/main" val="3825505876"/>
                    </a:ext>
                  </a:extLst>
                </a:gridCol>
                <a:gridCol w="2032000">
                  <a:extLst>
                    <a:ext uri="{9D8B030D-6E8A-4147-A177-3AD203B41FA5}">
                      <a16:colId xmlns:a16="http://schemas.microsoft.com/office/drawing/2014/main" val="1020907624"/>
                    </a:ext>
                  </a:extLst>
                </a:gridCol>
                <a:gridCol w="2032000">
                  <a:extLst>
                    <a:ext uri="{9D8B030D-6E8A-4147-A177-3AD203B41FA5}">
                      <a16:colId xmlns:a16="http://schemas.microsoft.com/office/drawing/2014/main" val="2281838678"/>
                    </a:ext>
                  </a:extLst>
                </a:gridCol>
              </a:tblGrid>
              <a:tr h="1538022">
                <a:tc>
                  <a:txBody>
                    <a:bodyPr/>
                    <a:lstStyle/>
                    <a:p>
                      <a:endParaRPr lang="en-US" dirty="0"/>
                    </a:p>
                  </a:txBody>
                  <a:tcPr marL="87465" marR="87465"/>
                </a:tc>
                <a:tc>
                  <a:txBody>
                    <a:bodyPr/>
                    <a:lstStyle/>
                    <a:p>
                      <a:r>
                        <a:rPr lang="en-US" dirty="0"/>
                        <a:t>R-square Accuracy</a:t>
                      </a:r>
                    </a:p>
                  </a:txBody>
                  <a:tcPr marL="87465" marR="87465"/>
                </a:tc>
                <a:tc>
                  <a:txBody>
                    <a:bodyPr/>
                    <a:lstStyle/>
                    <a:p>
                      <a:r>
                        <a:rPr lang="en-US" dirty="0"/>
                        <a:t>Mean absolute Error</a:t>
                      </a:r>
                    </a:p>
                  </a:txBody>
                  <a:tcPr marL="87465" marR="87465"/>
                </a:tc>
                <a:tc>
                  <a:txBody>
                    <a:bodyPr/>
                    <a:lstStyle/>
                    <a:p>
                      <a:r>
                        <a:rPr lang="en-US" dirty="0"/>
                        <a:t>Mean squared Error</a:t>
                      </a:r>
                    </a:p>
                  </a:txBody>
                  <a:tcPr marL="87465" marR="87465"/>
                </a:tc>
                <a:tc>
                  <a:txBody>
                    <a:bodyPr/>
                    <a:lstStyle/>
                    <a:p>
                      <a:r>
                        <a:rPr lang="en-US" dirty="0"/>
                        <a:t>Cross-Validation negative mean squared error</a:t>
                      </a:r>
                    </a:p>
                  </a:txBody>
                  <a:tcPr marL="87465" marR="87465"/>
                </a:tc>
                <a:tc>
                  <a:txBody>
                    <a:bodyPr/>
                    <a:lstStyle/>
                    <a:p>
                      <a:r>
                        <a:rPr lang="en-US" dirty="0"/>
                        <a:t>Cross-validation standard deviation</a:t>
                      </a:r>
                    </a:p>
                  </a:txBody>
                  <a:tcPr marL="87465" marR="87465"/>
                </a:tc>
                <a:extLst>
                  <a:ext uri="{0D108BD9-81ED-4DB2-BD59-A6C34878D82A}">
                    <a16:rowId xmlns:a16="http://schemas.microsoft.com/office/drawing/2014/main" val="194122825"/>
                  </a:ext>
                </a:extLst>
              </a:tr>
              <a:tr h="672884">
                <a:tc>
                  <a:txBody>
                    <a:bodyPr/>
                    <a:lstStyle/>
                    <a:p>
                      <a:r>
                        <a:rPr lang="en-US" dirty="0"/>
                        <a:t>Kernel Ridge Regression</a:t>
                      </a:r>
                    </a:p>
                  </a:txBody>
                  <a:tcPr marL="87465" marR="87465"/>
                </a:tc>
                <a:tc>
                  <a:txBody>
                    <a:bodyPr/>
                    <a:lstStyle/>
                    <a:p>
                      <a:pPr algn="r" fontAlgn="b"/>
                      <a:r>
                        <a:rPr lang="en-US" sz="1800" kern="1200" dirty="0">
                          <a:solidFill>
                            <a:schemeClr val="tx1"/>
                          </a:solidFill>
                          <a:latin typeface="+mn-lt"/>
                          <a:ea typeface="+mn-ea"/>
                          <a:cs typeface="+mn-cs"/>
                        </a:rPr>
                        <a:t>0.91</a:t>
                      </a:r>
                    </a:p>
                  </a:txBody>
                  <a:tcPr marL="9525" marR="9525" marT="9525" marB="0" anchor="b"/>
                </a:tc>
                <a:tc>
                  <a:txBody>
                    <a:bodyPr/>
                    <a:lstStyle/>
                    <a:p>
                      <a:pPr algn="r" fontAlgn="b"/>
                      <a:r>
                        <a:rPr lang="en-US" sz="1800" kern="1200">
                          <a:solidFill>
                            <a:schemeClr val="tx1"/>
                          </a:solidFill>
                          <a:latin typeface="+mn-lt"/>
                          <a:ea typeface="+mn-ea"/>
                          <a:cs typeface="+mn-cs"/>
                        </a:rPr>
                        <a:t>1.7061</a:t>
                      </a:r>
                    </a:p>
                  </a:txBody>
                  <a:tcPr marL="9525" marR="9525" marT="9525" marB="0" anchor="b"/>
                </a:tc>
                <a:tc>
                  <a:txBody>
                    <a:bodyPr/>
                    <a:lstStyle/>
                    <a:p>
                      <a:pPr algn="r" fontAlgn="b"/>
                      <a:r>
                        <a:rPr lang="en-US" sz="1800" kern="1200">
                          <a:solidFill>
                            <a:schemeClr val="tx1"/>
                          </a:solidFill>
                          <a:latin typeface="+mn-lt"/>
                          <a:ea typeface="+mn-ea"/>
                          <a:cs typeface="+mn-cs"/>
                        </a:rPr>
                        <a:t>6.849177</a:t>
                      </a:r>
                    </a:p>
                  </a:txBody>
                  <a:tcPr marL="9525" marR="9525" marT="9525" marB="0" anchor="b"/>
                </a:tc>
                <a:tc>
                  <a:txBody>
                    <a:bodyPr/>
                    <a:lstStyle/>
                    <a:p>
                      <a:pPr algn="r" fontAlgn="b"/>
                      <a:r>
                        <a:rPr lang="en-US" sz="1800" kern="1200" dirty="0">
                          <a:solidFill>
                            <a:schemeClr val="tx1"/>
                          </a:solidFill>
                          <a:latin typeface="+mn-lt"/>
                          <a:ea typeface="+mn-ea"/>
                          <a:cs typeface="+mn-cs"/>
                        </a:rPr>
                        <a:t>0.0092</a:t>
                      </a:r>
                    </a:p>
                  </a:txBody>
                  <a:tcPr marL="9525" marR="9525" marT="9525" marB="0" anchor="b"/>
                </a:tc>
                <a:tc>
                  <a:txBody>
                    <a:bodyPr/>
                    <a:lstStyle/>
                    <a:p>
                      <a:pPr algn="r" fontAlgn="b"/>
                      <a:r>
                        <a:rPr lang="en-US" sz="1800" kern="1200">
                          <a:solidFill>
                            <a:schemeClr val="tx1"/>
                          </a:solidFill>
                          <a:latin typeface="+mn-lt"/>
                          <a:ea typeface="+mn-ea"/>
                          <a:cs typeface="+mn-cs"/>
                        </a:rPr>
                        <a:t>0.0003</a:t>
                      </a:r>
                    </a:p>
                  </a:txBody>
                  <a:tcPr marL="9525" marR="9525" marT="9525" marB="0" anchor="b"/>
                </a:tc>
                <a:extLst>
                  <a:ext uri="{0D108BD9-81ED-4DB2-BD59-A6C34878D82A}">
                    <a16:rowId xmlns:a16="http://schemas.microsoft.com/office/drawing/2014/main" val="758269490"/>
                  </a:ext>
                </a:extLst>
              </a:tr>
              <a:tr h="389846">
                <a:tc>
                  <a:txBody>
                    <a:bodyPr/>
                    <a:lstStyle/>
                    <a:p>
                      <a:r>
                        <a:rPr lang="en-US" dirty="0"/>
                        <a:t>Elastic Net</a:t>
                      </a:r>
                    </a:p>
                  </a:txBody>
                  <a:tcPr marL="87465" marR="87465"/>
                </a:tc>
                <a:tc>
                  <a:txBody>
                    <a:bodyPr/>
                    <a:lstStyle/>
                    <a:p>
                      <a:pPr algn="r" fontAlgn="b"/>
                      <a:r>
                        <a:rPr lang="en-US" sz="1800" kern="1200">
                          <a:solidFill>
                            <a:schemeClr val="tx1"/>
                          </a:solidFill>
                          <a:latin typeface="+mn-lt"/>
                          <a:ea typeface="+mn-ea"/>
                          <a:cs typeface="+mn-cs"/>
                        </a:rPr>
                        <a:t>0.92</a:t>
                      </a:r>
                    </a:p>
                  </a:txBody>
                  <a:tcPr marL="9525" marR="9525" marT="9525" marB="0" anchor="b"/>
                </a:tc>
                <a:tc>
                  <a:txBody>
                    <a:bodyPr/>
                    <a:lstStyle/>
                    <a:p>
                      <a:pPr algn="r" fontAlgn="b"/>
                      <a:r>
                        <a:rPr lang="en-US" sz="1800" kern="1200" dirty="0">
                          <a:solidFill>
                            <a:schemeClr val="tx1"/>
                          </a:solidFill>
                          <a:latin typeface="+mn-lt"/>
                          <a:ea typeface="+mn-ea"/>
                          <a:cs typeface="+mn-cs"/>
                        </a:rPr>
                        <a:t>1.5649</a:t>
                      </a:r>
                    </a:p>
                  </a:txBody>
                  <a:tcPr marL="9525" marR="9525" marT="9525" marB="0" anchor="b"/>
                </a:tc>
                <a:tc>
                  <a:txBody>
                    <a:bodyPr/>
                    <a:lstStyle/>
                    <a:p>
                      <a:pPr algn="r" fontAlgn="b"/>
                      <a:r>
                        <a:rPr lang="en-US" sz="1800" kern="1200">
                          <a:solidFill>
                            <a:schemeClr val="tx1"/>
                          </a:solidFill>
                          <a:latin typeface="+mn-lt"/>
                          <a:ea typeface="+mn-ea"/>
                          <a:cs typeface="+mn-cs"/>
                        </a:rPr>
                        <a:t>5.785951</a:t>
                      </a:r>
                    </a:p>
                  </a:txBody>
                  <a:tcPr marL="9525" marR="9525" marT="9525" marB="0" anchor="b"/>
                </a:tc>
                <a:tc>
                  <a:txBody>
                    <a:bodyPr/>
                    <a:lstStyle/>
                    <a:p>
                      <a:pPr algn="r" fontAlgn="b"/>
                      <a:r>
                        <a:rPr lang="en-US" sz="1800" kern="1200" dirty="0">
                          <a:solidFill>
                            <a:srgbClr val="FF0000"/>
                          </a:solidFill>
                          <a:latin typeface="+mn-lt"/>
                          <a:ea typeface="+mn-ea"/>
                          <a:cs typeface="+mn-cs"/>
                        </a:rPr>
                        <a:t>0.0005</a:t>
                      </a:r>
                    </a:p>
                  </a:txBody>
                  <a:tcPr marL="9525" marR="9525" marT="9525" marB="0" anchor="b"/>
                </a:tc>
                <a:tc>
                  <a:txBody>
                    <a:bodyPr/>
                    <a:lstStyle/>
                    <a:p>
                      <a:pPr algn="r" fontAlgn="b"/>
                      <a:r>
                        <a:rPr lang="en-US" sz="1800" kern="1200">
                          <a:solidFill>
                            <a:srgbClr val="FF0000"/>
                          </a:solidFill>
                          <a:latin typeface="+mn-lt"/>
                          <a:ea typeface="+mn-ea"/>
                          <a:cs typeface="+mn-cs"/>
                        </a:rPr>
                        <a:t>0</a:t>
                      </a:r>
                    </a:p>
                  </a:txBody>
                  <a:tcPr marL="9525" marR="9525" marT="9525" marB="0" anchor="b"/>
                </a:tc>
                <a:extLst>
                  <a:ext uri="{0D108BD9-81ED-4DB2-BD59-A6C34878D82A}">
                    <a16:rowId xmlns:a16="http://schemas.microsoft.com/office/drawing/2014/main" val="1277551657"/>
                  </a:ext>
                </a:extLst>
              </a:tr>
              <a:tr h="672884">
                <a:tc>
                  <a:txBody>
                    <a:bodyPr/>
                    <a:lstStyle/>
                    <a:p>
                      <a:r>
                        <a:rPr lang="en-US" dirty="0"/>
                        <a:t>Lasso Regression</a:t>
                      </a:r>
                    </a:p>
                  </a:txBody>
                  <a:tcPr marL="87465" marR="87465"/>
                </a:tc>
                <a:tc>
                  <a:txBody>
                    <a:bodyPr/>
                    <a:lstStyle/>
                    <a:p>
                      <a:pPr algn="r" fontAlgn="b"/>
                      <a:r>
                        <a:rPr lang="en-US" sz="1800" kern="1200">
                          <a:solidFill>
                            <a:schemeClr val="tx1"/>
                          </a:solidFill>
                          <a:latin typeface="+mn-lt"/>
                          <a:ea typeface="+mn-ea"/>
                          <a:cs typeface="+mn-cs"/>
                        </a:rPr>
                        <a:t>0.92</a:t>
                      </a:r>
                    </a:p>
                  </a:txBody>
                  <a:tcPr marL="9525" marR="9525" marT="9525" marB="0" anchor="b"/>
                </a:tc>
                <a:tc>
                  <a:txBody>
                    <a:bodyPr/>
                    <a:lstStyle/>
                    <a:p>
                      <a:pPr algn="r" fontAlgn="b"/>
                      <a:r>
                        <a:rPr lang="en-US" sz="1800" kern="1200" dirty="0">
                          <a:solidFill>
                            <a:schemeClr val="tx1"/>
                          </a:solidFill>
                          <a:latin typeface="+mn-lt"/>
                          <a:ea typeface="+mn-ea"/>
                          <a:cs typeface="+mn-cs"/>
                        </a:rPr>
                        <a:t>1.5545</a:t>
                      </a:r>
                    </a:p>
                  </a:txBody>
                  <a:tcPr marL="9525" marR="9525" marT="9525" marB="0" anchor="b"/>
                </a:tc>
                <a:tc>
                  <a:txBody>
                    <a:bodyPr/>
                    <a:lstStyle/>
                    <a:p>
                      <a:pPr algn="r" fontAlgn="b"/>
                      <a:r>
                        <a:rPr lang="en-US" sz="1800" kern="1200" dirty="0">
                          <a:solidFill>
                            <a:schemeClr val="tx1"/>
                          </a:solidFill>
                          <a:latin typeface="+mn-lt"/>
                          <a:ea typeface="+mn-ea"/>
                          <a:cs typeface="+mn-cs"/>
                        </a:rPr>
                        <a:t>5.70355</a:t>
                      </a:r>
                    </a:p>
                  </a:txBody>
                  <a:tcPr marL="9525" marR="9525" marT="9525" marB="0" anchor="b"/>
                </a:tc>
                <a:tc>
                  <a:txBody>
                    <a:bodyPr/>
                    <a:lstStyle/>
                    <a:p>
                      <a:pPr algn="r" fontAlgn="b"/>
                      <a:r>
                        <a:rPr lang="en-US" sz="1800" kern="1200" dirty="0">
                          <a:solidFill>
                            <a:srgbClr val="FF0000"/>
                          </a:solidFill>
                          <a:latin typeface="+mn-lt"/>
                          <a:ea typeface="+mn-ea"/>
                          <a:cs typeface="+mn-cs"/>
                        </a:rPr>
                        <a:t>0.0005</a:t>
                      </a:r>
                    </a:p>
                  </a:txBody>
                  <a:tcPr marL="9525" marR="9525" marT="9525" marB="0" anchor="b"/>
                </a:tc>
                <a:tc>
                  <a:txBody>
                    <a:bodyPr/>
                    <a:lstStyle/>
                    <a:p>
                      <a:pPr algn="r" fontAlgn="b"/>
                      <a:r>
                        <a:rPr lang="en-US" sz="1800" kern="1200" dirty="0">
                          <a:solidFill>
                            <a:srgbClr val="FF0000"/>
                          </a:solidFill>
                          <a:latin typeface="+mn-lt"/>
                          <a:ea typeface="+mn-ea"/>
                          <a:cs typeface="+mn-cs"/>
                        </a:rPr>
                        <a:t>0</a:t>
                      </a:r>
                    </a:p>
                  </a:txBody>
                  <a:tcPr marL="9525" marR="9525" marT="9525" marB="0" anchor="b"/>
                </a:tc>
                <a:extLst>
                  <a:ext uri="{0D108BD9-81ED-4DB2-BD59-A6C34878D82A}">
                    <a16:rowId xmlns:a16="http://schemas.microsoft.com/office/drawing/2014/main" val="2744270038"/>
                  </a:ext>
                </a:extLst>
              </a:tr>
              <a:tr h="675291">
                <a:tc>
                  <a:txBody>
                    <a:bodyPr/>
                    <a:lstStyle/>
                    <a:p>
                      <a:r>
                        <a:rPr lang="en-US" dirty="0"/>
                        <a:t>Gradient Boosting Regression</a:t>
                      </a:r>
                    </a:p>
                  </a:txBody>
                  <a:tcPr marL="87465" marR="87465"/>
                </a:tc>
                <a:tc>
                  <a:txBody>
                    <a:bodyPr/>
                    <a:lstStyle/>
                    <a:p>
                      <a:pPr algn="r" fontAlgn="b"/>
                      <a:r>
                        <a:rPr lang="en-US" sz="1800" kern="1200">
                          <a:solidFill>
                            <a:schemeClr val="tx1"/>
                          </a:solidFill>
                          <a:latin typeface="+mn-lt"/>
                          <a:ea typeface="+mn-ea"/>
                          <a:cs typeface="+mn-cs"/>
                        </a:rPr>
                        <a:t>0.93</a:t>
                      </a:r>
                    </a:p>
                  </a:txBody>
                  <a:tcPr marL="9525" marR="9525" marT="9525" marB="0" anchor="b"/>
                </a:tc>
                <a:tc>
                  <a:txBody>
                    <a:bodyPr/>
                    <a:lstStyle/>
                    <a:p>
                      <a:pPr algn="r" fontAlgn="b"/>
                      <a:r>
                        <a:rPr lang="en-US" sz="1800" kern="1200" dirty="0">
                          <a:solidFill>
                            <a:schemeClr val="tx1"/>
                          </a:solidFill>
                          <a:latin typeface="+mn-lt"/>
                          <a:ea typeface="+mn-ea"/>
                          <a:cs typeface="+mn-cs"/>
                        </a:rPr>
                        <a:t>1.3463</a:t>
                      </a:r>
                    </a:p>
                  </a:txBody>
                  <a:tcPr marL="9525" marR="9525" marT="9525" marB="0" anchor="b"/>
                </a:tc>
                <a:tc>
                  <a:txBody>
                    <a:bodyPr/>
                    <a:lstStyle/>
                    <a:p>
                      <a:pPr algn="r" fontAlgn="b"/>
                      <a:r>
                        <a:rPr lang="en-US" sz="1800" kern="1200" dirty="0">
                          <a:solidFill>
                            <a:schemeClr val="tx1"/>
                          </a:solidFill>
                          <a:latin typeface="+mn-lt"/>
                          <a:ea typeface="+mn-ea"/>
                          <a:cs typeface="+mn-cs"/>
                        </a:rPr>
                        <a:t>5.108386</a:t>
                      </a:r>
                    </a:p>
                  </a:txBody>
                  <a:tcPr marL="9525" marR="9525" marT="9525" marB="0" anchor="b"/>
                </a:tc>
                <a:tc>
                  <a:txBody>
                    <a:bodyPr/>
                    <a:lstStyle/>
                    <a:p>
                      <a:pPr algn="r" fontAlgn="b"/>
                      <a:r>
                        <a:rPr lang="en-US" sz="1800" kern="1200">
                          <a:solidFill>
                            <a:schemeClr val="tx1"/>
                          </a:solidFill>
                          <a:latin typeface="+mn-lt"/>
                          <a:ea typeface="+mn-ea"/>
                          <a:cs typeface="+mn-cs"/>
                        </a:rPr>
                        <a:t>0.632</a:t>
                      </a:r>
                    </a:p>
                  </a:txBody>
                  <a:tcPr marL="9525" marR="9525" marT="9525" marB="0" anchor="b"/>
                </a:tc>
                <a:tc>
                  <a:txBody>
                    <a:bodyPr/>
                    <a:lstStyle/>
                    <a:p>
                      <a:pPr algn="r" fontAlgn="b"/>
                      <a:r>
                        <a:rPr lang="en-US" sz="1800" kern="1200" dirty="0">
                          <a:solidFill>
                            <a:schemeClr val="tx1"/>
                          </a:solidFill>
                          <a:latin typeface="+mn-lt"/>
                          <a:ea typeface="+mn-ea"/>
                          <a:cs typeface="+mn-cs"/>
                        </a:rPr>
                        <a:t>0.0423</a:t>
                      </a:r>
                    </a:p>
                  </a:txBody>
                  <a:tcPr marL="9525" marR="9525" marT="9525" marB="0" anchor="b"/>
                </a:tc>
                <a:extLst>
                  <a:ext uri="{0D108BD9-81ED-4DB2-BD59-A6C34878D82A}">
                    <a16:rowId xmlns:a16="http://schemas.microsoft.com/office/drawing/2014/main" val="980296758"/>
                  </a:ext>
                </a:extLst>
              </a:tr>
              <a:tr h="389846">
                <a:tc>
                  <a:txBody>
                    <a:bodyPr/>
                    <a:lstStyle/>
                    <a:p>
                      <a:r>
                        <a:rPr lang="en-US" dirty="0" err="1"/>
                        <a:t>XGBoost</a:t>
                      </a:r>
                      <a:endParaRPr lang="en-US" dirty="0"/>
                    </a:p>
                  </a:txBody>
                  <a:tcPr marL="87465" marR="87465"/>
                </a:tc>
                <a:tc>
                  <a:txBody>
                    <a:bodyPr/>
                    <a:lstStyle/>
                    <a:p>
                      <a:pPr algn="r" fontAlgn="b"/>
                      <a:r>
                        <a:rPr lang="en-US" sz="1800" kern="1200" dirty="0">
                          <a:solidFill>
                            <a:srgbClr val="FF0000"/>
                          </a:solidFill>
                          <a:latin typeface="+mn-lt"/>
                          <a:ea typeface="+mn-ea"/>
                          <a:cs typeface="+mn-cs"/>
                        </a:rPr>
                        <a:t>0.95</a:t>
                      </a:r>
                    </a:p>
                  </a:txBody>
                  <a:tcPr marL="9525" marR="9525" marT="9525" marB="0" anchor="b"/>
                </a:tc>
                <a:tc>
                  <a:txBody>
                    <a:bodyPr/>
                    <a:lstStyle/>
                    <a:p>
                      <a:pPr algn="r" fontAlgn="b"/>
                      <a:r>
                        <a:rPr lang="en-US" sz="1800" kern="1200" dirty="0">
                          <a:solidFill>
                            <a:srgbClr val="FF0000"/>
                          </a:solidFill>
                          <a:latin typeface="+mn-lt"/>
                          <a:ea typeface="+mn-ea"/>
                          <a:cs typeface="+mn-cs"/>
                        </a:rPr>
                        <a:t>1.2839</a:t>
                      </a:r>
                    </a:p>
                  </a:txBody>
                  <a:tcPr marL="9525" marR="9525" marT="9525" marB="0" anchor="b"/>
                </a:tc>
                <a:tc>
                  <a:txBody>
                    <a:bodyPr/>
                    <a:lstStyle/>
                    <a:p>
                      <a:pPr algn="r" fontAlgn="b"/>
                      <a:r>
                        <a:rPr lang="en-US" sz="1800" kern="1200" dirty="0">
                          <a:solidFill>
                            <a:srgbClr val="FF0000"/>
                          </a:solidFill>
                          <a:latin typeface="+mn-lt"/>
                          <a:ea typeface="+mn-ea"/>
                          <a:cs typeface="+mn-cs"/>
                        </a:rPr>
                        <a:t>3.849731</a:t>
                      </a:r>
                    </a:p>
                  </a:txBody>
                  <a:tcPr marL="9525" marR="9525" marT="9525" marB="0" anchor="b"/>
                </a:tc>
                <a:tc>
                  <a:txBody>
                    <a:bodyPr/>
                    <a:lstStyle/>
                    <a:p>
                      <a:pPr algn="r" fontAlgn="b"/>
                      <a:r>
                        <a:rPr lang="en-US" sz="1800" kern="1200">
                          <a:solidFill>
                            <a:schemeClr val="tx1"/>
                          </a:solidFill>
                          <a:latin typeface="+mn-lt"/>
                          <a:ea typeface="+mn-ea"/>
                          <a:cs typeface="+mn-cs"/>
                        </a:rPr>
                        <a:t>0.0938</a:t>
                      </a:r>
                    </a:p>
                  </a:txBody>
                  <a:tcPr marL="9525" marR="9525" marT="9525" marB="0" anchor="b"/>
                </a:tc>
                <a:tc>
                  <a:txBody>
                    <a:bodyPr/>
                    <a:lstStyle/>
                    <a:p>
                      <a:pPr algn="r" fontAlgn="b"/>
                      <a:r>
                        <a:rPr lang="en-US" sz="1800" kern="1200" dirty="0">
                          <a:solidFill>
                            <a:schemeClr val="tx1"/>
                          </a:solidFill>
                          <a:latin typeface="+mn-lt"/>
                          <a:ea typeface="+mn-ea"/>
                          <a:cs typeface="+mn-cs"/>
                        </a:rPr>
                        <a:t>0.0243</a:t>
                      </a:r>
                    </a:p>
                  </a:txBody>
                  <a:tcPr marL="9525" marR="9525" marT="9525" marB="0" anchor="b"/>
                </a:tc>
                <a:extLst>
                  <a:ext uri="{0D108BD9-81ED-4DB2-BD59-A6C34878D82A}">
                    <a16:rowId xmlns:a16="http://schemas.microsoft.com/office/drawing/2014/main" val="31281832"/>
                  </a:ext>
                </a:extLst>
              </a:tr>
              <a:tr h="389846">
                <a:tc>
                  <a:txBody>
                    <a:bodyPr/>
                    <a:lstStyle/>
                    <a:p>
                      <a:r>
                        <a:rPr lang="en-US" dirty="0" err="1"/>
                        <a:t>LightGBM</a:t>
                      </a:r>
                      <a:endParaRPr lang="en-US" dirty="0"/>
                    </a:p>
                  </a:txBody>
                  <a:tcPr marL="87465" marR="87465"/>
                </a:tc>
                <a:tc>
                  <a:txBody>
                    <a:bodyPr/>
                    <a:lstStyle/>
                    <a:p>
                      <a:pPr algn="r" fontAlgn="b"/>
                      <a:r>
                        <a:rPr lang="en-US" sz="1800" kern="1200">
                          <a:solidFill>
                            <a:schemeClr val="tx1"/>
                          </a:solidFill>
                          <a:latin typeface="+mn-lt"/>
                          <a:ea typeface="+mn-ea"/>
                          <a:cs typeface="+mn-cs"/>
                        </a:rPr>
                        <a:t>0.92</a:t>
                      </a:r>
                    </a:p>
                  </a:txBody>
                  <a:tcPr marL="9525" marR="9525" marT="9525" marB="0" anchor="b"/>
                </a:tc>
                <a:tc>
                  <a:txBody>
                    <a:bodyPr/>
                    <a:lstStyle/>
                    <a:p>
                      <a:pPr algn="r" fontAlgn="b"/>
                      <a:r>
                        <a:rPr lang="en-US" sz="1800" kern="1200">
                          <a:solidFill>
                            <a:schemeClr val="tx1"/>
                          </a:solidFill>
                          <a:latin typeface="+mn-lt"/>
                          <a:ea typeface="+mn-ea"/>
                          <a:cs typeface="+mn-cs"/>
                        </a:rPr>
                        <a:t>1.564</a:t>
                      </a:r>
                    </a:p>
                  </a:txBody>
                  <a:tcPr marL="9525" marR="9525" marT="9525" marB="0" anchor="b"/>
                </a:tc>
                <a:tc>
                  <a:txBody>
                    <a:bodyPr/>
                    <a:lstStyle/>
                    <a:p>
                      <a:pPr algn="r" fontAlgn="b"/>
                      <a:r>
                        <a:rPr lang="en-US" sz="1800" kern="1200" dirty="0">
                          <a:solidFill>
                            <a:schemeClr val="tx1"/>
                          </a:solidFill>
                          <a:latin typeface="+mn-lt"/>
                          <a:ea typeface="+mn-ea"/>
                          <a:cs typeface="+mn-cs"/>
                        </a:rPr>
                        <a:t>5.588255</a:t>
                      </a:r>
                    </a:p>
                  </a:txBody>
                  <a:tcPr marL="9525" marR="9525" marT="9525" marB="0" anchor="b"/>
                </a:tc>
                <a:tc>
                  <a:txBody>
                    <a:bodyPr/>
                    <a:lstStyle/>
                    <a:p>
                      <a:pPr algn="r" fontAlgn="b"/>
                      <a:r>
                        <a:rPr lang="en-US" sz="1800" kern="1200">
                          <a:solidFill>
                            <a:schemeClr val="tx1"/>
                          </a:solidFill>
                          <a:latin typeface="+mn-lt"/>
                          <a:ea typeface="+mn-ea"/>
                          <a:cs typeface="+mn-cs"/>
                        </a:rPr>
                        <a:t>0.8845</a:t>
                      </a:r>
                    </a:p>
                  </a:txBody>
                  <a:tcPr marL="9525" marR="9525" marT="9525" marB="0" anchor="b"/>
                </a:tc>
                <a:tc>
                  <a:txBody>
                    <a:bodyPr/>
                    <a:lstStyle/>
                    <a:p>
                      <a:pPr algn="r" fontAlgn="b"/>
                      <a:r>
                        <a:rPr lang="en-US" sz="1800" kern="1200" dirty="0">
                          <a:solidFill>
                            <a:schemeClr val="tx1"/>
                          </a:solidFill>
                          <a:latin typeface="+mn-lt"/>
                          <a:ea typeface="+mn-ea"/>
                          <a:cs typeface="+mn-cs"/>
                        </a:rPr>
                        <a:t>0.0821</a:t>
                      </a:r>
                    </a:p>
                  </a:txBody>
                  <a:tcPr marL="9525" marR="9525" marT="9525" marB="0" anchor="b"/>
                </a:tc>
                <a:extLst>
                  <a:ext uri="{0D108BD9-81ED-4DB2-BD59-A6C34878D82A}">
                    <a16:rowId xmlns:a16="http://schemas.microsoft.com/office/drawing/2014/main" val="3016841964"/>
                  </a:ext>
                </a:extLst>
              </a:tr>
              <a:tr h="386305">
                <a:tc>
                  <a:txBody>
                    <a:bodyPr/>
                    <a:lstStyle/>
                    <a:p>
                      <a:r>
                        <a:rPr lang="en-US" dirty="0"/>
                        <a:t>Averaged model</a:t>
                      </a:r>
                    </a:p>
                  </a:txBody>
                  <a:tcPr marL="87465" marR="87465"/>
                </a:tc>
                <a:tc>
                  <a:txBody>
                    <a:bodyPr/>
                    <a:lstStyle/>
                    <a:p>
                      <a:pPr algn="r" fontAlgn="b"/>
                      <a:r>
                        <a:rPr lang="en-US" sz="1800" kern="1200">
                          <a:solidFill>
                            <a:schemeClr val="tx1"/>
                          </a:solidFill>
                          <a:latin typeface="+mn-lt"/>
                          <a:ea typeface="+mn-ea"/>
                          <a:cs typeface="+mn-cs"/>
                        </a:rPr>
                        <a:t>0.93</a:t>
                      </a:r>
                    </a:p>
                  </a:txBody>
                  <a:tcPr marL="9525" marR="9525" marT="9525" marB="0" anchor="b"/>
                </a:tc>
                <a:tc>
                  <a:txBody>
                    <a:bodyPr/>
                    <a:lstStyle/>
                    <a:p>
                      <a:pPr algn="r" fontAlgn="b"/>
                      <a:r>
                        <a:rPr lang="en-US" sz="1800" kern="1200">
                          <a:solidFill>
                            <a:schemeClr val="tx1"/>
                          </a:solidFill>
                          <a:latin typeface="+mn-lt"/>
                          <a:ea typeface="+mn-ea"/>
                          <a:cs typeface="+mn-cs"/>
                        </a:rPr>
                        <a:t>1.4802</a:t>
                      </a:r>
                    </a:p>
                  </a:txBody>
                  <a:tcPr marL="9525" marR="9525" marT="9525" marB="0" anchor="b"/>
                </a:tc>
                <a:tc>
                  <a:txBody>
                    <a:bodyPr/>
                    <a:lstStyle/>
                    <a:p>
                      <a:pPr algn="r" fontAlgn="b"/>
                      <a:r>
                        <a:rPr lang="en-US" sz="1800" kern="1200" dirty="0">
                          <a:solidFill>
                            <a:schemeClr val="tx1"/>
                          </a:solidFill>
                          <a:latin typeface="+mn-lt"/>
                          <a:ea typeface="+mn-ea"/>
                          <a:cs typeface="+mn-cs"/>
                        </a:rPr>
                        <a:t>5.316861</a:t>
                      </a:r>
                    </a:p>
                  </a:txBody>
                  <a:tcPr marL="9525" marR="9525" marT="9525" marB="0" anchor="b"/>
                </a:tc>
                <a:tc>
                  <a:txBody>
                    <a:bodyPr/>
                    <a:lstStyle/>
                    <a:p>
                      <a:pPr algn="r" fontAlgn="b"/>
                      <a:r>
                        <a:rPr lang="en-US" sz="1800" kern="1200">
                          <a:solidFill>
                            <a:schemeClr val="tx1"/>
                          </a:solidFill>
                          <a:latin typeface="+mn-lt"/>
                          <a:ea typeface="+mn-ea"/>
                          <a:cs typeface="+mn-cs"/>
                        </a:rPr>
                        <a:t>0.158</a:t>
                      </a:r>
                    </a:p>
                  </a:txBody>
                  <a:tcPr marL="9525" marR="9525" marT="9525" marB="0" anchor="b"/>
                </a:tc>
                <a:tc>
                  <a:txBody>
                    <a:bodyPr/>
                    <a:lstStyle/>
                    <a:p>
                      <a:pPr algn="r" fontAlgn="b"/>
                      <a:r>
                        <a:rPr lang="en-US" sz="1800" kern="1200" dirty="0">
                          <a:solidFill>
                            <a:schemeClr val="tx1"/>
                          </a:solidFill>
                          <a:latin typeface="+mn-lt"/>
                          <a:ea typeface="+mn-ea"/>
                          <a:cs typeface="+mn-cs"/>
                        </a:rPr>
                        <a:t>0.0105</a:t>
                      </a:r>
                    </a:p>
                  </a:txBody>
                  <a:tcPr marL="9525" marR="9525" marT="9525" marB="0" anchor="b"/>
                </a:tc>
                <a:extLst>
                  <a:ext uri="{0D108BD9-81ED-4DB2-BD59-A6C34878D82A}">
                    <a16:rowId xmlns:a16="http://schemas.microsoft.com/office/drawing/2014/main" val="4042874091"/>
                  </a:ext>
                </a:extLst>
              </a:tr>
            </a:tbl>
          </a:graphicData>
        </a:graphic>
      </p:graphicFrame>
    </p:spTree>
    <p:extLst>
      <p:ext uri="{BB962C8B-B14F-4D97-AF65-F5344CB8AC3E}">
        <p14:creationId xmlns:p14="http://schemas.microsoft.com/office/powerpoint/2010/main" val="1679369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A74F-D943-4E4F-92DB-31D15C909076}"/>
              </a:ext>
            </a:extLst>
          </p:cNvPr>
          <p:cNvSpPr>
            <a:spLocks noGrp="1"/>
          </p:cNvSpPr>
          <p:nvPr>
            <p:ph type="title"/>
          </p:nvPr>
        </p:nvSpPr>
        <p:spPr>
          <a:xfrm>
            <a:off x="1069848" y="484632"/>
            <a:ext cx="10969752" cy="791718"/>
          </a:xfrm>
        </p:spPr>
        <p:txBody>
          <a:bodyPr>
            <a:noAutofit/>
          </a:bodyPr>
          <a:lstStyle/>
          <a:p>
            <a:r>
              <a:rPr lang="en-US" dirty="0"/>
              <a:t>data skewed and prediction example</a:t>
            </a:r>
          </a:p>
        </p:txBody>
      </p:sp>
      <p:graphicFrame>
        <p:nvGraphicFramePr>
          <p:cNvPr id="4" name="Table 4">
            <a:extLst>
              <a:ext uri="{FF2B5EF4-FFF2-40B4-BE49-F238E27FC236}">
                <a16:creationId xmlns:a16="http://schemas.microsoft.com/office/drawing/2014/main" id="{D9FEEB80-9052-4FE7-B5A9-38799A5D3B8F}"/>
              </a:ext>
            </a:extLst>
          </p:cNvPr>
          <p:cNvGraphicFramePr>
            <a:graphicFrameLocks noGrp="1"/>
          </p:cNvGraphicFramePr>
          <p:nvPr>
            <p:ph idx="1"/>
            <p:extLst>
              <p:ext uri="{D42A27DB-BD31-4B8C-83A1-F6EECF244321}">
                <p14:modId xmlns:p14="http://schemas.microsoft.com/office/powerpoint/2010/main" val="4039196657"/>
              </p:ext>
            </p:extLst>
          </p:nvPr>
        </p:nvGraphicFramePr>
        <p:xfrm>
          <a:off x="911678" y="1913382"/>
          <a:ext cx="4100514" cy="4373400"/>
        </p:xfrm>
        <a:graphic>
          <a:graphicData uri="http://schemas.openxmlformats.org/drawingml/2006/table">
            <a:tbl>
              <a:tblPr firstRow="1" bandRow="1">
                <a:tableStyleId>{5C22544A-7EE6-4342-B048-85BDC9FD1C3A}</a:tableStyleId>
              </a:tblPr>
              <a:tblGrid>
                <a:gridCol w="2050257">
                  <a:extLst>
                    <a:ext uri="{9D8B030D-6E8A-4147-A177-3AD203B41FA5}">
                      <a16:colId xmlns:a16="http://schemas.microsoft.com/office/drawing/2014/main" val="2866525633"/>
                    </a:ext>
                  </a:extLst>
                </a:gridCol>
                <a:gridCol w="2050257">
                  <a:extLst>
                    <a:ext uri="{9D8B030D-6E8A-4147-A177-3AD203B41FA5}">
                      <a16:colId xmlns:a16="http://schemas.microsoft.com/office/drawing/2014/main" val="1178981093"/>
                    </a:ext>
                  </a:extLst>
                </a:gridCol>
              </a:tblGrid>
              <a:tr h="742950">
                <a:tc>
                  <a:txBody>
                    <a:bodyPr/>
                    <a:lstStyle/>
                    <a:p>
                      <a:endParaRPr lang="en-US" dirty="0"/>
                    </a:p>
                  </a:txBody>
                  <a:tcPr marL="87465" marR="87465"/>
                </a:tc>
                <a:tc>
                  <a:txBody>
                    <a:bodyPr/>
                    <a:lstStyle/>
                    <a:p>
                      <a:r>
                        <a:rPr lang="en-US" dirty="0"/>
                        <a:t>R-square Accuracy</a:t>
                      </a:r>
                    </a:p>
                  </a:txBody>
                  <a:tcPr marL="87465" marR="87465"/>
                </a:tc>
                <a:extLst>
                  <a:ext uri="{0D108BD9-81ED-4DB2-BD59-A6C34878D82A}">
                    <a16:rowId xmlns:a16="http://schemas.microsoft.com/office/drawing/2014/main" val="194122825"/>
                  </a:ext>
                </a:extLst>
              </a:tr>
              <a:tr h="545871">
                <a:tc>
                  <a:txBody>
                    <a:bodyPr/>
                    <a:lstStyle/>
                    <a:p>
                      <a:r>
                        <a:rPr lang="en-US" dirty="0"/>
                        <a:t>Kernel Ridge Regression</a:t>
                      </a:r>
                    </a:p>
                  </a:txBody>
                  <a:tcPr marL="87465" marR="87465"/>
                </a:tc>
                <a:tc>
                  <a:txBody>
                    <a:bodyPr/>
                    <a:lstStyle/>
                    <a:p>
                      <a:pPr marL="0" algn="l" defTabSz="914400" rtl="0" eaLnBrk="1" fontAlgn="ctr" latinLnBrk="0" hangingPunct="1"/>
                      <a:r>
                        <a:rPr lang="en-US" sz="1800" kern="1200" dirty="0">
                          <a:solidFill>
                            <a:schemeClr val="dk1"/>
                          </a:solidFill>
                          <a:latin typeface="+mn-lt"/>
                          <a:ea typeface="+mn-ea"/>
                          <a:cs typeface="+mn-cs"/>
                        </a:rPr>
                        <a:t>0.87</a:t>
                      </a:r>
                    </a:p>
                  </a:txBody>
                  <a:tcPr marL="9525" marR="9525" marT="9525" marB="0" anchor="ctr"/>
                </a:tc>
                <a:extLst>
                  <a:ext uri="{0D108BD9-81ED-4DB2-BD59-A6C34878D82A}">
                    <a16:rowId xmlns:a16="http://schemas.microsoft.com/office/drawing/2014/main" val="758269490"/>
                  </a:ext>
                </a:extLst>
              </a:tr>
              <a:tr h="311926">
                <a:tc>
                  <a:txBody>
                    <a:bodyPr/>
                    <a:lstStyle/>
                    <a:p>
                      <a:r>
                        <a:rPr lang="en-US" dirty="0"/>
                        <a:t>Elastic Net</a:t>
                      </a:r>
                    </a:p>
                  </a:txBody>
                  <a:tcPr marL="87465" marR="87465"/>
                </a:tc>
                <a:tc>
                  <a:txBody>
                    <a:bodyPr/>
                    <a:lstStyle/>
                    <a:p>
                      <a:pPr marL="0" algn="l" defTabSz="914400" rtl="0" eaLnBrk="1" fontAlgn="ctr" latinLnBrk="0" hangingPunct="1"/>
                      <a:r>
                        <a:rPr lang="en-US" sz="1800" kern="1200">
                          <a:solidFill>
                            <a:schemeClr val="dk1"/>
                          </a:solidFill>
                          <a:latin typeface="+mn-lt"/>
                          <a:ea typeface="+mn-ea"/>
                          <a:cs typeface="+mn-cs"/>
                        </a:rPr>
                        <a:t>0.81</a:t>
                      </a:r>
                    </a:p>
                  </a:txBody>
                  <a:tcPr marL="9525" marR="9525" marT="9525" marB="0" anchor="ctr"/>
                </a:tc>
                <a:extLst>
                  <a:ext uri="{0D108BD9-81ED-4DB2-BD59-A6C34878D82A}">
                    <a16:rowId xmlns:a16="http://schemas.microsoft.com/office/drawing/2014/main" val="1277551657"/>
                  </a:ext>
                </a:extLst>
              </a:tr>
              <a:tr h="489345">
                <a:tc>
                  <a:txBody>
                    <a:bodyPr/>
                    <a:lstStyle/>
                    <a:p>
                      <a:r>
                        <a:rPr lang="en-US" dirty="0"/>
                        <a:t>Lasso Regression</a:t>
                      </a:r>
                    </a:p>
                  </a:txBody>
                  <a:tcPr marL="87465" marR="87465"/>
                </a:tc>
                <a:tc>
                  <a:txBody>
                    <a:bodyPr/>
                    <a:lstStyle/>
                    <a:p>
                      <a:pPr marL="0" algn="l" defTabSz="914400" rtl="0" eaLnBrk="1" fontAlgn="ctr" latinLnBrk="0" hangingPunct="1"/>
                      <a:r>
                        <a:rPr lang="en-US" sz="1800" kern="1200">
                          <a:solidFill>
                            <a:schemeClr val="dk1"/>
                          </a:solidFill>
                          <a:latin typeface="+mn-lt"/>
                          <a:ea typeface="+mn-ea"/>
                          <a:cs typeface="+mn-cs"/>
                        </a:rPr>
                        <a:t>0.79</a:t>
                      </a:r>
                    </a:p>
                  </a:txBody>
                  <a:tcPr marL="9525" marR="9525" marT="9525" marB="0" anchor="ctr"/>
                </a:tc>
                <a:extLst>
                  <a:ext uri="{0D108BD9-81ED-4DB2-BD59-A6C34878D82A}">
                    <a16:rowId xmlns:a16="http://schemas.microsoft.com/office/drawing/2014/main" val="2744270038"/>
                  </a:ext>
                </a:extLst>
              </a:tr>
              <a:tr h="779816">
                <a:tc>
                  <a:txBody>
                    <a:bodyPr/>
                    <a:lstStyle/>
                    <a:p>
                      <a:r>
                        <a:rPr lang="en-US" dirty="0"/>
                        <a:t>Gradient Boosting Regression</a:t>
                      </a:r>
                    </a:p>
                  </a:txBody>
                  <a:tcPr marL="87465" marR="87465"/>
                </a:tc>
                <a:tc>
                  <a:txBody>
                    <a:bodyPr/>
                    <a:lstStyle/>
                    <a:p>
                      <a:pPr marL="0" algn="l" defTabSz="914400" rtl="0" eaLnBrk="1" fontAlgn="ctr" latinLnBrk="0" hangingPunct="1"/>
                      <a:r>
                        <a:rPr lang="en-US" sz="1800" kern="1200">
                          <a:solidFill>
                            <a:schemeClr val="dk1"/>
                          </a:solidFill>
                          <a:latin typeface="+mn-lt"/>
                          <a:ea typeface="+mn-ea"/>
                          <a:cs typeface="+mn-cs"/>
                        </a:rPr>
                        <a:t>0.75</a:t>
                      </a:r>
                    </a:p>
                  </a:txBody>
                  <a:tcPr marL="9525" marR="9525" marT="9525" marB="0" anchor="ctr"/>
                </a:tc>
                <a:extLst>
                  <a:ext uri="{0D108BD9-81ED-4DB2-BD59-A6C34878D82A}">
                    <a16:rowId xmlns:a16="http://schemas.microsoft.com/office/drawing/2014/main" val="980296758"/>
                  </a:ext>
                </a:extLst>
              </a:tr>
              <a:tr h="311926">
                <a:tc>
                  <a:txBody>
                    <a:bodyPr/>
                    <a:lstStyle/>
                    <a:p>
                      <a:r>
                        <a:rPr lang="en-US" dirty="0" err="1"/>
                        <a:t>XGBoost</a:t>
                      </a:r>
                      <a:endParaRPr lang="en-US" dirty="0"/>
                    </a:p>
                  </a:txBody>
                  <a:tcPr marL="87465" marR="87465"/>
                </a:tc>
                <a:tc>
                  <a:txBody>
                    <a:bodyPr/>
                    <a:lstStyle/>
                    <a:p>
                      <a:pPr marL="0" algn="l" defTabSz="914400" rtl="0" eaLnBrk="1" fontAlgn="ctr" latinLnBrk="0" hangingPunct="1"/>
                      <a:r>
                        <a:rPr lang="en-US" sz="1800" kern="1200">
                          <a:solidFill>
                            <a:schemeClr val="dk1"/>
                          </a:solidFill>
                          <a:latin typeface="+mn-lt"/>
                          <a:ea typeface="+mn-ea"/>
                          <a:cs typeface="+mn-cs"/>
                        </a:rPr>
                        <a:t>0.92</a:t>
                      </a:r>
                    </a:p>
                  </a:txBody>
                  <a:tcPr marL="9525" marR="9525" marT="9525" marB="0" anchor="ctr"/>
                </a:tc>
                <a:extLst>
                  <a:ext uri="{0D108BD9-81ED-4DB2-BD59-A6C34878D82A}">
                    <a16:rowId xmlns:a16="http://schemas.microsoft.com/office/drawing/2014/main" val="31281832"/>
                  </a:ext>
                </a:extLst>
              </a:tr>
              <a:tr h="311926">
                <a:tc>
                  <a:txBody>
                    <a:bodyPr/>
                    <a:lstStyle/>
                    <a:p>
                      <a:r>
                        <a:rPr lang="en-US" dirty="0" err="1"/>
                        <a:t>LightGBM</a:t>
                      </a:r>
                      <a:endParaRPr lang="en-US" dirty="0"/>
                    </a:p>
                  </a:txBody>
                  <a:tcPr marL="87465" marR="87465"/>
                </a:tc>
                <a:tc>
                  <a:txBody>
                    <a:bodyPr/>
                    <a:lstStyle/>
                    <a:p>
                      <a:pPr marL="0" algn="l" defTabSz="914400" rtl="0" eaLnBrk="1" fontAlgn="ctr" latinLnBrk="0" hangingPunct="1"/>
                      <a:r>
                        <a:rPr lang="en-US" sz="1800" kern="1200">
                          <a:solidFill>
                            <a:schemeClr val="dk1"/>
                          </a:solidFill>
                          <a:latin typeface="+mn-lt"/>
                          <a:ea typeface="+mn-ea"/>
                          <a:cs typeface="+mn-cs"/>
                        </a:rPr>
                        <a:t>0.88</a:t>
                      </a:r>
                    </a:p>
                  </a:txBody>
                  <a:tcPr marL="9525" marR="9525" marT="9525" marB="0" anchor="ctr"/>
                </a:tc>
                <a:extLst>
                  <a:ext uri="{0D108BD9-81ED-4DB2-BD59-A6C34878D82A}">
                    <a16:rowId xmlns:a16="http://schemas.microsoft.com/office/drawing/2014/main" val="3016841964"/>
                  </a:ext>
                </a:extLst>
              </a:tr>
              <a:tr h="489345">
                <a:tc>
                  <a:txBody>
                    <a:bodyPr/>
                    <a:lstStyle/>
                    <a:p>
                      <a:r>
                        <a:rPr lang="en-US" dirty="0"/>
                        <a:t>Averaged model</a:t>
                      </a:r>
                    </a:p>
                  </a:txBody>
                  <a:tcPr marL="87465" marR="87465"/>
                </a:tc>
                <a:tc>
                  <a:txBody>
                    <a:bodyPr/>
                    <a:lstStyle/>
                    <a:p>
                      <a:pPr marL="0" algn="l" defTabSz="914400" rtl="0" eaLnBrk="1" fontAlgn="ctr" latinLnBrk="0" hangingPunct="1"/>
                      <a:r>
                        <a:rPr lang="en-US" sz="1800" kern="1200" dirty="0">
                          <a:solidFill>
                            <a:schemeClr val="dk1"/>
                          </a:solidFill>
                          <a:latin typeface="+mn-lt"/>
                          <a:ea typeface="+mn-ea"/>
                          <a:cs typeface="+mn-cs"/>
                        </a:rPr>
                        <a:t>0.88</a:t>
                      </a:r>
                    </a:p>
                  </a:txBody>
                  <a:tcPr marL="9525" marR="9525" marT="9525" marB="0" anchor="ctr"/>
                </a:tc>
                <a:extLst>
                  <a:ext uri="{0D108BD9-81ED-4DB2-BD59-A6C34878D82A}">
                    <a16:rowId xmlns:a16="http://schemas.microsoft.com/office/drawing/2014/main" val="4042874091"/>
                  </a:ext>
                </a:extLst>
              </a:tr>
            </a:tbl>
          </a:graphicData>
        </a:graphic>
      </p:graphicFrame>
      <p:pic>
        <p:nvPicPr>
          <p:cNvPr id="7" name="Picture 6">
            <a:extLst>
              <a:ext uri="{FF2B5EF4-FFF2-40B4-BE49-F238E27FC236}">
                <a16:creationId xmlns:a16="http://schemas.microsoft.com/office/drawing/2014/main" id="{E9883B57-B3C5-41F4-9039-5D85DEB4F437}"/>
              </a:ext>
            </a:extLst>
          </p:cNvPr>
          <p:cNvPicPr>
            <a:picLocks noChangeAspect="1"/>
          </p:cNvPicPr>
          <p:nvPr/>
        </p:nvPicPr>
        <p:blipFill>
          <a:blip r:embed="rId2"/>
          <a:stretch>
            <a:fillRect/>
          </a:stretch>
        </p:blipFill>
        <p:spPr>
          <a:xfrm>
            <a:off x="6805612" y="1707141"/>
            <a:ext cx="4467225" cy="1962150"/>
          </a:xfrm>
          <a:prstGeom prst="rect">
            <a:avLst/>
          </a:prstGeom>
        </p:spPr>
      </p:pic>
      <p:pic>
        <p:nvPicPr>
          <p:cNvPr id="8" name="Picture 7">
            <a:extLst>
              <a:ext uri="{FF2B5EF4-FFF2-40B4-BE49-F238E27FC236}">
                <a16:creationId xmlns:a16="http://schemas.microsoft.com/office/drawing/2014/main" id="{7C8BB383-A041-4432-A10E-B3DAA162415C}"/>
              </a:ext>
            </a:extLst>
          </p:cNvPr>
          <p:cNvPicPr>
            <a:picLocks noChangeAspect="1"/>
          </p:cNvPicPr>
          <p:nvPr/>
        </p:nvPicPr>
        <p:blipFill>
          <a:blip r:embed="rId3"/>
          <a:stretch>
            <a:fillRect/>
          </a:stretch>
        </p:blipFill>
        <p:spPr>
          <a:xfrm>
            <a:off x="6805612" y="4100082"/>
            <a:ext cx="3343275" cy="1924050"/>
          </a:xfrm>
          <a:prstGeom prst="rect">
            <a:avLst/>
          </a:prstGeom>
        </p:spPr>
      </p:pic>
    </p:spTree>
    <p:extLst>
      <p:ext uri="{BB962C8B-B14F-4D97-AF65-F5344CB8AC3E}">
        <p14:creationId xmlns:p14="http://schemas.microsoft.com/office/powerpoint/2010/main" val="2034495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06F1019-302B-4735-B68B-C5EC1E167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764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702FD41-97F6-4BB4-BF44-E34733570025}"/>
              </a:ext>
            </a:extLst>
          </p:cNvPr>
          <p:cNvSpPr>
            <a:spLocks noGrp="1"/>
          </p:cNvSpPr>
          <p:nvPr>
            <p:ph type="title"/>
          </p:nvPr>
        </p:nvSpPr>
        <p:spPr>
          <a:xfrm>
            <a:off x="914400" y="0"/>
            <a:ext cx="11277600" cy="2093976"/>
          </a:xfrm>
        </p:spPr>
        <p:txBody>
          <a:bodyPr/>
          <a:lstStyle/>
          <a:p>
            <a:pPr algn="r"/>
            <a:r>
              <a:rPr lang="en-US" dirty="0">
                <a:solidFill>
                  <a:schemeClr val="bg1"/>
                </a:solidFill>
              </a:rPr>
              <a:t>Thank you for attention!</a:t>
            </a:r>
          </a:p>
        </p:txBody>
      </p:sp>
    </p:spTree>
    <p:extLst>
      <p:ext uri="{BB962C8B-B14F-4D97-AF65-F5344CB8AC3E}">
        <p14:creationId xmlns:p14="http://schemas.microsoft.com/office/powerpoint/2010/main" val="1438265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D901-9DB4-405C-B9CF-581735C03EF7}"/>
              </a:ext>
            </a:extLst>
          </p:cNvPr>
          <p:cNvSpPr>
            <a:spLocks noGrp="1"/>
          </p:cNvSpPr>
          <p:nvPr>
            <p:ph type="title"/>
          </p:nvPr>
        </p:nvSpPr>
        <p:spPr/>
        <p:txBody>
          <a:bodyPr/>
          <a:lstStyle/>
          <a:p>
            <a:r>
              <a:rPr lang="en-US" b="1" i="0" dirty="0">
                <a:effectLst/>
                <a:latin typeface="Inter"/>
              </a:rPr>
              <a:t>Kernel Ridge Regression</a:t>
            </a:r>
            <a:r>
              <a:rPr lang="en-US" b="0" i="0" dirty="0">
                <a:effectLst/>
                <a:latin typeface="Inter"/>
              </a:rPr>
              <a:t> :</a:t>
            </a:r>
            <a:endParaRPr lang="en-US" dirty="0"/>
          </a:p>
        </p:txBody>
      </p:sp>
      <p:sp>
        <p:nvSpPr>
          <p:cNvPr id="3" name="Content Placeholder 2">
            <a:extLst>
              <a:ext uri="{FF2B5EF4-FFF2-40B4-BE49-F238E27FC236}">
                <a16:creationId xmlns:a16="http://schemas.microsoft.com/office/drawing/2014/main" id="{FC2348CC-A8FA-46BC-A48E-0F21DCF7807A}"/>
              </a:ext>
            </a:extLst>
          </p:cNvPr>
          <p:cNvSpPr>
            <a:spLocks noGrp="1"/>
          </p:cNvSpPr>
          <p:nvPr>
            <p:ph idx="1"/>
          </p:nvPr>
        </p:nvSpPr>
        <p:spPr>
          <a:xfrm>
            <a:off x="838200" y="1825625"/>
            <a:ext cx="5497286" cy="4351338"/>
          </a:xfrm>
        </p:spPr>
        <p:txBody>
          <a:bodyPr>
            <a:normAutofit/>
          </a:bodyPr>
          <a:lstStyle/>
          <a:p>
            <a:r>
              <a:rPr lang="en-US" dirty="0"/>
              <a:t>Kernel ridge regression (KRR) combines ridge regression (linear least squares with l2-norm regularization) with the kernel trick. It thus learns a linear function in the space induced by the respective kernel and the data. For non-linear kernels, this corresponds to a non-linear function in the original space.</a:t>
            </a:r>
          </a:p>
          <a:p>
            <a:endParaRPr lang="en-US" dirty="0"/>
          </a:p>
          <a:p>
            <a:r>
              <a:rPr lang="en-US" dirty="0" err="1"/>
              <a:t>KernelRidge</a:t>
            </a:r>
            <a:r>
              <a:rPr lang="en-US" dirty="0"/>
              <a:t> score: mean=0.0016 std=(0.0002)</a:t>
            </a:r>
          </a:p>
        </p:txBody>
      </p:sp>
      <p:pic>
        <p:nvPicPr>
          <p:cNvPr id="6" name="Picture 5">
            <a:extLst>
              <a:ext uri="{FF2B5EF4-FFF2-40B4-BE49-F238E27FC236}">
                <a16:creationId xmlns:a16="http://schemas.microsoft.com/office/drawing/2014/main" id="{0ABDCA91-CA1A-4A19-95A8-D42A79A58FC8}"/>
              </a:ext>
            </a:extLst>
          </p:cNvPr>
          <p:cNvPicPr>
            <a:picLocks noChangeAspect="1"/>
          </p:cNvPicPr>
          <p:nvPr/>
        </p:nvPicPr>
        <p:blipFill>
          <a:blip r:embed="rId2"/>
          <a:stretch>
            <a:fillRect/>
          </a:stretch>
        </p:blipFill>
        <p:spPr>
          <a:xfrm>
            <a:off x="6511925" y="1825625"/>
            <a:ext cx="4333875" cy="1905000"/>
          </a:xfrm>
          <a:prstGeom prst="rect">
            <a:avLst/>
          </a:prstGeom>
        </p:spPr>
      </p:pic>
      <p:pic>
        <p:nvPicPr>
          <p:cNvPr id="7" name="Picture 6">
            <a:extLst>
              <a:ext uri="{FF2B5EF4-FFF2-40B4-BE49-F238E27FC236}">
                <a16:creationId xmlns:a16="http://schemas.microsoft.com/office/drawing/2014/main" id="{0B4B29C8-475C-4706-872C-9A5D5340E9BD}"/>
              </a:ext>
            </a:extLst>
          </p:cNvPr>
          <p:cNvPicPr>
            <a:picLocks noChangeAspect="1"/>
          </p:cNvPicPr>
          <p:nvPr/>
        </p:nvPicPr>
        <p:blipFill>
          <a:blip r:embed="rId3"/>
          <a:stretch>
            <a:fillRect/>
          </a:stretch>
        </p:blipFill>
        <p:spPr>
          <a:xfrm>
            <a:off x="6824662" y="4119118"/>
            <a:ext cx="3038475" cy="1905000"/>
          </a:xfrm>
          <a:prstGeom prst="rect">
            <a:avLst/>
          </a:prstGeom>
        </p:spPr>
      </p:pic>
    </p:spTree>
    <p:extLst>
      <p:ext uri="{BB962C8B-B14F-4D97-AF65-F5344CB8AC3E}">
        <p14:creationId xmlns:p14="http://schemas.microsoft.com/office/powerpoint/2010/main" val="3273536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DE5D-0D27-4F69-BBCF-D4EE0B3326C8}"/>
              </a:ext>
            </a:extLst>
          </p:cNvPr>
          <p:cNvSpPr>
            <a:spLocks noGrp="1"/>
          </p:cNvSpPr>
          <p:nvPr>
            <p:ph type="title"/>
          </p:nvPr>
        </p:nvSpPr>
        <p:spPr/>
        <p:txBody>
          <a:bodyPr/>
          <a:lstStyle/>
          <a:p>
            <a:r>
              <a:rPr lang="en-US" dirty="0"/>
              <a:t>Averaged model</a:t>
            </a:r>
          </a:p>
        </p:txBody>
      </p:sp>
      <p:sp>
        <p:nvSpPr>
          <p:cNvPr id="3" name="Content Placeholder 2">
            <a:extLst>
              <a:ext uri="{FF2B5EF4-FFF2-40B4-BE49-F238E27FC236}">
                <a16:creationId xmlns:a16="http://schemas.microsoft.com/office/drawing/2014/main" id="{4500DDF3-DF5B-440E-9A9D-F032B840F322}"/>
              </a:ext>
            </a:extLst>
          </p:cNvPr>
          <p:cNvSpPr>
            <a:spLocks noGrp="1"/>
          </p:cNvSpPr>
          <p:nvPr>
            <p:ph idx="1"/>
          </p:nvPr>
        </p:nvSpPr>
        <p:spPr>
          <a:xfrm>
            <a:off x="838200" y="1825625"/>
            <a:ext cx="5915025" cy="4351338"/>
          </a:xfrm>
        </p:spPr>
        <p:txBody>
          <a:bodyPr/>
          <a:lstStyle/>
          <a:p>
            <a:r>
              <a:rPr lang="en-US" dirty="0"/>
              <a:t>['</a:t>
            </a:r>
            <a:r>
              <a:rPr lang="en-US" dirty="0" err="1"/>
              <a:t>ElasticNet</a:t>
            </a:r>
            <a:r>
              <a:rPr lang="en-US" dirty="0"/>
              <a:t>', '</a:t>
            </a:r>
            <a:r>
              <a:rPr lang="en-US" dirty="0" err="1"/>
              <a:t>GradientBoostingRegressor</a:t>
            </a:r>
            <a:r>
              <a:rPr lang="en-US" dirty="0"/>
              <a:t>', '</a:t>
            </a:r>
            <a:r>
              <a:rPr lang="en-US" dirty="0" err="1"/>
              <a:t>KernelRidge</a:t>
            </a:r>
            <a:r>
              <a:rPr lang="en-US" dirty="0"/>
              <a:t>', 'Lasso’]</a:t>
            </a:r>
          </a:p>
          <a:p>
            <a:r>
              <a:rPr lang="en-US" dirty="0"/>
              <a:t>Averaged model score: mean=0.0018 std=(0.0001)</a:t>
            </a:r>
          </a:p>
        </p:txBody>
      </p:sp>
      <p:pic>
        <p:nvPicPr>
          <p:cNvPr id="5" name="Picture 4">
            <a:extLst>
              <a:ext uri="{FF2B5EF4-FFF2-40B4-BE49-F238E27FC236}">
                <a16:creationId xmlns:a16="http://schemas.microsoft.com/office/drawing/2014/main" id="{48F65823-558E-4455-8CFC-BB555F2F0C94}"/>
              </a:ext>
            </a:extLst>
          </p:cNvPr>
          <p:cNvPicPr>
            <a:picLocks noChangeAspect="1"/>
          </p:cNvPicPr>
          <p:nvPr/>
        </p:nvPicPr>
        <p:blipFill>
          <a:blip r:embed="rId2"/>
          <a:stretch>
            <a:fillRect/>
          </a:stretch>
        </p:blipFill>
        <p:spPr>
          <a:xfrm>
            <a:off x="6753225" y="1027906"/>
            <a:ext cx="4600575" cy="1933575"/>
          </a:xfrm>
          <a:prstGeom prst="rect">
            <a:avLst/>
          </a:prstGeom>
        </p:spPr>
      </p:pic>
      <p:pic>
        <p:nvPicPr>
          <p:cNvPr id="6" name="Picture 5">
            <a:extLst>
              <a:ext uri="{FF2B5EF4-FFF2-40B4-BE49-F238E27FC236}">
                <a16:creationId xmlns:a16="http://schemas.microsoft.com/office/drawing/2014/main" id="{09A1B4E2-A45D-4EEA-87F8-149D84DF44AC}"/>
              </a:ext>
            </a:extLst>
          </p:cNvPr>
          <p:cNvPicPr>
            <a:picLocks noChangeAspect="1"/>
          </p:cNvPicPr>
          <p:nvPr/>
        </p:nvPicPr>
        <p:blipFill>
          <a:blip r:embed="rId3"/>
          <a:stretch>
            <a:fillRect/>
          </a:stretch>
        </p:blipFill>
        <p:spPr>
          <a:xfrm>
            <a:off x="6753225" y="3659584"/>
            <a:ext cx="3362325" cy="1819275"/>
          </a:xfrm>
          <a:prstGeom prst="rect">
            <a:avLst/>
          </a:prstGeom>
        </p:spPr>
      </p:pic>
      <p:pic>
        <p:nvPicPr>
          <p:cNvPr id="7" name="Picture 6">
            <a:extLst>
              <a:ext uri="{FF2B5EF4-FFF2-40B4-BE49-F238E27FC236}">
                <a16:creationId xmlns:a16="http://schemas.microsoft.com/office/drawing/2014/main" id="{026AADB3-3E54-464C-B570-61831E722D2C}"/>
              </a:ext>
            </a:extLst>
          </p:cNvPr>
          <p:cNvPicPr>
            <a:picLocks noChangeAspect="1"/>
          </p:cNvPicPr>
          <p:nvPr/>
        </p:nvPicPr>
        <p:blipFill>
          <a:blip r:embed="rId4"/>
          <a:stretch>
            <a:fillRect/>
          </a:stretch>
        </p:blipFill>
        <p:spPr>
          <a:xfrm>
            <a:off x="1176337" y="4201668"/>
            <a:ext cx="4695825" cy="2171700"/>
          </a:xfrm>
          <a:prstGeom prst="rect">
            <a:avLst/>
          </a:prstGeom>
        </p:spPr>
      </p:pic>
    </p:spTree>
    <p:extLst>
      <p:ext uri="{BB962C8B-B14F-4D97-AF65-F5344CB8AC3E}">
        <p14:creationId xmlns:p14="http://schemas.microsoft.com/office/powerpoint/2010/main" val="2592171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DC19-2EDE-4F27-918C-79B1A28AD9E5}"/>
              </a:ext>
            </a:extLst>
          </p:cNvPr>
          <p:cNvSpPr>
            <a:spLocks noGrp="1"/>
          </p:cNvSpPr>
          <p:nvPr>
            <p:ph type="title"/>
          </p:nvPr>
        </p:nvSpPr>
        <p:spPr/>
        <p:txBody>
          <a:bodyPr/>
          <a:lstStyle/>
          <a:p>
            <a:r>
              <a:rPr lang="en-US" b="1" i="0" dirty="0" err="1">
                <a:effectLst/>
                <a:latin typeface="Inter"/>
              </a:rPr>
              <a:t>LightGBM</a:t>
            </a:r>
            <a:r>
              <a:rPr lang="en-US" b="0" i="0" dirty="0">
                <a:effectLst/>
                <a:latin typeface="Inter"/>
              </a:rPr>
              <a:t> :</a:t>
            </a:r>
            <a:endParaRPr lang="en-US" dirty="0"/>
          </a:p>
        </p:txBody>
      </p:sp>
      <p:sp>
        <p:nvSpPr>
          <p:cNvPr id="3" name="Content Placeholder 2">
            <a:extLst>
              <a:ext uri="{FF2B5EF4-FFF2-40B4-BE49-F238E27FC236}">
                <a16:creationId xmlns:a16="http://schemas.microsoft.com/office/drawing/2014/main" id="{0BE52B55-7FF8-4C4E-95D2-F7114C9E9F84}"/>
              </a:ext>
            </a:extLst>
          </p:cNvPr>
          <p:cNvSpPr>
            <a:spLocks noGrp="1"/>
          </p:cNvSpPr>
          <p:nvPr>
            <p:ph idx="1"/>
          </p:nvPr>
        </p:nvSpPr>
        <p:spPr>
          <a:xfrm>
            <a:off x="838200" y="1825625"/>
            <a:ext cx="5257800" cy="4351338"/>
          </a:xfrm>
        </p:spPr>
        <p:txBody>
          <a:bodyPr/>
          <a:lstStyle/>
          <a:p>
            <a:r>
              <a:rPr lang="en-US" dirty="0" err="1"/>
              <a:t>LGBMRegressor</a:t>
            </a:r>
            <a:r>
              <a:rPr lang="en-US" dirty="0"/>
              <a:t> score: mean=0.0089 std=(0.0005)</a:t>
            </a:r>
          </a:p>
        </p:txBody>
      </p:sp>
      <p:pic>
        <p:nvPicPr>
          <p:cNvPr id="5" name="Picture 4">
            <a:extLst>
              <a:ext uri="{FF2B5EF4-FFF2-40B4-BE49-F238E27FC236}">
                <a16:creationId xmlns:a16="http://schemas.microsoft.com/office/drawing/2014/main" id="{3BC2786B-AF72-42E6-A0EF-6E6C29CC0D43}"/>
              </a:ext>
            </a:extLst>
          </p:cNvPr>
          <p:cNvPicPr>
            <a:picLocks noChangeAspect="1"/>
          </p:cNvPicPr>
          <p:nvPr/>
        </p:nvPicPr>
        <p:blipFill>
          <a:blip r:embed="rId2"/>
          <a:stretch>
            <a:fillRect/>
          </a:stretch>
        </p:blipFill>
        <p:spPr>
          <a:xfrm>
            <a:off x="7097128" y="740486"/>
            <a:ext cx="4352925" cy="1866900"/>
          </a:xfrm>
          <a:prstGeom prst="rect">
            <a:avLst/>
          </a:prstGeom>
        </p:spPr>
      </p:pic>
      <p:pic>
        <p:nvPicPr>
          <p:cNvPr id="6" name="Picture 5">
            <a:extLst>
              <a:ext uri="{FF2B5EF4-FFF2-40B4-BE49-F238E27FC236}">
                <a16:creationId xmlns:a16="http://schemas.microsoft.com/office/drawing/2014/main" id="{308A8118-8AC8-4DD7-B0D6-6ABDE8A3A06E}"/>
              </a:ext>
            </a:extLst>
          </p:cNvPr>
          <p:cNvPicPr>
            <a:picLocks noChangeAspect="1"/>
          </p:cNvPicPr>
          <p:nvPr/>
        </p:nvPicPr>
        <p:blipFill>
          <a:blip r:embed="rId3"/>
          <a:stretch>
            <a:fillRect/>
          </a:stretch>
        </p:blipFill>
        <p:spPr>
          <a:xfrm>
            <a:off x="7568615" y="3130582"/>
            <a:ext cx="3409950" cy="2009775"/>
          </a:xfrm>
          <a:prstGeom prst="rect">
            <a:avLst/>
          </a:prstGeom>
        </p:spPr>
      </p:pic>
    </p:spTree>
    <p:extLst>
      <p:ext uri="{BB962C8B-B14F-4D97-AF65-F5344CB8AC3E}">
        <p14:creationId xmlns:p14="http://schemas.microsoft.com/office/powerpoint/2010/main" val="3144658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56F5-66CA-4496-8900-178C71C9EFCF}"/>
              </a:ext>
            </a:extLst>
          </p:cNvPr>
          <p:cNvSpPr>
            <a:spLocks noGrp="1"/>
          </p:cNvSpPr>
          <p:nvPr>
            <p:ph type="title"/>
          </p:nvPr>
        </p:nvSpPr>
        <p:spPr/>
        <p:txBody>
          <a:bodyPr/>
          <a:lstStyle/>
          <a:p>
            <a:r>
              <a:rPr lang="en-US" b="1" i="0" dirty="0" err="1">
                <a:effectLst/>
                <a:latin typeface="Inter"/>
              </a:rPr>
              <a:t>XGBoost</a:t>
            </a:r>
            <a:r>
              <a:rPr lang="en-US" b="0" i="0" dirty="0">
                <a:effectLst/>
                <a:latin typeface="Inter"/>
              </a:rPr>
              <a:t> :</a:t>
            </a:r>
            <a:endParaRPr lang="en-US" dirty="0"/>
          </a:p>
        </p:txBody>
      </p:sp>
      <p:sp>
        <p:nvSpPr>
          <p:cNvPr id="3" name="Content Placeholder 2">
            <a:extLst>
              <a:ext uri="{FF2B5EF4-FFF2-40B4-BE49-F238E27FC236}">
                <a16:creationId xmlns:a16="http://schemas.microsoft.com/office/drawing/2014/main" id="{4D145325-FB3D-4A9A-AAC7-BE002AA3BFD0}"/>
              </a:ext>
            </a:extLst>
          </p:cNvPr>
          <p:cNvSpPr>
            <a:spLocks noGrp="1"/>
          </p:cNvSpPr>
          <p:nvPr>
            <p:ph idx="1"/>
          </p:nvPr>
        </p:nvSpPr>
        <p:spPr>
          <a:xfrm>
            <a:off x="838200" y="1825625"/>
            <a:ext cx="6085114" cy="4351338"/>
          </a:xfrm>
        </p:spPr>
        <p:txBody>
          <a:bodyPr/>
          <a:lstStyle/>
          <a:p>
            <a:r>
              <a:rPr lang="en-US" dirty="0"/>
              <a:t>Extreme Gradient Boosting (</a:t>
            </a:r>
            <a:r>
              <a:rPr lang="en-US" dirty="0" err="1"/>
              <a:t>XGBoost</a:t>
            </a:r>
            <a:r>
              <a:rPr lang="en-US" dirty="0"/>
              <a:t>) is an open-source library that provides an efficient and effective implementation of the gradient boosting algorithm.</a:t>
            </a:r>
          </a:p>
          <a:p>
            <a:r>
              <a:rPr lang="en-US" dirty="0" err="1"/>
              <a:t>XGBRegressor</a:t>
            </a:r>
            <a:r>
              <a:rPr lang="en-US" dirty="0"/>
              <a:t> score: mean=0.0080 std=(0.0009)</a:t>
            </a:r>
          </a:p>
        </p:txBody>
      </p:sp>
    </p:spTree>
    <p:extLst>
      <p:ext uri="{BB962C8B-B14F-4D97-AF65-F5344CB8AC3E}">
        <p14:creationId xmlns:p14="http://schemas.microsoft.com/office/powerpoint/2010/main" val="2358027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F089-0938-4892-A60D-5CF3357DB288}"/>
              </a:ext>
            </a:extLst>
          </p:cNvPr>
          <p:cNvSpPr>
            <a:spLocks noGrp="1"/>
          </p:cNvSpPr>
          <p:nvPr>
            <p:ph type="title"/>
          </p:nvPr>
        </p:nvSpPr>
        <p:spPr>
          <a:xfrm>
            <a:off x="838200" y="365125"/>
            <a:ext cx="5954486" cy="1325563"/>
          </a:xfrm>
        </p:spPr>
        <p:txBody>
          <a:bodyPr>
            <a:normAutofit fontScale="90000"/>
          </a:bodyPr>
          <a:lstStyle/>
          <a:p>
            <a:r>
              <a:rPr lang="en-US" b="1" i="0" dirty="0">
                <a:effectLst/>
                <a:latin typeface="Inter"/>
              </a:rPr>
              <a:t>Gradient Boosting Regression</a:t>
            </a:r>
            <a:endParaRPr lang="en-US" dirty="0"/>
          </a:p>
        </p:txBody>
      </p:sp>
      <p:sp>
        <p:nvSpPr>
          <p:cNvPr id="3" name="Content Placeholder 2">
            <a:extLst>
              <a:ext uri="{FF2B5EF4-FFF2-40B4-BE49-F238E27FC236}">
                <a16:creationId xmlns:a16="http://schemas.microsoft.com/office/drawing/2014/main" id="{E8E895D0-B00C-4DF4-A6E5-32613B73E37A}"/>
              </a:ext>
            </a:extLst>
          </p:cNvPr>
          <p:cNvSpPr>
            <a:spLocks noGrp="1"/>
          </p:cNvSpPr>
          <p:nvPr>
            <p:ph idx="1"/>
          </p:nvPr>
        </p:nvSpPr>
        <p:spPr>
          <a:xfrm>
            <a:off x="838200" y="1825625"/>
            <a:ext cx="5257800" cy="4351338"/>
          </a:xfrm>
        </p:spPr>
        <p:txBody>
          <a:bodyPr>
            <a:normAutofit/>
          </a:bodyPr>
          <a:lstStyle/>
          <a:p>
            <a:r>
              <a:rPr lang="en-US" b="0" i="0" dirty="0">
                <a:effectLst/>
                <a:latin typeface="Inter"/>
              </a:rPr>
              <a:t>GB builds an additive model in a forward stage-wise fashion; it allows for the optimization of arbitrary differentiable loss functions. In each stage a regression tree is fit on the negative gradient of the given loss function.</a:t>
            </a:r>
          </a:p>
          <a:p>
            <a:r>
              <a:rPr lang="en-US" dirty="0" err="1"/>
              <a:t>GradientBoostingRegressor</a:t>
            </a:r>
            <a:r>
              <a:rPr lang="en-US" dirty="0"/>
              <a:t> score: mean=0.0067 std=(0.0005)</a:t>
            </a:r>
          </a:p>
        </p:txBody>
      </p:sp>
      <p:pic>
        <p:nvPicPr>
          <p:cNvPr id="5" name="Picture 4">
            <a:extLst>
              <a:ext uri="{FF2B5EF4-FFF2-40B4-BE49-F238E27FC236}">
                <a16:creationId xmlns:a16="http://schemas.microsoft.com/office/drawing/2014/main" id="{ADA11F11-2C20-429E-801F-F0A3958FD245}"/>
              </a:ext>
            </a:extLst>
          </p:cNvPr>
          <p:cNvPicPr>
            <a:picLocks noChangeAspect="1"/>
          </p:cNvPicPr>
          <p:nvPr/>
        </p:nvPicPr>
        <p:blipFill>
          <a:blip r:embed="rId2"/>
          <a:stretch>
            <a:fillRect/>
          </a:stretch>
        </p:blipFill>
        <p:spPr>
          <a:xfrm>
            <a:off x="7158718" y="728663"/>
            <a:ext cx="4438650" cy="1924050"/>
          </a:xfrm>
          <a:prstGeom prst="rect">
            <a:avLst/>
          </a:prstGeom>
        </p:spPr>
      </p:pic>
      <p:pic>
        <p:nvPicPr>
          <p:cNvPr id="6" name="Picture 5">
            <a:extLst>
              <a:ext uri="{FF2B5EF4-FFF2-40B4-BE49-F238E27FC236}">
                <a16:creationId xmlns:a16="http://schemas.microsoft.com/office/drawing/2014/main" id="{15F6B78C-2F37-481B-ABCC-1495C855958B}"/>
              </a:ext>
            </a:extLst>
          </p:cNvPr>
          <p:cNvPicPr>
            <a:picLocks noChangeAspect="1"/>
          </p:cNvPicPr>
          <p:nvPr/>
        </p:nvPicPr>
        <p:blipFill>
          <a:blip r:embed="rId3"/>
          <a:stretch>
            <a:fillRect/>
          </a:stretch>
        </p:blipFill>
        <p:spPr>
          <a:xfrm>
            <a:off x="6967537" y="3257550"/>
            <a:ext cx="4238625" cy="1895475"/>
          </a:xfrm>
          <a:prstGeom prst="rect">
            <a:avLst/>
          </a:prstGeom>
        </p:spPr>
      </p:pic>
    </p:spTree>
    <p:extLst>
      <p:ext uri="{BB962C8B-B14F-4D97-AF65-F5344CB8AC3E}">
        <p14:creationId xmlns:p14="http://schemas.microsoft.com/office/powerpoint/2010/main" val="284601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07D4-7313-42F6-84EA-7BFF9D168DA4}"/>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CA68C623-AF38-41B8-A2D7-030727082265}"/>
              </a:ext>
            </a:extLst>
          </p:cNvPr>
          <p:cNvSpPr>
            <a:spLocks noGrp="1"/>
          </p:cNvSpPr>
          <p:nvPr>
            <p:ph idx="1"/>
          </p:nvPr>
        </p:nvSpPr>
        <p:spPr/>
        <p:txBody>
          <a:bodyPr/>
          <a:lstStyle/>
          <a:p>
            <a:pPr marL="457200" indent="-457200">
              <a:buFont typeface="+mj-lt"/>
              <a:buAutoNum type="arabicPeriod"/>
            </a:pPr>
            <a:r>
              <a:rPr lang="en-US" dirty="0"/>
              <a:t>Data observation – columns, correlations</a:t>
            </a:r>
          </a:p>
          <a:p>
            <a:pPr marL="457200" indent="-457200">
              <a:buFont typeface="+mj-lt"/>
              <a:buAutoNum type="arabicPeriod"/>
            </a:pPr>
            <a:r>
              <a:rPr lang="en-US" dirty="0"/>
              <a:t>Feature Engineering – missing data, transformations, preprocessing</a:t>
            </a:r>
          </a:p>
          <a:p>
            <a:pPr marL="457200" indent="-457200">
              <a:buFont typeface="+mj-lt"/>
              <a:buAutoNum type="arabicPeriod"/>
            </a:pPr>
            <a:r>
              <a:rPr lang="en-US" dirty="0"/>
              <a:t>Regression models</a:t>
            </a:r>
          </a:p>
          <a:p>
            <a:pPr marL="457200" indent="-457200">
              <a:buFont typeface="+mj-lt"/>
              <a:buAutoNum type="arabicPeriod"/>
            </a:pPr>
            <a:r>
              <a:rPr lang="en-US" dirty="0"/>
              <a:t>Evaluation metrics</a:t>
            </a:r>
          </a:p>
          <a:p>
            <a:pPr marL="457200" indent="-457200">
              <a:buFont typeface="+mj-lt"/>
              <a:buAutoNum type="arabicPeriod"/>
            </a:pPr>
            <a:r>
              <a:rPr lang="en-US" dirty="0"/>
              <a:t>Results</a:t>
            </a:r>
          </a:p>
        </p:txBody>
      </p:sp>
    </p:spTree>
    <p:extLst>
      <p:ext uri="{BB962C8B-B14F-4D97-AF65-F5344CB8AC3E}">
        <p14:creationId xmlns:p14="http://schemas.microsoft.com/office/powerpoint/2010/main" val="2692896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6D31-76D2-4D85-A3EA-E5347373DC2F}"/>
              </a:ext>
            </a:extLst>
          </p:cNvPr>
          <p:cNvSpPr>
            <a:spLocks noGrp="1"/>
          </p:cNvSpPr>
          <p:nvPr>
            <p:ph type="title"/>
          </p:nvPr>
        </p:nvSpPr>
        <p:spPr/>
        <p:txBody>
          <a:bodyPr/>
          <a:lstStyle/>
          <a:p>
            <a:r>
              <a:rPr lang="en-US" b="1" i="0" dirty="0">
                <a:effectLst/>
                <a:latin typeface="Inter"/>
              </a:rPr>
              <a:t>Elastic Net Regression</a:t>
            </a:r>
            <a:endParaRPr lang="en-US" dirty="0"/>
          </a:p>
        </p:txBody>
      </p:sp>
      <p:sp>
        <p:nvSpPr>
          <p:cNvPr id="3" name="Content Placeholder 2">
            <a:extLst>
              <a:ext uri="{FF2B5EF4-FFF2-40B4-BE49-F238E27FC236}">
                <a16:creationId xmlns:a16="http://schemas.microsoft.com/office/drawing/2014/main" id="{88163C32-D3D3-4D80-A85E-E38D3C41B2B6}"/>
              </a:ext>
            </a:extLst>
          </p:cNvPr>
          <p:cNvSpPr>
            <a:spLocks noGrp="1"/>
          </p:cNvSpPr>
          <p:nvPr>
            <p:ph idx="1"/>
          </p:nvPr>
        </p:nvSpPr>
        <p:spPr>
          <a:xfrm>
            <a:off x="838200" y="1825625"/>
            <a:ext cx="5840186" cy="4351338"/>
          </a:xfrm>
        </p:spPr>
        <p:txBody>
          <a:bodyPr>
            <a:normAutofit/>
          </a:bodyPr>
          <a:lstStyle/>
          <a:p>
            <a:pPr marL="0" indent="0">
              <a:buNone/>
            </a:pPr>
            <a:r>
              <a:rPr lang="en-US" b="0" i="0" dirty="0">
                <a:effectLst/>
                <a:latin typeface="Inter"/>
              </a:rPr>
              <a:t>Linear regression with combined L1 and L2 priors as </a:t>
            </a:r>
            <a:r>
              <a:rPr lang="en-US" b="0" i="0" dirty="0" err="1">
                <a:effectLst/>
                <a:latin typeface="Inter"/>
              </a:rPr>
              <a:t>regularizer</a:t>
            </a:r>
            <a:r>
              <a:rPr lang="en-US" b="0" i="0" dirty="0">
                <a:effectLst/>
                <a:latin typeface="Inter"/>
              </a:rPr>
              <a:t>.</a:t>
            </a:r>
          </a:p>
          <a:p>
            <a:pPr marL="0" indent="0">
              <a:buNone/>
            </a:pPr>
            <a:r>
              <a:rPr lang="en-US" dirty="0" err="1"/>
              <a:t>ElasticNet</a:t>
            </a:r>
            <a:r>
              <a:rPr lang="en-US" dirty="0"/>
              <a:t> score: mean=0.0007 std=(0.0000)</a:t>
            </a:r>
          </a:p>
        </p:txBody>
      </p:sp>
      <p:pic>
        <p:nvPicPr>
          <p:cNvPr id="6" name="Picture 5">
            <a:extLst>
              <a:ext uri="{FF2B5EF4-FFF2-40B4-BE49-F238E27FC236}">
                <a16:creationId xmlns:a16="http://schemas.microsoft.com/office/drawing/2014/main" id="{BBFF5ADF-ED39-4ABB-90EA-6F130559D21A}"/>
              </a:ext>
            </a:extLst>
          </p:cNvPr>
          <p:cNvPicPr>
            <a:picLocks noChangeAspect="1"/>
          </p:cNvPicPr>
          <p:nvPr/>
        </p:nvPicPr>
        <p:blipFill>
          <a:blip r:embed="rId2"/>
          <a:stretch>
            <a:fillRect/>
          </a:stretch>
        </p:blipFill>
        <p:spPr>
          <a:xfrm>
            <a:off x="7589174" y="1369435"/>
            <a:ext cx="4410075" cy="1962150"/>
          </a:xfrm>
          <a:prstGeom prst="rect">
            <a:avLst/>
          </a:prstGeom>
        </p:spPr>
      </p:pic>
      <p:pic>
        <p:nvPicPr>
          <p:cNvPr id="8" name="Picture 7">
            <a:extLst>
              <a:ext uri="{FF2B5EF4-FFF2-40B4-BE49-F238E27FC236}">
                <a16:creationId xmlns:a16="http://schemas.microsoft.com/office/drawing/2014/main" id="{CF48507B-C0BB-47D8-B90F-64B9818D18E3}"/>
              </a:ext>
            </a:extLst>
          </p:cNvPr>
          <p:cNvPicPr>
            <a:picLocks noChangeAspect="1"/>
          </p:cNvPicPr>
          <p:nvPr/>
        </p:nvPicPr>
        <p:blipFill>
          <a:blip r:embed="rId3"/>
          <a:stretch>
            <a:fillRect/>
          </a:stretch>
        </p:blipFill>
        <p:spPr>
          <a:xfrm>
            <a:off x="7515225" y="3516890"/>
            <a:ext cx="3028950" cy="1971675"/>
          </a:xfrm>
          <a:prstGeom prst="rect">
            <a:avLst/>
          </a:prstGeom>
        </p:spPr>
      </p:pic>
    </p:spTree>
    <p:extLst>
      <p:ext uri="{BB962C8B-B14F-4D97-AF65-F5344CB8AC3E}">
        <p14:creationId xmlns:p14="http://schemas.microsoft.com/office/powerpoint/2010/main" val="1506404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CA52-5CB1-4A64-A13F-0E5B088289D9}"/>
              </a:ext>
            </a:extLst>
          </p:cNvPr>
          <p:cNvSpPr>
            <a:spLocks noGrp="1"/>
          </p:cNvSpPr>
          <p:nvPr>
            <p:ph type="title"/>
          </p:nvPr>
        </p:nvSpPr>
        <p:spPr/>
        <p:txBody>
          <a:bodyPr/>
          <a:lstStyle/>
          <a:p>
            <a:r>
              <a:rPr lang="en-US" b="1" i="0" dirty="0">
                <a:effectLst/>
                <a:latin typeface="Inter"/>
              </a:rPr>
              <a:t>LASSO Regression</a:t>
            </a:r>
            <a:endParaRPr lang="en-US" dirty="0"/>
          </a:p>
        </p:txBody>
      </p:sp>
      <p:sp>
        <p:nvSpPr>
          <p:cNvPr id="3" name="Content Placeholder 2">
            <a:extLst>
              <a:ext uri="{FF2B5EF4-FFF2-40B4-BE49-F238E27FC236}">
                <a16:creationId xmlns:a16="http://schemas.microsoft.com/office/drawing/2014/main" id="{21BC934C-9A00-494E-9742-0EB10117BAA5}"/>
              </a:ext>
            </a:extLst>
          </p:cNvPr>
          <p:cNvSpPr>
            <a:spLocks noGrp="1"/>
          </p:cNvSpPr>
          <p:nvPr>
            <p:ph idx="1"/>
          </p:nvPr>
        </p:nvSpPr>
        <p:spPr>
          <a:xfrm>
            <a:off x="838200" y="1825625"/>
            <a:ext cx="5471160" cy="4351338"/>
          </a:xfrm>
        </p:spPr>
        <p:txBody>
          <a:bodyPr>
            <a:normAutofit/>
          </a:bodyPr>
          <a:lstStyle/>
          <a:p>
            <a:r>
              <a:rPr lang="en-US" b="0" i="0" dirty="0">
                <a:effectLst/>
                <a:latin typeface="Inter"/>
              </a:rPr>
              <a:t>This model may be very sensitive to outliers. So we need to made it more robust on them. For that we use the </a:t>
            </a:r>
            <a:r>
              <a:rPr lang="en-US" b="0" i="0" dirty="0" err="1">
                <a:effectLst/>
                <a:latin typeface="Inter"/>
              </a:rPr>
              <a:t>sklearn's</a:t>
            </a:r>
            <a:r>
              <a:rPr lang="en-US" b="0" i="0" dirty="0">
                <a:effectLst/>
                <a:latin typeface="Inter"/>
              </a:rPr>
              <a:t> </a:t>
            </a:r>
            <a:r>
              <a:rPr lang="en-US" b="1" i="0" dirty="0" err="1">
                <a:effectLst/>
                <a:latin typeface="Inter"/>
              </a:rPr>
              <a:t>Robustscaler</a:t>
            </a:r>
            <a:r>
              <a:rPr lang="en-US" b="1" i="0" dirty="0">
                <a:effectLst/>
                <a:latin typeface="Inter"/>
              </a:rPr>
              <a:t>()</a:t>
            </a:r>
            <a:r>
              <a:rPr lang="en-US" dirty="0">
                <a:latin typeface="Inter"/>
              </a:rPr>
              <a:t> </a:t>
            </a:r>
            <a:r>
              <a:rPr lang="en-US" b="0" i="0" dirty="0">
                <a:effectLst/>
                <a:latin typeface="Inter"/>
              </a:rPr>
              <a:t>method on pipeline.</a:t>
            </a:r>
          </a:p>
          <a:p>
            <a:r>
              <a:rPr lang="en-US" dirty="0"/>
              <a:t>Linear Model trained with L1 prior as </a:t>
            </a:r>
            <a:r>
              <a:rPr lang="en-US" dirty="0" err="1"/>
              <a:t>regularizer</a:t>
            </a:r>
            <a:r>
              <a:rPr lang="en-US" dirty="0"/>
              <a:t> (aka the Lasso).</a:t>
            </a:r>
          </a:p>
          <a:p>
            <a:r>
              <a:rPr lang="en-US" dirty="0"/>
              <a:t>Lasso score: mean=0.0007 std=(0.0000)</a:t>
            </a:r>
          </a:p>
        </p:txBody>
      </p:sp>
      <p:pic>
        <p:nvPicPr>
          <p:cNvPr id="5" name="Picture 4">
            <a:extLst>
              <a:ext uri="{FF2B5EF4-FFF2-40B4-BE49-F238E27FC236}">
                <a16:creationId xmlns:a16="http://schemas.microsoft.com/office/drawing/2014/main" id="{BA6BDB83-0A04-4836-B6A9-5042DF2FBC5C}"/>
              </a:ext>
            </a:extLst>
          </p:cNvPr>
          <p:cNvPicPr>
            <a:picLocks noChangeAspect="1"/>
          </p:cNvPicPr>
          <p:nvPr/>
        </p:nvPicPr>
        <p:blipFill>
          <a:blip r:embed="rId2"/>
          <a:stretch>
            <a:fillRect/>
          </a:stretch>
        </p:blipFill>
        <p:spPr>
          <a:xfrm>
            <a:off x="6961093" y="901700"/>
            <a:ext cx="4486275" cy="1847850"/>
          </a:xfrm>
          <a:prstGeom prst="rect">
            <a:avLst/>
          </a:prstGeom>
        </p:spPr>
      </p:pic>
      <p:pic>
        <p:nvPicPr>
          <p:cNvPr id="6" name="Picture 5">
            <a:extLst>
              <a:ext uri="{FF2B5EF4-FFF2-40B4-BE49-F238E27FC236}">
                <a16:creationId xmlns:a16="http://schemas.microsoft.com/office/drawing/2014/main" id="{3A6B7062-F178-4E3E-B88C-DD14E766BD5F}"/>
              </a:ext>
            </a:extLst>
          </p:cNvPr>
          <p:cNvPicPr>
            <a:picLocks noChangeAspect="1"/>
          </p:cNvPicPr>
          <p:nvPr/>
        </p:nvPicPr>
        <p:blipFill>
          <a:blip r:embed="rId3"/>
          <a:stretch>
            <a:fillRect/>
          </a:stretch>
        </p:blipFill>
        <p:spPr>
          <a:xfrm>
            <a:off x="7542117" y="3662362"/>
            <a:ext cx="3324225" cy="1895475"/>
          </a:xfrm>
          <a:prstGeom prst="rect">
            <a:avLst/>
          </a:prstGeom>
        </p:spPr>
      </p:pic>
    </p:spTree>
    <p:extLst>
      <p:ext uri="{BB962C8B-B14F-4D97-AF65-F5344CB8AC3E}">
        <p14:creationId xmlns:p14="http://schemas.microsoft.com/office/powerpoint/2010/main" val="84646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BF85-819D-464C-BC3A-3E88F691C984}"/>
              </a:ext>
            </a:extLst>
          </p:cNvPr>
          <p:cNvSpPr>
            <a:spLocks noGrp="1"/>
          </p:cNvSpPr>
          <p:nvPr>
            <p:ph type="title"/>
          </p:nvPr>
        </p:nvSpPr>
        <p:spPr>
          <a:xfrm>
            <a:off x="1066799" y="294132"/>
            <a:ext cx="9496426" cy="1096518"/>
          </a:xfrm>
        </p:spPr>
        <p:txBody>
          <a:bodyPr/>
          <a:lstStyle/>
          <a:p>
            <a:r>
              <a:rPr lang="en-US" dirty="0"/>
              <a:t>Data observation</a:t>
            </a:r>
          </a:p>
        </p:txBody>
      </p:sp>
      <p:sp>
        <p:nvSpPr>
          <p:cNvPr id="3" name="Content Placeholder 2">
            <a:extLst>
              <a:ext uri="{FF2B5EF4-FFF2-40B4-BE49-F238E27FC236}">
                <a16:creationId xmlns:a16="http://schemas.microsoft.com/office/drawing/2014/main" id="{E622F61D-FD7F-445A-A908-8228EBBA57EC}"/>
              </a:ext>
            </a:extLst>
          </p:cNvPr>
          <p:cNvSpPr>
            <a:spLocks noGrp="1"/>
          </p:cNvSpPr>
          <p:nvPr>
            <p:ph idx="1"/>
          </p:nvPr>
        </p:nvSpPr>
        <p:spPr>
          <a:xfrm>
            <a:off x="838200" y="3882189"/>
            <a:ext cx="10515600" cy="2294774"/>
          </a:xfrm>
        </p:spPr>
        <p:txBody>
          <a:bodyPr>
            <a:normAutofit fontScale="85000" lnSpcReduction="20000"/>
          </a:bodyPr>
          <a:lstStyle/>
          <a:p>
            <a:r>
              <a:rPr lang="en-US" dirty="0"/>
              <a:t>Df size = 39843</a:t>
            </a:r>
          </a:p>
          <a:p>
            <a:r>
              <a:rPr lang="en-US" dirty="0"/>
              <a:t>Other features:</a:t>
            </a:r>
          </a:p>
          <a:p>
            <a:pPr marL="0" indent="0">
              <a:buNone/>
            </a:pPr>
            <a:r>
              <a:rPr lang="en-US" dirty="0"/>
              <a:t>[</a:t>
            </a:r>
            <a:r>
              <a:rPr lang="en-US" b="1" dirty="0"/>
              <a:t>'</a:t>
            </a:r>
            <a:r>
              <a:rPr lang="en-US" b="1" dirty="0" err="1"/>
              <a:t>room_count</a:t>
            </a:r>
            <a:r>
              <a:rPr lang="en-US" b="1" dirty="0"/>
              <a:t>', </a:t>
            </a:r>
            <a:r>
              <a:rPr lang="en-US" dirty="0"/>
              <a:t>'neighborhood', 'street', '</a:t>
            </a:r>
            <a:r>
              <a:rPr lang="en-US" dirty="0" err="1"/>
              <a:t>house_number</a:t>
            </a:r>
            <a:r>
              <a:rPr lang="en-US" dirty="0"/>
              <a:t>', 'intersection', 'district', 'floor', '</a:t>
            </a:r>
            <a:r>
              <a:rPr lang="en-US" dirty="0" err="1"/>
              <a:t>residential_complex</a:t>
            </a:r>
            <a:r>
              <a:rPr lang="en-US" dirty="0"/>
              <a:t>', '</a:t>
            </a:r>
            <a:r>
              <a:rPr lang="en-US" dirty="0" err="1"/>
              <a:t>max_floor</a:t>
            </a:r>
            <a:r>
              <a:rPr lang="en-US" dirty="0"/>
              <a:t>', </a:t>
            </a:r>
            <a:r>
              <a:rPr lang="en-US" b="1" dirty="0"/>
              <a:t>'</a:t>
            </a:r>
            <a:r>
              <a:rPr lang="en-US" b="1" dirty="0" err="1"/>
              <a:t>general_area</a:t>
            </a:r>
            <a:r>
              <a:rPr lang="en-US" b="1" dirty="0"/>
              <a:t>', </a:t>
            </a:r>
            <a:r>
              <a:rPr lang="en-US" dirty="0"/>
              <a:t>'bathroom', </a:t>
            </a:r>
            <a:r>
              <a:rPr lang="en-US" b="1" dirty="0"/>
              <a:t>'</a:t>
            </a:r>
            <a:r>
              <a:rPr lang="en-US" b="1" dirty="0" err="1"/>
              <a:t>living_area</a:t>
            </a:r>
            <a:r>
              <a:rPr lang="en-US" b="1" dirty="0"/>
              <a:t>', </a:t>
            </a:r>
            <a:r>
              <a:rPr lang="en-US" dirty="0"/>
              <a:t>'</a:t>
            </a:r>
            <a:r>
              <a:rPr lang="en-US" dirty="0" err="1"/>
              <a:t>kitchen_area</a:t>
            </a:r>
            <a:r>
              <a:rPr lang="en-US" dirty="0"/>
              <a:t>', 'condition', 'internet', 'furniture', </a:t>
            </a:r>
            <a:r>
              <a:rPr lang="en-US" b="1" dirty="0"/>
              <a:t>'</a:t>
            </a:r>
            <a:r>
              <a:rPr lang="en-US" b="1" dirty="0" err="1"/>
              <a:t>ceiling_height</a:t>
            </a:r>
            <a:r>
              <a:rPr lang="en-US" dirty="0"/>
              <a:t>', '</a:t>
            </a:r>
            <a:r>
              <a:rPr lang="en-US" dirty="0" err="1"/>
              <a:t>floor_type</a:t>
            </a:r>
            <a:r>
              <a:rPr lang="en-US" dirty="0"/>
              <a:t>', 'telephone', 'door', 'balcony', 'parking', '</a:t>
            </a:r>
            <a:r>
              <a:rPr lang="en-US" dirty="0" err="1"/>
              <a:t>is_balcony_glazed</a:t>
            </a:r>
            <a:r>
              <a:rPr lang="en-US" dirty="0"/>
              <a:t>', '</a:t>
            </a:r>
            <a:r>
              <a:rPr lang="en-US" dirty="0" err="1"/>
              <a:t>bars_on_the_window</a:t>
            </a:r>
            <a:r>
              <a:rPr lang="en-US" dirty="0"/>
              <a:t>', 'security', '</a:t>
            </a:r>
            <a:r>
              <a:rPr lang="en-US" dirty="0" err="1"/>
              <a:t>entry_phone</a:t>
            </a:r>
            <a:r>
              <a:rPr lang="en-US" dirty="0"/>
              <a:t>', '</a:t>
            </a:r>
            <a:r>
              <a:rPr lang="en-US" dirty="0" err="1"/>
              <a:t>code_lock</a:t>
            </a:r>
            <a:r>
              <a:rPr lang="en-US" dirty="0"/>
              <a:t>', 'alarm', '</a:t>
            </a:r>
            <a:r>
              <a:rPr lang="en-US" dirty="0" err="1"/>
              <a:t>video_security</a:t>
            </a:r>
            <a:r>
              <a:rPr lang="en-US" dirty="0"/>
              <a:t>', '</a:t>
            </a:r>
            <a:r>
              <a:rPr lang="en-US" dirty="0" err="1"/>
              <a:t>video_entry_phone</a:t>
            </a:r>
            <a:r>
              <a:rPr lang="en-US" dirty="0"/>
              <a:t>', 'concierge', '</a:t>
            </a:r>
            <a:r>
              <a:rPr lang="en-US" dirty="0" err="1"/>
              <a:t>plastic_windows</a:t>
            </a:r>
            <a:r>
              <a:rPr lang="en-US" dirty="0"/>
              <a:t>', '</a:t>
            </a:r>
            <a:r>
              <a:rPr lang="en-US" dirty="0" err="1"/>
              <a:t>non_angular</a:t>
            </a:r>
            <a:r>
              <a:rPr lang="en-US" dirty="0"/>
              <a:t>', 'improved', '</a:t>
            </a:r>
            <a:r>
              <a:rPr lang="en-US" dirty="0" err="1"/>
              <a:t>rooms_isolated</a:t>
            </a:r>
            <a:r>
              <a:rPr lang="en-US" dirty="0"/>
              <a:t>', '</a:t>
            </a:r>
            <a:r>
              <a:rPr lang="en-US" dirty="0" err="1"/>
              <a:t>studio_kitchen</a:t>
            </a:r>
            <a:r>
              <a:rPr lang="en-US" dirty="0"/>
              <a:t>', '</a:t>
            </a:r>
            <a:r>
              <a:rPr lang="en-US" dirty="0" err="1"/>
              <a:t>kitchen_builtin</a:t>
            </a:r>
            <a:r>
              <a:rPr lang="en-US" dirty="0"/>
              <a:t>', '</a:t>
            </a:r>
            <a:r>
              <a:rPr lang="en-US" dirty="0" err="1"/>
              <a:t>new_plumbing</a:t>
            </a:r>
            <a:r>
              <a:rPr lang="en-US" dirty="0"/>
              <a:t>', 'pantry', 'counters', '</a:t>
            </a:r>
            <a:r>
              <a:rPr lang="en-US" dirty="0" err="1"/>
              <a:t>quiet_courtyard</a:t>
            </a:r>
            <a:r>
              <a:rPr lang="en-US" dirty="0"/>
              <a:t>', '</a:t>
            </a:r>
            <a:r>
              <a:rPr lang="en-US" dirty="0" err="1"/>
              <a:t>air_conditioning</a:t>
            </a:r>
            <a:r>
              <a:rPr lang="en-US" dirty="0"/>
              <a:t>', '</a:t>
            </a:r>
            <a:r>
              <a:rPr lang="en-US" dirty="0" err="1"/>
              <a:t>commercial_convenient</a:t>
            </a:r>
            <a:r>
              <a:rPr lang="en-US" dirty="0"/>
              <a:t>', 'installment', 'mortgage', </a:t>
            </a:r>
            <a:r>
              <a:rPr lang="en-US" b="1" dirty="0"/>
              <a:t>'</a:t>
            </a:r>
            <a:r>
              <a:rPr lang="en-US" b="1" dirty="0" err="1"/>
              <a:t>building_type</a:t>
            </a:r>
            <a:r>
              <a:rPr lang="en-US" dirty="0"/>
              <a:t>', </a:t>
            </a:r>
            <a:r>
              <a:rPr lang="en-US" b="1" dirty="0"/>
              <a:t>'</a:t>
            </a:r>
            <a:r>
              <a:rPr lang="en-US" b="1" dirty="0" err="1"/>
              <a:t>build_year</a:t>
            </a:r>
            <a:r>
              <a:rPr lang="en-US" b="1" dirty="0"/>
              <a:t>', 'price</a:t>
            </a:r>
            <a:r>
              <a:rPr lang="en-US" dirty="0"/>
              <a:t>', 'mortgaged', </a:t>
            </a:r>
            <a:r>
              <a:rPr lang="en-US" b="1" dirty="0"/>
              <a:t>'</a:t>
            </a:r>
            <a:r>
              <a:rPr lang="en-US" b="1" dirty="0" err="1"/>
              <a:t>images_count</a:t>
            </a:r>
            <a:r>
              <a:rPr lang="en-US" b="1" dirty="0"/>
              <a:t>', </a:t>
            </a:r>
            <a:r>
              <a:rPr lang="en-US" dirty="0"/>
              <a:t>'</a:t>
            </a:r>
            <a:r>
              <a:rPr lang="en-US" dirty="0" err="1"/>
              <a:t>private_hostel</a:t>
            </a:r>
            <a:r>
              <a:rPr lang="en-US" dirty="0"/>
              <a:t>', 'city', 'text', 'address', </a:t>
            </a:r>
            <a:r>
              <a:rPr lang="en-US" b="1" dirty="0"/>
              <a:t>'</a:t>
            </a:r>
            <a:r>
              <a:rPr lang="en-US" b="1" dirty="0" err="1"/>
              <a:t>lat</a:t>
            </a:r>
            <a:r>
              <a:rPr lang="en-US" b="1" dirty="0"/>
              <a:t>', 'long</a:t>
            </a:r>
            <a:r>
              <a:rPr lang="en-US" dirty="0"/>
              <a:t>']</a:t>
            </a:r>
          </a:p>
        </p:txBody>
      </p:sp>
      <p:pic>
        <p:nvPicPr>
          <p:cNvPr id="6" name="Picture 5">
            <a:extLst>
              <a:ext uri="{FF2B5EF4-FFF2-40B4-BE49-F238E27FC236}">
                <a16:creationId xmlns:a16="http://schemas.microsoft.com/office/drawing/2014/main" id="{A109E7C4-B12D-4CEB-BDB8-1CBAFA2160DC}"/>
              </a:ext>
            </a:extLst>
          </p:cNvPr>
          <p:cNvPicPr>
            <a:picLocks noChangeAspect="1"/>
          </p:cNvPicPr>
          <p:nvPr/>
        </p:nvPicPr>
        <p:blipFill>
          <a:blip r:embed="rId2"/>
          <a:stretch>
            <a:fillRect/>
          </a:stretch>
        </p:blipFill>
        <p:spPr>
          <a:xfrm>
            <a:off x="1785937" y="1594295"/>
            <a:ext cx="8620125" cy="2000250"/>
          </a:xfrm>
          <a:prstGeom prst="rect">
            <a:avLst/>
          </a:prstGeom>
        </p:spPr>
      </p:pic>
    </p:spTree>
    <p:extLst>
      <p:ext uri="{BB962C8B-B14F-4D97-AF65-F5344CB8AC3E}">
        <p14:creationId xmlns:p14="http://schemas.microsoft.com/office/powerpoint/2010/main" val="100139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F8A2-E2F0-4475-B374-CA2B5C753B73}"/>
              </a:ext>
            </a:extLst>
          </p:cNvPr>
          <p:cNvSpPr>
            <a:spLocks noGrp="1"/>
          </p:cNvSpPr>
          <p:nvPr>
            <p:ph type="title"/>
          </p:nvPr>
        </p:nvSpPr>
        <p:spPr>
          <a:xfrm>
            <a:off x="838200" y="365125"/>
            <a:ext cx="4232564" cy="1325563"/>
          </a:xfrm>
        </p:spPr>
        <p:txBody>
          <a:bodyPr>
            <a:normAutofit fontScale="90000"/>
          </a:bodyPr>
          <a:lstStyle/>
          <a:p>
            <a:r>
              <a:rPr lang="en-US" dirty="0"/>
              <a:t>Feature correlation</a:t>
            </a:r>
          </a:p>
        </p:txBody>
      </p:sp>
      <p:sp>
        <p:nvSpPr>
          <p:cNvPr id="3" name="Content Placeholder 2">
            <a:extLst>
              <a:ext uri="{FF2B5EF4-FFF2-40B4-BE49-F238E27FC236}">
                <a16:creationId xmlns:a16="http://schemas.microsoft.com/office/drawing/2014/main" id="{1D87AEA1-F6BA-435F-9766-99FC90447307}"/>
              </a:ext>
            </a:extLst>
          </p:cNvPr>
          <p:cNvSpPr>
            <a:spLocks noGrp="1"/>
          </p:cNvSpPr>
          <p:nvPr>
            <p:ph idx="1"/>
          </p:nvPr>
        </p:nvSpPr>
        <p:spPr>
          <a:xfrm>
            <a:off x="838201" y="1904999"/>
            <a:ext cx="3771900" cy="4271963"/>
          </a:xfrm>
        </p:spPr>
        <p:txBody>
          <a:bodyPr/>
          <a:lstStyle/>
          <a:p>
            <a:pPr marL="0" indent="0">
              <a:buNone/>
            </a:pPr>
            <a:r>
              <a:rPr lang="en-US" dirty="0"/>
              <a:t>Price has:</a:t>
            </a:r>
          </a:p>
          <a:p>
            <a:r>
              <a:rPr lang="en-US" dirty="0"/>
              <a:t>strong correlation with </a:t>
            </a:r>
            <a:r>
              <a:rPr lang="en-US" b="1" dirty="0" err="1"/>
              <a:t>general_area</a:t>
            </a:r>
            <a:r>
              <a:rPr lang="en-US" b="1" dirty="0"/>
              <a:t>, </a:t>
            </a:r>
            <a:r>
              <a:rPr lang="en-US" b="1" dirty="0" err="1"/>
              <a:t>living_area</a:t>
            </a:r>
            <a:endParaRPr lang="en-US" dirty="0"/>
          </a:p>
          <a:p>
            <a:r>
              <a:rPr lang="en-US" dirty="0"/>
              <a:t>moderate correlation with </a:t>
            </a:r>
            <a:r>
              <a:rPr lang="en-US" b="1" dirty="0" err="1"/>
              <a:t>kitchen_area</a:t>
            </a:r>
            <a:r>
              <a:rPr lang="en-US" b="1" dirty="0"/>
              <a:t>, </a:t>
            </a:r>
            <a:r>
              <a:rPr lang="en-US" b="1" dirty="0" err="1"/>
              <a:t>room_count</a:t>
            </a:r>
            <a:endParaRPr lang="en-US" b="1" dirty="0"/>
          </a:p>
          <a:p>
            <a:pPr marL="0" indent="0">
              <a:buNone/>
            </a:pPr>
            <a:endParaRPr lang="en-US" b="1" dirty="0"/>
          </a:p>
          <a:p>
            <a:pPr marL="0" indent="0">
              <a:buNone/>
            </a:pPr>
            <a:r>
              <a:rPr lang="en-US" dirty="0"/>
              <a:t>Obviously:</a:t>
            </a:r>
          </a:p>
          <a:p>
            <a:r>
              <a:rPr lang="en-US" dirty="0"/>
              <a:t>general area correlates with </a:t>
            </a:r>
            <a:r>
              <a:rPr lang="en-US" b="1" dirty="0" err="1"/>
              <a:t>room_count</a:t>
            </a:r>
            <a:r>
              <a:rPr lang="en-US" b="1" dirty="0"/>
              <a:t>, </a:t>
            </a:r>
            <a:r>
              <a:rPr lang="en-US" b="1" dirty="0" err="1"/>
              <a:t>living_area</a:t>
            </a:r>
            <a:r>
              <a:rPr lang="en-US" b="1" dirty="0"/>
              <a:t>, </a:t>
            </a:r>
            <a:r>
              <a:rPr lang="en-US" b="1" dirty="0" err="1"/>
              <a:t>kitchen_area</a:t>
            </a:r>
            <a:endParaRPr lang="en-US" b="1" dirty="0"/>
          </a:p>
          <a:p>
            <a:r>
              <a:rPr lang="en-US" dirty="0" err="1"/>
              <a:t>etc</a:t>
            </a:r>
            <a:endParaRPr lang="en-US" dirty="0"/>
          </a:p>
          <a:p>
            <a:pPr marL="0" indent="0">
              <a:buNone/>
            </a:pPr>
            <a:endParaRPr lang="en-US" b="1" dirty="0"/>
          </a:p>
        </p:txBody>
      </p:sp>
      <p:pic>
        <p:nvPicPr>
          <p:cNvPr id="3074" name="Picture 2">
            <a:extLst>
              <a:ext uri="{FF2B5EF4-FFF2-40B4-BE49-F238E27FC236}">
                <a16:creationId xmlns:a16="http://schemas.microsoft.com/office/drawing/2014/main" id="{0BEFB2B6-5603-4A4C-93B3-4613EAF45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2649" y="365125"/>
            <a:ext cx="6838950" cy="6029325"/>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Shape 9">
            <a:extLst>
              <a:ext uri="{FF2B5EF4-FFF2-40B4-BE49-F238E27FC236}">
                <a16:creationId xmlns:a16="http://schemas.microsoft.com/office/drawing/2014/main" id="{F4116D0D-64A4-448A-9506-7632B3DB9D1B}"/>
              </a:ext>
            </a:extLst>
          </p:cNvPr>
          <p:cNvSpPr/>
          <p:nvPr/>
        </p:nvSpPr>
        <p:spPr>
          <a:xfrm>
            <a:off x="6256831" y="4229100"/>
            <a:ext cx="1058369" cy="514350"/>
          </a:xfrm>
          <a:custGeom>
            <a:avLst/>
            <a:gdLst>
              <a:gd name="connsiteX0" fmla="*/ 305894 w 639269"/>
              <a:gd name="connsiteY0" fmla="*/ 104775 h 514350"/>
              <a:gd name="connsiteX1" fmla="*/ 163019 w 639269"/>
              <a:gd name="connsiteY1" fmla="*/ 114300 h 514350"/>
              <a:gd name="connsiteX2" fmla="*/ 20144 w 639269"/>
              <a:gd name="connsiteY2" fmla="*/ 200025 h 514350"/>
              <a:gd name="connsiteX3" fmla="*/ 10619 w 639269"/>
              <a:gd name="connsiteY3" fmla="*/ 266700 h 514350"/>
              <a:gd name="connsiteX4" fmla="*/ 1094 w 639269"/>
              <a:gd name="connsiteY4" fmla="*/ 314325 h 514350"/>
              <a:gd name="connsiteX5" fmla="*/ 39194 w 639269"/>
              <a:gd name="connsiteY5" fmla="*/ 361950 h 514350"/>
              <a:gd name="connsiteX6" fmla="*/ 296369 w 639269"/>
              <a:gd name="connsiteY6" fmla="*/ 504825 h 514350"/>
              <a:gd name="connsiteX7" fmla="*/ 334469 w 639269"/>
              <a:gd name="connsiteY7" fmla="*/ 514350 h 514350"/>
              <a:gd name="connsiteX8" fmla="*/ 515444 w 639269"/>
              <a:gd name="connsiteY8" fmla="*/ 485775 h 514350"/>
              <a:gd name="connsiteX9" fmla="*/ 601169 w 639269"/>
              <a:gd name="connsiteY9" fmla="*/ 361950 h 514350"/>
              <a:gd name="connsiteX10" fmla="*/ 610694 w 639269"/>
              <a:gd name="connsiteY10" fmla="*/ 314325 h 514350"/>
              <a:gd name="connsiteX11" fmla="*/ 629744 w 639269"/>
              <a:gd name="connsiteY11" fmla="*/ 276225 h 514350"/>
              <a:gd name="connsiteX12" fmla="*/ 639269 w 639269"/>
              <a:gd name="connsiteY12" fmla="*/ 209550 h 514350"/>
              <a:gd name="connsiteX13" fmla="*/ 620219 w 639269"/>
              <a:gd name="connsiteY13" fmla="*/ 152400 h 514350"/>
              <a:gd name="connsiteX14" fmla="*/ 448769 w 639269"/>
              <a:gd name="connsiteY14" fmla="*/ 76200 h 514350"/>
              <a:gd name="connsiteX15" fmla="*/ 305894 w 639269"/>
              <a:gd name="connsiteY15" fmla="*/ 9525 h 514350"/>
              <a:gd name="connsiteX16" fmla="*/ 267794 w 639269"/>
              <a:gd name="connsiteY16" fmla="*/ 0 h 514350"/>
              <a:gd name="connsiteX17" fmla="*/ 163019 w 639269"/>
              <a:gd name="connsiteY17" fmla="*/ 9525 h 514350"/>
              <a:gd name="connsiteX18" fmla="*/ 134444 w 639269"/>
              <a:gd name="connsiteY18" fmla="*/ 47625 h 514350"/>
              <a:gd name="connsiteX19" fmla="*/ 105869 w 639269"/>
              <a:gd name="connsiteY19" fmla="*/ 66675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39269" h="514350">
                <a:moveTo>
                  <a:pt x="305894" y="104775"/>
                </a:moveTo>
                <a:cubicBezTo>
                  <a:pt x="258269" y="107950"/>
                  <a:pt x="209325" y="102724"/>
                  <a:pt x="163019" y="114300"/>
                </a:cubicBezTo>
                <a:cubicBezTo>
                  <a:pt x="134822" y="121349"/>
                  <a:pt x="50182" y="180000"/>
                  <a:pt x="20144" y="200025"/>
                </a:cubicBezTo>
                <a:cubicBezTo>
                  <a:pt x="16969" y="222250"/>
                  <a:pt x="14310" y="244555"/>
                  <a:pt x="10619" y="266700"/>
                </a:cubicBezTo>
                <a:cubicBezTo>
                  <a:pt x="7957" y="282669"/>
                  <a:pt x="-3558" y="298818"/>
                  <a:pt x="1094" y="314325"/>
                </a:cubicBezTo>
                <a:cubicBezTo>
                  <a:pt x="6936" y="333798"/>
                  <a:pt x="23319" y="349250"/>
                  <a:pt x="39194" y="361950"/>
                </a:cubicBezTo>
                <a:cubicBezTo>
                  <a:pt x="160569" y="459050"/>
                  <a:pt x="170821" y="462976"/>
                  <a:pt x="296369" y="504825"/>
                </a:cubicBezTo>
                <a:cubicBezTo>
                  <a:pt x="308788" y="508965"/>
                  <a:pt x="321769" y="511175"/>
                  <a:pt x="334469" y="514350"/>
                </a:cubicBezTo>
                <a:cubicBezTo>
                  <a:pt x="394794" y="504825"/>
                  <a:pt x="458260" y="507219"/>
                  <a:pt x="515444" y="485775"/>
                </a:cubicBezTo>
                <a:cubicBezTo>
                  <a:pt x="541049" y="476173"/>
                  <a:pt x="590413" y="380774"/>
                  <a:pt x="601169" y="361950"/>
                </a:cubicBezTo>
                <a:cubicBezTo>
                  <a:pt x="604344" y="346075"/>
                  <a:pt x="605574" y="329684"/>
                  <a:pt x="610694" y="314325"/>
                </a:cubicBezTo>
                <a:cubicBezTo>
                  <a:pt x="615184" y="300855"/>
                  <a:pt x="626008" y="289924"/>
                  <a:pt x="629744" y="276225"/>
                </a:cubicBezTo>
                <a:cubicBezTo>
                  <a:pt x="635651" y="254565"/>
                  <a:pt x="636094" y="231775"/>
                  <a:pt x="639269" y="209550"/>
                </a:cubicBezTo>
                <a:cubicBezTo>
                  <a:pt x="632919" y="190500"/>
                  <a:pt x="635465" y="165468"/>
                  <a:pt x="620219" y="152400"/>
                </a:cubicBezTo>
                <a:cubicBezTo>
                  <a:pt x="549148" y="91482"/>
                  <a:pt x="517485" y="106263"/>
                  <a:pt x="448769" y="76200"/>
                </a:cubicBezTo>
                <a:cubicBezTo>
                  <a:pt x="378974" y="45665"/>
                  <a:pt x="366851" y="29844"/>
                  <a:pt x="305894" y="9525"/>
                </a:cubicBezTo>
                <a:cubicBezTo>
                  <a:pt x="293475" y="5385"/>
                  <a:pt x="280494" y="3175"/>
                  <a:pt x="267794" y="0"/>
                </a:cubicBezTo>
                <a:cubicBezTo>
                  <a:pt x="232869" y="3175"/>
                  <a:pt x="196045" y="-2270"/>
                  <a:pt x="163019" y="9525"/>
                </a:cubicBezTo>
                <a:cubicBezTo>
                  <a:pt x="148069" y="14864"/>
                  <a:pt x="145669" y="36400"/>
                  <a:pt x="134444" y="47625"/>
                </a:cubicBezTo>
                <a:cubicBezTo>
                  <a:pt x="126349" y="55720"/>
                  <a:pt x="115394" y="60325"/>
                  <a:pt x="105869" y="66675"/>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55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DA09-AA53-48B3-9B0B-54631655116D}"/>
              </a:ext>
            </a:extLst>
          </p:cNvPr>
          <p:cNvSpPr>
            <a:spLocks noGrp="1"/>
          </p:cNvSpPr>
          <p:nvPr>
            <p:ph type="title"/>
          </p:nvPr>
        </p:nvSpPr>
        <p:spPr>
          <a:xfrm>
            <a:off x="1069847" y="484632"/>
            <a:ext cx="10188703" cy="582168"/>
          </a:xfrm>
        </p:spPr>
        <p:txBody>
          <a:bodyPr>
            <a:noAutofit/>
          </a:bodyPr>
          <a:lstStyle/>
          <a:p>
            <a:r>
              <a:rPr lang="en-US" sz="4000" dirty="0"/>
              <a:t>Correlation between</a:t>
            </a:r>
            <a:r>
              <a:rPr lang="ru-RU" sz="4000" dirty="0"/>
              <a:t> </a:t>
            </a:r>
            <a:r>
              <a:rPr lang="en-US" sz="4000" dirty="0"/>
              <a:t>price and Floor / max floor</a:t>
            </a:r>
          </a:p>
        </p:txBody>
      </p:sp>
      <p:pic>
        <p:nvPicPr>
          <p:cNvPr id="7170" name="Picture 2">
            <a:extLst>
              <a:ext uri="{FF2B5EF4-FFF2-40B4-BE49-F238E27FC236}">
                <a16:creationId xmlns:a16="http://schemas.microsoft.com/office/drawing/2014/main" id="{3DAC58D2-F26E-4145-8794-C5F855957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6" y="1466850"/>
            <a:ext cx="5643272" cy="40650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a:extLst>
              <a:ext uri="{FF2B5EF4-FFF2-40B4-BE49-F238E27FC236}">
                <a16:creationId xmlns:a16="http://schemas.microsoft.com/office/drawing/2014/main" id="{76CF01E3-E73D-4B33-997A-9B6A6858B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062" y="1466850"/>
            <a:ext cx="5643272" cy="40650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88660F7-3A48-4B41-B3E2-1D265FDD4B5C}"/>
              </a:ext>
            </a:extLst>
          </p:cNvPr>
          <p:cNvSpPr txBox="1"/>
          <p:nvPr/>
        </p:nvSpPr>
        <p:spPr>
          <a:xfrm>
            <a:off x="879850" y="5819655"/>
            <a:ext cx="8216160" cy="369332"/>
          </a:xfrm>
          <a:prstGeom prst="rect">
            <a:avLst/>
          </a:prstGeom>
          <a:noFill/>
        </p:spPr>
        <p:txBody>
          <a:bodyPr wrap="none" rtlCol="0">
            <a:spAutoFit/>
          </a:bodyPr>
          <a:lstStyle/>
          <a:p>
            <a:r>
              <a:rPr lang="en-US" dirty="0"/>
              <a:t>Extremely expensive apartments are not usually built in high-rise buildings.</a:t>
            </a:r>
          </a:p>
        </p:txBody>
      </p:sp>
    </p:spTree>
    <p:extLst>
      <p:ext uri="{BB962C8B-B14F-4D97-AF65-F5344CB8AC3E}">
        <p14:creationId xmlns:p14="http://schemas.microsoft.com/office/powerpoint/2010/main" val="117539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5F2E-C061-4E08-B4D8-A756257FAD02}"/>
              </a:ext>
            </a:extLst>
          </p:cNvPr>
          <p:cNvSpPr>
            <a:spLocks noGrp="1"/>
          </p:cNvSpPr>
          <p:nvPr>
            <p:ph type="title"/>
          </p:nvPr>
        </p:nvSpPr>
        <p:spPr>
          <a:xfrm>
            <a:off x="571501" y="1"/>
            <a:ext cx="11020424" cy="1149857"/>
          </a:xfrm>
        </p:spPr>
        <p:txBody>
          <a:bodyPr>
            <a:normAutofit/>
          </a:bodyPr>
          <a:lstStyle/>
          <a:p>
            <a:r>
              <a:rPr lang="en-US" sz="3600" dirty="0"/>
              <a:t>Correlation between price and room count / ceiling height</a:t>
            </a:r>
          </a:p>
        </p:txBody>
      </p:sp>
      <p:pic>
        <p:nvPicPr>
          <p:cNvPr id="2062" name="Picture 14">
            <a:extLst>
              <a:ext uri="{FF2B5EF4-FFF2-40B4-BE49-F238E27FC236}">
                <a16:creationId xmlns:a16="http://schemas.microsoft.com/office/drawing/2014/main" id="{A0336B94-0668-4CDB-B0BF-31C627F6B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58" y="1149858"/>
            <a:ext cx="5700772" cy="410648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7E936B9-FC0B-4E8C-B94A-BB85F7D36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920" y="1163098"/>
            <a:ext cx="5700772" cy="41064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60B600-D00C-4089-86CD-65F488F5BC12}"/>
              </a:ext>
            </a:extLst>
          </p:cNvPr>
          <p:cNvSpPr txBox="1"/>
          <p:nvPr/>
        </p:nvSpPr>
        <p:spPr>
          <a:xfrm>
            <a:off x="1069847" y="5523476"/>
            <a:ext cx="7525522" cy="369332"/>
          </a:xfrm>
          <a:prstGeom prst="rect">
            <a:avLst/>
          </a:prstGeom>
          <a:noFill/>
        </p:spPr>
        <p:txBody>
          <a:bodyPr wrap="none" rtlCol="0">
            <a:spAutoFit/>
          </a:bodyPr>
          <a:lstStyle/>
          <a:p>
            <a:r>
              <a:rPr lang="en-US" dirty="0"/>
              <a:t>Expensive apartments have high ceilings</a:t>
            </a:r>
            <a:r>
              <a:rPr lang="ru-RU" dirty="0"/>
              <a:t>(3-4 </a:t>
            </a:r>
            <a:r>
              <a:rPr lang="en-US" dirty="0"/>
              <a:t>meter</a:t>
            </a:r>
            <a:r>
              <a:rPr lang="ru-RU" dirty="0"/>
              <a:t>)</a:t>
            </a:r>
            <a:r>
              <a:rPr lang="en-US" dirty="0"/>
              <a:t> and 4 to 6 rooms</a:t>
            </a:r>
          </a:p>
        </p:txBody>
      </p:sp>
    </p:spTree>
    <p:extLst>
      <p:ext uri="{BB962C8B-B14F-4D97-AF65-F5344CB8AC3E}">
        <p14:creationId xmlns:p14="http://schemas.microsoft.com/office/powerpoint/2010/main" val="146516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548E-1CF1-4E37-A04A-C72FC64E1A31}"/>
              </a:ext>
            </a:extLst>
          </p:cNvPr>
          <p:cNvSpPr>
            <a:spLocks noGrp="1"/>
          </p:cNvSpPr>
          <p:nvPr>
            <p:ph type="title"/>
          </p:nvPr>
        </p:nvSpPr>
        <p:spPr>
          <a:xfrm>
            <a:off x="631698" y="502852"/>
            <a:ext cx="5169027" cy="830648"/>
          </a:xfrm>
        </p:spPr>
        <p:txBody>
          <a:bodyPr>
            <a:normAutofit fontScale="90000"/>
          </a:bodyPr>
          <a:lstStyle/>
          <a:p>
            <a:r>
              <a:rPr lang="en-US" dirty="0"/>
              <a:t>Price vs general </a:t>
            </a:r>
            <a:br>
              <a:rPr lang="en-US" dirty="0"/>
            </a:br>
            <a:r>
              <a:rPr lang="en-US" dirty="0"/>
              <a:t>area /build year</a:t>
            </a:r>
          </a:p>
        </p:txBody>
      </p:sp>
      <p:pic>
        <p:nvPicPr>
          <p:cNvPr id="1030" name="Picture 6">
            <a:extLst>
              <a:ext uri="{FF2B5EF4-FFF2-40B4-BE49-F238E27FC236}">
                <a16:creationId xmlns:a16="http://schemas.microsoft.com/office/drawing/2014/main" id="{FD367AC0-C8BF-4C68-BCC1-6C63B0C8C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83" y="1514475"/>
            <a:ext cx="5926617" cy="42691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AC48A2D-3D23-4053-9F69-2B255F056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544" y="942975"/>
            <a:ext cx="5755073" cy="57550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A5CC53F-C34A-42B7-8C28-38D879EAA344}"/>
              </a:ext>
            </a:extLst>
          </p:cNvPr>
          <p:cNvSpPr txBox="1"/>
          <p:nvPr/>
        </p:nvSpPr>
        <p:spPr>
          <a:xfrm>
            <a:off x="631698" y="5774718"/>
            <a:ext cx="5238750" cy="923330"/>
          </a:xfrm>
          <a:prstGeom prst="rect">
            <a:avLst/>
          </a:prstGeom>
          <a:noFill/>
        </p:spPr>
        <p:txBody>
          <a:bodyPr wrap="square" rtlCol="0">
            <a:spAutoFit/>
          </a:bodyPr>
          <a:lstStyle/>
          <a:p>
            <a:r>
              <a:rPr lang="en-US" dirty="0"/>
              <a:t>Strong correlation between general area and price. Expensive apartments are built 2000-2023 years.</a:t>
            </a:r>
          </a:p>
        </p:txBody>
      </p:sp>
    </p:spTree>
    <p:extLst>
      <p:ext uri="{BB962C8B-B14F-4D97-AF65-F5344CB8AC3E}">
        <p14:creationId xmlns:p14="http://schemas.microsoft.com/office/powerpoint/2010/main" val="246749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9DEE-8938-4A7F-BDBE-196B73F95D7D}"/>
              </a:ext>
            </a:extLst>
          </p:cNvPr>
          <p:cNvSpPr>
            <a:spLocks noGrp="1"/>
          </p:cNvSpPr>
          <p:nvPr>
            <p:ph type="title"/>
          </p:nvPr>
        </p:nvSpPr>
        <p:spPr>
          <a:xfrm>
            <a:off x="723207" y="367099"/>
            <a:ext cx="4171755" cy="2225675"/>
          </a:xfrm>
        </p:spPr>
        <p:txBody>
          <a:bodyPr>
            <a:normAutofit fontScale="90000"/>
          </a:bodyPr>
          <a:lstStyle/>
          <a:p>
            <a:r>
              <a:rPr lang="en-US" dirty="0"/>
              <a:t>Feature Engineering: missing data</a:t>
            </a:r>
          </a:p>
        </p:txBody>
      </p:sp>
      <p:pic>
        <p:nvPicPr>
          <p:cNvPr id="1026" name="Picture 2">
            <a:extLst>
              <a:ext uri="{FF2B5EF4-FFF2-40B4-BE49-F238E27FC236}">
                <a16:creationId xmlns:a16="http://schemas.microsoft.com/office/drawing/2014/main" id="{BDF8C638-BC05-4AB8-9642-23CF13389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0000" y="285560"/>
            <a:ext cx="6882441" cy="631658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B020486E-AD00-48C4-BD35-356C41CDC8F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ontent Placeholder 2">
            <a:extLst>
              <a:ext uri="{FF2B5EF4-FFF2-40B4-BE49-F238E27FC236}">
                <a16:creationId xmlns:a16="http://schemas.microsoft.com/office/drawing/2014/main" id="{92A48FD8-22FC-4604-B11D-14A7EEC4FA20}"/>
              </a:ext>
            </a:extLst>
          </p:cNvPr>
          <p:cNvSpPr txBox="1">
            <a:spLocks/>
          </p:cNvSpPr>
          <p:nvPr/>
        </p:nvSpPr>
        <p:spPr>
          <a:xfrm>
            <a:off x="723207" y="2781299"/>
            <a:ext cx="4171755" cy="3395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altLang="en-US" sz="1600" dirty="0"/>
              <a:t>Text =&gt; </a:t>
            </a:r>
            <a:r>
              <a:rPr lang="en-US" altLang="en-US" sz="1600" dirty="0" err="1"/>
              <a:t>text_len</a:t>
            </a:r>
            <a:endParaRPr lang="ru-RU" altLang="en-US" sz="1600" dirty="0"/>
          </a:p>
          <a:p>
            <a:pPr marL="342900" indent="-342900">
              <a:buFont typeface="+mj-lt"/>
              <a:buAutoNum type="arabicPeriod"/>
            </a:pPr>
            <a:r>
              <a:rPr lang="en-US" altLang="en-US" sz="1600" dirty="0"/>
              <a:t>Drop columns: '</a:t>
            </a:r>
            <a:r>
              <a:rPr lang="en-US" altLang="en-US" sz="1600" dirty="0" err="1"/>
              <a:t>living_area</a:t>
            </a:r>
            <a:r>
              <a:rPr lang="en-US" altLang="en-US" sz="1600" dirty="0"/>
              <a:t>', '</a:t>
            </a:r>
            <a:r>
              <a:rPr lang="en-US" altLang="en-US" sz="1600" dirty="0" err="1"/>
              <a:t>ceiling_height</a:t>
            </a:r>
            <a:r>
              <a:rPr lang="en-US" altLang="en-US" sz="1600" dirty="0"/>
              <a:t>', '</a:t>
            </a:r>
            <a:r>
              <a:rPr lang="en-US" altLang="en-US" sz="1600" dirty="0" err="1"/>
              <a:t>kitchen_area</a:t>
            </a:r>
            <a:r>
              <a:rPr lang="en-US" altLang="en-US" sz="1600" dirty="0"/>
              <a:t>’ text, city</a:t>
            </a:r>
          </a:p>
          <a:p>
            <a:pPr marL="342900" indent="-342900">
              <a:buFont typeface="+mj-lt"/>
              <a:buAutoNum type="arabicPeriod"/>
            </a:pPr>
            <a:r>
              <a:rPr lang="en-US" altLang="en-US" sz="1600" dirty="0"/>
              <a:t>Drop rows with null cells on columns: '</a:t>
            </a:r>
            <a:r>
              <a:rPr lang="en-US" altLang="en-US" sz="1600" dirty="0" err="1"/>
              <a:t>max_floor</a:t>
            </a:r>
            <a:r>
              <a:rPr lang="en-US" altLang="en-US" sz="1600" dirty="0"/>
              <a:t>', 'floor', '</a:t>
            </a:r>
            <a:r>
              <a:rPr lang="en-US" altLang="en-US" sz="1600" dirty="0" err="1"/>
              <a:t>build_year</a:t>
            </a:r>
            <a:r>
              <a:rPr lang="en-US" altLang="en-US" sz="1600" dirty="0"/>
              <a:t>', '</a:t>
            </a:r>
            <a:r>
              <a:rPr lang="en-US" altLang="en-US" sz="1600" dirty="0" err="1"/>
              <a:t>lat</a:t>
            </a:r>
            <a:r>
              <a:rPr lang="en-US" altLang="en-US" sz="1600" dirty="0"/>
              <a:t>', 'long’.</a:t>
            </a:r>
          </a:p>
          <a:p>
            <a:pPr marL="342900" indent="-342900">
              <a:buFont typeface="+mj-lt"/>
              <a:buAutoNum type="arabicPeriod"/>
            </a:pPr>
            <a:r>
              <a:rPr lang="en-US" sz="1600" dirty="0"/>
              <a:t>Dropped rows with price &lt;= 100000</a:t>
            </a:r>
          </a:p>
          <a:p>
            <a:pPr marL="342900" indent="-342900">
              <a:buFont typeface="+mj-lt"/>
              <a:buAutoNum type="arabicPeriod"/>
            </a:pPr>
            <a:r>
              <a:rPr lang="en-US" sz="1600" dirty="0"/>
              <a:t>Replaced None values of '</a:t>
            </a:r>
            <a:r>
              <a:rPr lang="en-US" sz="1600" dirty="0" err="1"/>
              <a:t>residential_complex</a:t>
            </a:r>
            <a:r>
              <a:rPr lang="en-US" sz="1600" dirty="0"/>
              <a:t>’, 'door', '</a:t>
            </a:r>
            <a:r>
              <a:rPr lang="en-US" sz="1600" dirty="0" err="1"/>
              <a:t>floor_type</a:t>
            </a:r>
            <a:r>
              <a:rPr lang="en-US" sz="1600" dirty="0"/>
              <a:t>', 'condition’ with string 'None’</a:t>
            </a:r>
          </a:p>
          <a:p>
            <a:pPr marL="342900" indent="-342900">
              <a:buFont typeface="+mj-lt"/>
              <a:buAutoNum type="arabicPeriod"/>
            </a:pPr>
            <a:endParaRPr lang="en-US" sz="1600" dirty="0"/>
          </a:p>
        </p:txBody>
      </p:sp>
    </p:spTree>
    <p:extLst>
      <p:ext uri="{BB962C8B-B14F-4D97-AF65-F5344CB8AC3E}">
        <p14:creationId xmlns:p14="http://schemas.microsoft.com/office/powerpoint/2010/main" val="3254062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928</TotalTime>
  <Words>1580</Words>
  <Application>Microsoft Office PowerPoint</Application>
  <PresentationFormat>Widescreen</PresentationFormat>
  <Paragraphs>223</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Bahnschrift SemiBold SemiConden</vt:lpstr>
      <vt:lpstr>Cambria</vt:lpstr>
      <vt:lpstr>Cambria Math</vt:lpstr>
      <vt:lpstr>Inter</vt:lpstr>
      <vt:lpstr>Rockwell</vt:lpstr>
      <vt:lpstr>Rockwell Condensed</vt:lpstr>
      <vt:lpstr>Wingdings</vt:lpstr>
      <vt:lpstr>Wood Type</vt:lpstr>
      <vt:lpstr>House Prices - Advanced Regression Techniques</vt:lpstr>
      <vt:lpstr>Work done</vt:lpstr>
      <vt:lpstr>Table of contents</vt:lpstr>
      <vt:lpstr>Data observation</vt:lpstr>
      <vt:lpstr>Feature correlation</vt:lpstr>
      <vt:lpstr>Correlation between price and Floor / max floor</vt:lpstr>
      <vt:lpstr>Correlation between price and room count / ceiling height</vt:lpstr>
      <vt:lpstr>Price vs general  area /build year</vt:lpstr>
      <vt:lpstr>Feature Engineering: missing data</vt:lpstr>
      <vt:lpstr>Feature engineering: transformation</vt:lpstr>
      <vt:lpstr>Skewness of other features</vt:lpstr>
      <vt:lpstr>Skewness of price before Box Cox transform</vt:lpstr>
      <vt:lpstr>Skewness of price after Box Cox transform</vt:lpstr>
      <vt:lpstr>General area vs price before and after skeweness was resolved</vt:lpstr>
      <vt:lpstr>Single Models       Averaged model</vt:lpstr>
      <vt:lpstr>Validation: measures and metrics</vt:lpstr>
      <vt:lpstr>Validation: R^2 score</vt:lpstr>
      <vt:lpstr>Validation: Mean absolute error</vt:lpstr>
      <vt:lpstr>Validation: Mean squared error</vt:lpstr>
      <vt:lpstr>Cross-validation</vt:lpstr>
      <vt:lpstr>Results predict col: price_log1p, skeweness resolved</vt:lpstr>
      <vt:lpstr>Results predict col: price, skeweness resolved</vt:lpstr>
      <vt:lpstr>data skewed and prediction example</vt:lpstr>
      <vt:lpstr>Thank you for attention!</vt:lpstr>
      <vt:lpstr>Kernel Ridge Regression :</vt:lpstr>
      <vt:lpstr>Averaged model</vt:lpstr>
      <vt:lpstr>LightGBM :</vt:lpstr>
      <vt:lpstr>XGBoost :</vt:lpstr>
      <vt:lpstr>Gradient Boosting Regression</vt:lpstr>
      <vt:lpstr>Elastic Net Regression</vt:lpstr>
      <vt:lpstr>LASSO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Kaisar</dc:creator>
  <cp:lastModifiedBy>Kaisar</cp:lastModifiedBy>
  <cp:revision>112</cp:revision>
  <dcterms:created xsi:type="dcterms:W3CDTF">2022-05-11T16:32:32Z</dcterms:created>
  <dcterms:modified xsi:type="dcterms:W3CDTF">2022-05-15T13:31:55Z</dcterms:modified>
</cp:coreProperties>
</file>