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88">
          <p15:clr>
            <a:srgbClr val="A4A3A4"/>
          </p15:clr>
        </p15:guide>
        <p15:guide id="2" pos="144">
          <p15:clr>
            <a:srgbClr val="A4A3A4"/>
          </p15:clr>
        </p15:guide>
        <p15:guide id="3" orient="horz" pos="8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68C51B-970C-42CF-B98B-8AF6DA4EB5DF}">
  <a:tblStyle styleId="{DF68C51B-970C-42CF-B98B-8AF6DA4EB5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88" orient="horz"/>
        <p:guide pos="144"/>
        <p:guide pos="85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Slides</a:t>
            </a:r>
            <a:r>
              <a:rPr lang="en-US"/>
              <a:t>: Prepare a short slide deck (10-12 slides) summarizing the project objectives, methodology, and key results.</a:t>
            </a:r>
            <a:endParaRPr/>
          </a:p>
        </p:txBody>
      </p:sp>
      <p:sp>
        <p:nvSpPr>
          <p:cNvPr id="57" name="Google Shape;57;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1: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Font typeface="Arial"/>
              <a:buNone/>
            </a:pPr>
            <a:r>
              <a:rPr b="0" lang="en-US" sz="2000"/>
              <a:t>thank you very much for joining</a:t>
            </a:r>
            <a:r>
              <a:rPr b="0" lang="en-US"/>
              <a:t> this </a:t>
            </a:r>
            <a:r>
              <a:rPr lang="en-US"/>
              <a:t>PPT</a:t>
            </a:r>
            <a:r>
              <a:rPr b="0" lang="en-US"/>
              <a:t>, keep learning.</a:t>
            </a:r>
            <a:endParaRPr/>
          </a:p>
        </p:txBody>
      </p:sp>
      <p:sp>
        <p:nvSpPr>
          <p:cNvPr id="161" name="Google Shape;161;p1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76" name="Google Shape;76;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631a60d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32631a60d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62dc7871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3262dc7871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62dc787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3262dc7871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2" name="Google Shape;12;p2"/>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3" name="Google Shape;13;p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 name="Google Shape;14;p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0" name="Google Shape;5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1" name="Shape 51"/>
        <p:cNvGrpSpPr/>
        <p:nvPr/>
      </p:nvGrpSpPr>
      <p:grpSpPr>
        <a:xfrm>
          <a:off x="0" y="0"/>
          <a:ext cx="0" cy="0"/>
          <a:chOff x="0" y="0"/>
          <a:chExt cx="0" cy="0"/>
        </a:xfrm>
      </p:grpSpPr>
      <p:sp>
        <p:nvSpPr>
          <p:cNvPr id="52" name="Google Shape;52;p12"/>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3" name="Google Shape;53;p12"/>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8" name="Google Shape;28;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 2">
    <p:spTree>
      <p:nvGrpSpPr>
        <p:cNvPr id="30" name="Shape 30"/>
        <p:cNvGrpSpPr/>
        <p:nvPr/>
      </p:nvGrpSpPr>
      <p:grpSpPr>
        <a:xfrm>
          <a:off x="0" y="0"/>
          <a:ext cx="0" cy="0"/>
          <a:chOff x="0" y="0"/>
          <a:chExt cx="0" cy="0"/>
        </a:xfrm>
      </p:grpSpPr>
      <p:sp>
        <p:nvSpPr>
          <p:cNvPr id="31" name="Google Shape;31;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5" name="Shape 35"/>
        <p:cNvGrpSpPr/>
        <p:nvPr/>
      </p:nvGrpSpPr>
      <p:grpSpPr>
        <a:xfrm>
          <a:off x="0" y="0"/>
          <a:ext cx="0" cy="0"/>
          <a:chOff x="0" y="0"/>
          <a:chExt cx="0" cy="0"/>
        </a:xfrm>
      </p:grpSpPr>
      <p:sp>
        <p:nvSpPr>
          <p:cNvPr id="36" name="Google Shape;36;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7" name="Google Shape;37;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5" name="Google Shape;45;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6" name="Google Shape;46;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78892"/>
            <a:ext cx="7088224" cy="467289"/>
          </a:xfrm>
          <a:prstGeom prst="rect">
            <a:avLst/>
          </a:prstGeom>
          <a:solidFill>
            <a:srgbClr val="223366"/>
          </a:solidFill>
          <a:ln cap="flat" cmpd="sng" w="25400">
            <a:solidFill>
              <a:srgbClr val="223366"/>
            </a:solidFill>
            <a:prstDash val="solid"/>
            <a:round/>
            <a:headEnd len="sm" w="sm" type="none"/>
            <a:tailEnd len="sm" w="sm" type="none"/>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Project Title</a:t>
            </a:r>
            <a:endParaRPr/>
          </a:p>
        </p:txBody>
      </p:sp>
      <p:sp>
        <p:nvSpPr>
          <p:cNvPr id="7" name="Google Shape;7;p1"/>
          <p:cNvSpPr/>
          <p:nvPr/>
        </p:nvSpPr>
        <p:spPr>
          <a:xfrm>
            <a:off x="0" y="4935061"/>
            <a:ext cx="9144000" cy="208439"/>
          </a:xfrm>
          <a:prstGeom prst="rect">
            <a:avLst/>
          </a:prstGeom>
          <a:solidFill>
            <a:srgbClr val="85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 name="Google Shape;8;p1"/>
          <p:cNvPicPr preferRelativeResize="0"/>
          <p:nvPr/>
        </p:nvPicPr>
        <p:blipFill rotWithShape="1">
          <a:blip r:embed="rId1">
            <a:alphaModFix/>
          </a:blip>
          <a:srcRect b="0" l="0" r="0" t="0"/>
          <a:stretch/>
        </p:blipFill>
        <p:spPr>
          <a:xfrm>
            <a:off x="7435308" y="29029"/>
            <a:ext cx="1245494" cy="405088"/>
          </a:xfrm>
          <a:prstGeom prst="rect">
            <a:avLst/>
          </a:prstGeom>
          <a:noFill/>
          <a:ln>
            <a:noFill/>
          </a:ln>
        </p:spPr>
      </p:pic>
      <p:sp>
        <p:nvSpPr>
          <p:cNvPr id="9" name="Google Shape;9;p1"/>
          <p:cNvSpPr/>
          <p:nvPr/>
        </p:nvSpPr>
        <p:spPr>
          <a:xfrm>
            <a:off x="9027886" y="0"/>
            <a:ext cx="116114" cy="467289"/>
          </a:xfrm>
          <a:prstGeom prst="rect">
            <a:avLst/>
          </a:prstGeom>
          <a:solidFill>
            <a:srgbClr val="00B0F0"/>
          </a:solidFill>
          <a:ln>
            <a:noFill/>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kaudrubh/b9gWNX4YPifGj5efwQ2cvx.git" TargetMode="External"/><Relationship Id="rId4" Type="http://schemas.openxmlformats.org/officeDocument/2006/relationships/hyperlink" Target="https://drive.google.com/drive/folders/1sYFPTPpyEjy0BD-zOA5DkWic3xyZEGV-?usp=sharing" TargetMode="External"/><Relationship Id="rId5" Type="http://schemas.openxmlformats.org/officeDocument/2006/relationships/hyperlink" Target="https://b9gwnx4ypifgj5efwq2cvx-frontend.onrender.com" TargetMode="External"/><Relationship Id="rId6" Type="http://schemas.openxmlformats.org/officeDocument/2006/relationships/hyperlink" Target="https://b9gwnx4ypifgj5efwq2cvx-frontend.onrender.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1" Type="http://schemas.openxmlformats.org/officeDocument/2006/relationships/hyperlink" Target="https://owasp.org/" TargetMode="External"/><Relationship Id="rId10" Type="http://schemas.openxmlformats.org/officeDocument/2006/relationships/hyperlink" Target="https://www.freecodecamp.org/news/learn-the-mern-stack/" TargetMode="External"/><Relationship Id="rId12" Type="http://schemas.openxmlformats.org/officeDocument/2006/relationships/hyperlink" Target="https://owasp.org/"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nodejs.org/en/docs/" TargetMode="External"/><Relationship Id="rId4" Type="http://schemas.openxmlformats.org/officeDocument/2006/relationships/hyperlink" Target="https://nodejs.org/en/docs/" TargetMode="External"/><Relationship Id="rId9" Type="http://schemas.openxmlformats.org/officeDocument/2006/relationships/hyperlink" Target="https://www.freecodecamp.org/news/learn-the-mern-stack/" TargetMode="External"/><Relationship Id="rId5" Type="http://schemas.openxmlformats.org/officeDocument/2006/relationships/hyperlink" Target="https://expressjs.com/" TargetMode="External"/><Relationship Id="rId6" Type="http://schemas.openxmlformats.org/officeDocument/2006/relationships/hyperlink" Target="https://expressjs.com/" TargetMode="External"/><Relationship Id="rId7" Type="http://schemas.openxmlformats.org/officeDocument/2006/relationships/hyperlink" Target="https://www.mongodb.com/docs/" TargetMode="External"/><Relationship Id="rId8" Type="http://schemas.openxmlformats.org/officeDocument/2006/relationships/hyperlink" Target="https://www.mongodb.com/doc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0" l="0" r="0" t="0"/>
          <a:stretch/>
        </p:blipFill>
        <p:spPr>
          <a:xfrm>
            <a:off x="-1" y="-122464"/>
            <a:ext cx="9144000" cy="5143500"/>
          </a:xfrm>
          <a:prstGeom prst="rect">
            <a:avLst/>
          </a:prstGeom>
          <a:noFill/>
          <a:ln>
            <a:noFill/>
          </a:ln>
        </p:spPr>
      </p:pic>
      <p:sp>
        <p:nvSpPr>
          <p:cNvPr id="60" name="Google Shape;60;p13"/>
          <p:cNvSpPr txBox="1"/>
          <p:nvPr/>
        </p:nvSpPr>
        <p:spPr>
          <a:xfrm>
            <a:off x="2274736" y="4468992"/>
            <a:ext cx="4594528"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200" u="none" cap="none" strike="noStrike">
                <a:solidFill>
                  <a:schemeClr val="lt1"/>
                </a:solidFill>
                <a:latin typeface="Arial"/>
                <a:ea typeface="Arial"/>
                <a:cs typeface="Arial"/>
                <a:sym typeface="Arial"/>
              </a:rPr>
              <a:t>Disclaimer: The content is curated for educational purposes only.</a:t>
            </a:r>
            <a:endParaRPr/>
          </a:p>
        </p:txBody>
      </p:sp>
      <p:sp>
        <p:nvSpPr>
          <p:cNvPr id="61" name="Google Shape;61;p13"/>
          <p:cNvSpPr/>
          <p:nvPr/>
        </p:nvSpPr>
        <p:spPr>
          <a:xfrm>
            <a:off x="786975" y="431475"/>
            <a:ext cx="7608000" cy="4035600"/>
          </a:xfrm>
          <a:prstGeom prst="roundRect">
            <a:avLst>
              <a:gd fmla="val 8142" name="adj"/>
            </a:avLst>
          </a:prstGeom>
          <a:solidFill>
            <a:srgbClr val="E5EEFF"/>
          </a:solidFill>
          <a:ln cap="flat" cmpd="sng" w="25400">
            <a:solidFill>
              <a:srgbClr val="9BDBFB"/>
            </a:solidFill>
            <a:prstDash val="solid"/>
            <a:round/>
            <a:headEnd len="sm" w="sm" type="none"/>
            <a:tailEnd len="sm" w="sm" type="none"/>
          </a:ln>
        </p:spPr>
        <p:txBody>
          <a:bodyPr anchorCtr="0" anchor="ctr" bIns="45700" lIns="91425" spcFirstLastPara="1" rIns="91425" wrap="square" tIns="45700">
            <a:noAutofit/>
          </a:bodyPr>
          <a:lstStyle/>
          <a:p>
            <a:pPr indent="457200" lvl="0" marL="0" rtl="0" algn="l">
              <a:spcBef>
                <a:spcPts val="0"/>
              </a:spcBef>
              <a:spcAft>
                <a:spcPts val="0"/>
              </a:spcAft>
              <a:buNone/>
            </a:pPr>
            <a:r>
              <a:rPr b="1" lang="en-US">
                <a:solidFill>
                  <a:schemeClr val="dk1"/>
                </a:solidFill>
              </a:rPr>
              <a:t>Team Members:-</a:t>
            </a:r>
            <a:endParaRPr b="1" i="0" sz="1400" u="none" cap="none" strike="noStrike">
              <a:solidFill>
                <a:schemeClr val="lt1"/>
              </a:solidFill>
            </a:endParaRPr>
          </a:p>
        </p:txBody>
      </p:sp>
      <p:grpSp>
        <p:nvGrpSpPr>
          <p:cNvPr id="62" name="Google Shape;62;p13"/>
          <p:cNvGrpSpPr/>
          <p:nvPr/>
        </p:nvGrpSpPr>
        <p:grpSpPr>
          <a:xfrm>
            <a:off x="1567263" y="632932"/>
            <a:ext cx="6047412" cy="601034"/>
            <a:chOff x="1567263" y="1495382"/>
            <a:chExt cx="6047412" cy="601034"/>
          </a:xfrm>
        </p:grpSpPr>
        <p:pic>
          <p:nvPicPr>
            <p:cNvPr descr="A close up of a sign&#10;&#10;Description automatically generated" id="63" name="Google Shape;63;p13"/>
            <p:cNvPicPr preferRelativeResize="0"/>
            <p:nvPr/>
          </p:nvPicPr>
          <p:blipFill rotWithShape="1">
            <a:blip r:embed="rId4">
              <a:alphaModFix/>
            </a:blip>
            <a:srcRect b="0" l="0" r="0" t="0"/>
            <a:stretch/>
          </p:blipFill>
          <p:spPr>
            <a:xfrm>
              <a:off x="4755974" y="1620847"/>
              <a:ext cx="1163978" cy="389110"/>
            </a:xfrm>
            <a:prstGeom prst="rect">
              <a:avLst/>
            </a:prstGeom>
            <a:noFill/>
            <a:ln>
              <a:noFill/>
            </a:ln>
          </p:spPr>
        </p:pic>
        <p:pic>
          <p:nvPicPr>
            <p:cNvPr id="64" name="Google Shape;64;p13"/>
            <p:cNvPicPr preferRelativeResize="0"/>
            <p:nvPr/>
          </p:nvPicPr>
          <p:blipFill rotWithShape="1">
            <a:blip r:embed="rId5">
              <a:alphaModFix/>
            </a:blip>
            <a:srcRect b="0" l="0" r="0" t="20551"/>
            <a:stretch/>
          </p:blipFill>
          <p:spPr>
            <a:xfrm>
              <a:off x="3675859" y="1608154"/>
              <a:ext cx="787775" cy="414497"/>
            </a:xfrm>
            <a:prstGeom prst="rect">
              <a:avLst/>
            </a:prstGeom>
            <a:noFill/>
            <a:ln>
              <a:noFill/>
            </a:ln>
          </p:spPr>
        </p:pic>
        <p:cxnSp>
          <p:nvCxnSpPr>
            <p:cNvPr id="65" name="Google Shape;65;p13"/>
            <p:cNvCxnSpPr/>
            <p:nvPr/>
          </p:nvCxnSpPr>
          <p:spPr>
            <a:xfrm>
              <a:off x="4609804" y="1534389"/>
              <a:ext cx="0" cy="562027"/>
            </a:xfrm>
            <a:prstGeom prst="straightConnector1">
              <a:avLst/>
            </a:prstGeom>
            <a:noFill/>
            <a:ln cap="flat" cmpd="sng" w="9525">
              <a:solidFill>
                <a:srgbClr val="A5A5A5"/>
              </a:solidFill>
              <a:prstDash val="solid"/>
              <a:round/>
              <a:headEnd len="sm" w="sm" type="none"/>
              <a:tailEnd len="sm" w="sm" type="none"/>
            </a:ln>
          </p:spPr>
        </p:cxnSp>
        <p:cxnSp>
          <p:nvCxnSpPr>
            <p:cNvPr id="66" name="Google Shape;66;p13"/>
            <p:cNvCxnSpPr/>
            <p:nvPr/>
          </p:nvCxnSpPr>
          <p:spPr>
            <a:xfrm>
              <a:off x="6066122" y="1534389"/>
              <a:ext cx="0" cy="562027"/>
            </a:xfrm>
            <a:prstGeom prst="straightConnector1">
              <a:avLst/>
            </a:prstGeom>
            <a:noFill/>
            <a:ln cap="flat" cmpd="sng" w="9525">
              <a:solidFill>
                <a:srgbClr val="A5A5A5"/>
              </a:solidFill>
              <a:prstDash val="solid"/>
              <a:round/>
              <a:headEnd len="sm" w="sm" type="none"/>
              <a:tailEnd len="sm" w="sm" type="none"/>
            </a:ln>
          </p:spPr>
        </p:cxnSp>
        <p:pic>
          <p:nvPicPr>
            <p:cNvPr id="67" name="Google Shape;67;p13"/>
            <p:cNvPicPr preferRelativeResize="0"/>
            <p:nvPr/>
          </p:nvPicPr>
          <p:blipFill rotWithShape="1">
            <a:blip r:embed="rId6">
              <a:alphaModFix/>
            </a:blip>
            <a:srcRect b="0" l="0" r="0" t="0"/>
            <a:stretch/>
          </p:blipFill>
          <p:spPr>
            <a:xfrm>
              <a:off x="6212294" y="1633695"/>
              <a:ext cx="1402381" cy="363414"/>
            </a:xfrm>
            <a:prstGeom prst="rect">
              <a:avLst/>
            </a:prstGeom>
            <a:noFill/>
            <a:ln>
              <a:noFill/>
            </a:ln>
          </p:spPr>
        </p:pic>
        <p:cxnSp>
          <p:nvCxnSpPr>
            <p:cNvPr id="68" name="Google Shape;68;p13"/>
            <p:cNvCxnSpPr/>
            <p:nvPr/>
          </p:nvCxnSpPr>
          <p:spPr>
            <a:xfrm>
              <a:off x="3529689" y="1534389"/>
              <a:ext cx="0" cy="562027"/>
            </a:xfrm>
            <a:prstGeom prst="straightConnector1">
              <a:avLst/>
            </a:prstGeom>
            <a:noFill/>
            <a:ln cap="flat" cmpd="sng" w="9525">
              <a:solidFill>
                <a:srgbClr val="A5A5A5"/>
              </a:solidFill>
              <a:prstDash val="solid"/>
              <a:round/>
              <a:headEnd len="sm" w="sm" type="none"/>
              <a:tailEnd len="sm" w="sm" type="none"/>
            </a:ln>
          </p:spPr>
        </p:cxnSp>
        <p:pic>
          <p:nvPicPr>
            <p:cNvPr descr="A blue and black text&#10;&#10;Description automatically generated" id="69" name="Google Shape;69;p13"/>
            <p:cNvPicPr preferRelativeResize="0"/>
            <p:nvPr/>
          </p:nvPicPr>
          <p:blipFill rotWithShape="1">
            <a:blip r:embed="rId7">
              <a:alphaModFix/>
            </a:blip>
            <a:srcRect b="0" l="0" r="0" t="0"/>
            <a:stretch/>
          </p:blipFill>
          <p:spPr>
            <a:xfrm>
              <a:off x="1567263" y="1495382"/>
              <a:ext cx="1816256" cy="454064"/>
            </a:xfrm>
            <a:prstGeom prst="rect">
              <a:avLst/>
            </a:prstGeom>
            <a:noFill/>
            <a:ln>
              <a:noFill/>
            </a:ln>
          </p:spPr>
        </p:pic>
      </p:grpSp>
      <p:sp>
        <p:nvSpPr>
          <p:cNvPr id="70" name="Google Shape;70;p13"/>
          <p:cNvSpPr txBox="1"/>
          <p:nvPr/>
        </p:nvSpPr>
        <p:spPr>
          <a:xfrm>
            <a:off x="1173615" y="1352539"/>
            <a:ext cx="65202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2800"/>
              <a:t>Doctor Appointment Booking Website</a:t>
            </a:r>
            <a:endParaRPr b="0" i="0" sz="1400" u="none" cap="none" strike="noStrike">
              <a:solidFill>
                <a:srgbClr val="000000"/>
              </a:solidFill>
              <a:latin typeface="Arial"/>
              <a:ea typeface="Arial"/>
              <a:cs typeface="Arial"/>
              <a:sym typeface="Arial"/>
            </a:endParaRPr>
          </a:p>
        </p:txBody>
      </p:sp>
      <p:graphicFrame>
        <p:nvGraphicFramePr>
          <p:cNvPr id="71" name="Google Shape;71;p13"/>
          <p:cNvGraphicFramePr/>
          <p:nvPr/>
        </p:nvGraphicFramePr>
        <p:xfrm>
          <a:off x="1300300" y="2571750"/>
          <a:ext cx="3000000" cy="3000000"/>
        </p:xfrm>
        <a:graphic>
          <a:graphicData uri="http://schemas.openxmlformats.org/drawingml/2006/table">
            <a:tbl>
              <a:tblPr>
                <a:noFill/>
                <a:tableStyleId>{DF68C51B-970C-42CF-B98B-8AF6DA4EB5DF}</a:tableStyleId>
              </a:tblPr>
              <a:tblGrid>
                <a:gridCol w="1709075"/>
                <a:gridCol w="2816875"/>
              </a:tblGrid>
              <a:tr h="381000">
                <a:tc>
                  <a:txBody>
                    <a:bodyPr/>
                    <a:lstStyle/>
                    <a:p>
                      <a:pPr indent="0" lvl="0" marL="0" rtl="0" algn="l">
                        <a:spcBef>
                          <a:spcPts val="0"/>
                        </a:spcBef>
                        <a:spcAft>
                          <a:spcPts val="0"/>
                        </a:spcAft>
                        <a:buNone/>
                      </a:pPr>
                      <a:r>
                        <a:rPr lang="en-US"/>
                        <a:t>Suryansh Ambekar</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US"/>
                        <a:t>suryansh.ambekar@mitaoe.ac.in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Kaustubh Mahajan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US"/>
                        <a:t>kaustubh.mahajan@mitaoe.ac.in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Mayank Soni</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US"/>
                        <a:t>mayank.soni@mitaoe.ac.in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Tuhinansh Sharma</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US"/>
                        <a:t>tuhinansh.sharma@mitaoe.ac.in</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72" name="Google Shape;72;p13"/>
          <p:cNvSpPr txBox="1"/>
          <p:nvPr/>
        </p:nvSpPr>
        <p:spPr>
          <a:xfrm>
            <a:off x="5998575" y="3166300"/>
            <a:ext cx="23964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Guide: Kaushal Joshi</a:t>
            </a:r>
            <a:endParaRPr b="1"/>
          </a:p>
          <a:p>
            <a:pPr indent="0" lvl="0" marL="0" rtl="0" algn="l">
              <a:spcBef>
                <a:spcPts val="0"/>
              </a:spcBef>
              <a:spcAft>
                <a:spcPts val="0"/>
              </a:spcAft>
              <a:buNone/>
            </a:pPr>
            <a:r>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461665"/>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Live Demo of Project</a:t>
            </a:r>
            <a:endParaRPr b="1" sz="2400">
              <a:solidFill>
                <a:srgbClr val="002060"/>
              </a:solidFill>
              <a:latin typeface="Arial"/>
              <a:ea typeface="Arial"/>
              <a:cs typeface="Arial"/>
              <a:sym typeface="Arial"/>
            </a:endParaRPr>
          </a:p>
        </p:txBody>
      </p:sp>
      <p:sp>
        <p:nvSpPr>
          <p:cNvPr id="135" name="Google Shape;135;p22"/>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
        <p:nvSpPr>
          <p:cNvPr id="136" name="Google Shape;136;p22"/>
          <p:cNvSpPr txBox="1"/>
          <p:nvPr/>
        </p:nvSpPr>
        <p:spPr>
          <a:xfrm>
            <a:off x="228600" y="1130425"/>
            <a:ext cx="8186700" cy="30168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chemeClr val="dk1"/>
              </a:buClr>
              <a:buSzPts val="1600"/>
              <a:buFont typeface="Calibri"/>
              <a:buChar char="●"/>
            </a:pPr>
            <a:r>
              <a:rPr b="1" lang="en-US" sz="1600">
                <a:solidFill>
                  <a:schemeClr val="dk1"/>
                </a:solidFill>
              </a:rPr>
              <a:t>GitHub Link of the Project: </a:t>
            </a:r>
            <a:r>
              <a:rPr lang="en-US" sz="1600" u="sng">
                <a:solidFill>
                  <a:srgbClr val="1155CC"/>
                </a:solidFill>
                <a:hlinkClick r:id="rId3">
                  <a:extLst>
                    <a:ext uri="{A12FA001-AC4F-418D-AE19-62706E023703}">
                      <ahyp:hlinkClr val="tx"/>
                    </a:ext>
                  </a:extLst>
                </a:hlinkClick>
              </a:rPr>
              <a:t>https://github.com/kaudrubh/b9gWNX4YPifGj5efwQ2cvx.git</a:t>
            </a:r>
            <a:endParaRPr sz="1600">
              <a:solidFill>
                <a:schemeClr val="dk1"/>
              </a:solidFill>
            </a:endParaRPr>
          </a:p>
          <a:p>
            <a:pPr indent="-330200" lvl="0" marL="457200" rtl="0" algn="l">
              <a:lnSpc>
                <a:spcPct val="150000"/>
              </a:lnSpc>
              <a:spcBef>
                <a:spcPts val="0"/>
              </a:spcBef>
              <a:spcAft>
                <a:spcPts val="0"/>
              </a:spcAft>
              <a:buClr>
                <a:schemeClr val="dk1"/>
              </a:buClr>
              <a:buSzPts val="1600"/>
              <a:buFont typeface="Calibri"/>
              <a:buChar char="●"/>
            </a:pPr>
            <a:r>
              <a:rPr b="1" lang="en-US" sz="1600">
                <a:solidFill>
                  <a:schemeClr val="dk1"/>
                </a:solidFill>
              </a:rPr>
              <a:t>Video Recording of Project:</a:t>
            </a:r>
            <a:br>
              <a:rPr b="1" lang="en-US" sz="1600">
                <a:solidFill>
                  <a:schemeClr val="dk1"/>
                </a:solidFill>
              </a:rPr>
            </a:br>
            <a:r>
              <a:rPr lang="en-US" sz="1600" u="sng">
                <a:solidFill>
                  <a:srgbClr val="1155CC"/>
                </a:solidFill>
                <a:hlinkClick r:id="rId4">
                  <a:extLst>
                    <a:ext uri="{A12FA001-AC4F-418D-AE19-62706E023703}">
                      <ahyp:hlinkClr val="tx"/>
                    </a:ext>
                  </a:extLst>
                </a:hlinkClick>
              </a:rPr>
              <a:t>https://drive.google.com/drive/folders/1sYFPTPpyEjy0BD-zOA5DkWic3xyZEGV-?usp=sharing</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US" sz="1600">
                <a:solidFill>
                  <a:schemeClr val="dk1"/>
                </a:solidFill>
              </a:rPr>
              <a:t>Deployed Render Link:</a:t>
            </a:r>
            <a:endParaRPr b="1" sz="1600">
              <a:solidFill>
                <a:schemeClr val="dk1"/>
              </a:solidFill>
            </a:endParaRPr>
          </a:p>
          <a:p>
            <a:pPr indent="-330200" lvl="0" marL="914400" rtl="0" algn="l">
              <a:lnSpc>
                <a:spcPct val="150000"/>
              </a:lnSpc>
              <a:spcBef>
                <a:spcPts val="0"/>
              </a:spcBef>
              <a:spcAft>
                <a:spcPts val="0"/>
              </a:spcAft>
              <a:buClr>
                <a:schemeClr val="dk1"/>
              </a:buClr>
              <a:buSzPts val="1600"/>
              <a:buFont typeface="Times New Roman"/>
              <a:buAutoNum type="arabicPeriod"/>
            </a:pPr>
            <a:r>
              <a:rPr b="1" lang="en-US" sz="1600">
                <a:solidFill>
                  <a:schemeClr val="dk1"/>
                </a:solidFill>
              </a:rPr>
              <a:t>User Page:-</a:t>
            </a:r>
            <a:r>
              <a:rPr lang="en-US" sz="1600" u="sng">
                <a:solidFill>
                  <a:srgbClr val="1155CC"/>
                </a:solidFill>
                <a:hlinkClick r:id="rId5">
                  <a:extLst>
                    <a:ext uri="{A12FA001-AC4F-418D-AE19-62706E023703}">
                      <ahyp:hlinkClr val="tx"/>
                    </a:ext>
                  </a:extLst>
                </a:hlinkClick>
              </a:rPr>
              <a:t>https://b9gwnx4ypifgj5efwq2cvx-frontend.onrender.com</a:t>
            </a:r>
            <a:endParaRPr sz="1600">
              <a:solidFill>
                <a:schemeClr val="dk1"/>
              </a:solidFill>
            </a:endParaRPr>
          </a:p>
          <a:p>
            <a:pPr indent="-330200" lvl="0" marL="914400" rtl="0" algn="l">
              <a:lnSpc>
                <a:spcPct val="150000"/>
              </a:lnSpc>
              <a:spcBef>
                <a:spcPts val="0"/>
              </a:spcBef>
              <a:spcAft>
                <a:spcPts val="0"/>
              </a:spcAft>
              <a:buClr>
                <a:schemeClr val="dk1"/>
              </a:buClr>
              <a:buSzPts val="1600"/>
              <a:buFont typeface="Times New Roman"/>
              <a:buAutoNum type="arabicPeriod"/>
            </a:pPr>
            <a:r>
              <a:rPr b="1" lang="en-US" sz="1600">
                <a:solidFill>
                  <a:schemeClr val="dk1"/>
                </a:solidFill>
              </a:rPr>
              <a:t>Admin Page:-</a:t>
            </a:r>
            <a:r>
              <a:rPr lang="en-US" sz="1600" u="sng">
                <a:solidFill>
                  <a:srgbClr val="1155CC"/>
                </a:solidFill>
                <a:hlinkClick r:id="rId6">
                  <a:extLst>
                    <a:ext uri="{A12FA001-AC4F-418D-AE19-62706E023703}">
                      <ahyp:hlinkClr val="tx"/>
                    </a:ext>
                  </a:extLst>
                </a:hlinkClick>
              </a:rPr>
              <a:t>https://b9gwnx4ypifgj5efwq2cvx-frontend.onrender.com</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Conclusion</a:t>
            </a:r>
            <a:endParaRPr b="1" sz="2400">
              <a:solidFill>
                <a:srgbClr val="002060"/>
              </a:solidFill>
              <a:latin typeface="Arial"/>
              <a:ea typeface="Arial"/>
              <a:cs typeface="Arial"/>
              <a:sym typeface="Arial"/>
            </a:endParaRPr>
          </a:p>
        </p:txBody>
      </p:sp>
      <p:sp>
        <p:nvSpPr>
          <p:cNvPr id="142" name="Google Shape;142;p23"/>
          <p:cNvSpPr txBox="1"/>
          <p:nvPr/>
        </p:nvSpPr>
        <p:spPr>
          <a:xfrm>
            <a:off x="228600" y="1130425"/>
            <a:ext cx="8186700" cy="1416000"/>
          </a:xfrm>
          <a:prstGeom prst="rect">
            <a:avLst/>
          </a:prstGeom>
          <a:noFill/>
          <a:ln>
            <a:noFill/>
          </a:ln>
        </p:spPr>
        <p:txBody>
          <a:bodyPr anchorCtr="0" anchor="t" bIns="91425" lIns="91425" spcFirstLastPara="1" rIns="91425" wrap="square" tIns="91425">
            <a:spAutoFit/>
          </a:bodyPr>
          <a:lstStyle/>
          <a:p>
            <a:pPr indent="-330200" lvl="0" marL="457200" rtl="0" algn="just">
              <a:spcBef>
                <a:spcPts val="0"/>
              </a:spcBef>
              <a:spcAft>
                <a:spcPts val="0"/>
              </a:spcAft>
              <a:buSzPts val="1600"/>
              <a:buChar char="●"/>
            </a:pPr>
            <a:r>
              <a:rPr lang="en-US" sz="1600"/>
              <a:t>The system streamlines the appointment booking process, saving time and effort.</a:t>
            </a:r>
            <a:endParaRPr sz="1600"/>
          </a:p>
          <a:p>
            <a:pPr indent="-330200" lvl="0" marL="457200" rtl="0" algn="just">
              <a:spcBef>
                <a:spcPts val="0"/>
              </a:spcBef>
              <a:spcAft>
                <a:spcPts val="0"/>
              </a:spcAft>
              <a:buSzPts val="1600"/>
              <a:buChar char="●"/>
            </a:pPr>
            <a:r>
              <a:rPr lang="en-US" sz="1600"/>
              <a:t>Provides a user-friendly and secure platform for all stakeholders.</a:t>
            </a:r>
            <a:endParaRPr sz="1600"/>
          </a:p>
          <a:p>
            <a:pPr indent="-330200" lvl="0" marL="457200" rtl="0" algn="just">
              <a:spcBef>
                <a:spcPts val="0"/>
              </a:spcBef>
              <a:spcAft>
                <a:spcPts val="0"/>
              </a:spcAft>
              <a:buSzPts val="1600"/>
              <a:buChar char="●"/>
            </a:pPr>
            <a:r>
              <a:rPr lang="en-US" sz="1600"/>
              <a:t>Demonstrates the effectiveness of the MERN stack for full-stack application development.</a:t>
            </a:r>
            <a:endParaRPr sz="1600"/>
          </a:p>
          <a:p>
            <a:pPr indent="0" lvl="0" marL="0" rtl="0" algn="just">
              <a:spcBef>
                <a:spcPts val="0"/>
              </a:spcBef>
              <a:spcAft>
                <a:spcPts val="0"/>
              </a:spcAft>
              <a:buNone/>
            </a:pPr>
            <a:r>
              <a:t/>
            </a:r>
            <a:endParaRPr sz="1600"/>
          </a:p>
        </p:txBody>
      </p:sp>
      <p:sp>
        <p:nvSpPr>
          <p:cNvPr id="143" name="Google Shape;143;p23"/>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Future Scope</a:t>
            </a:r>
            <a:endParaRPr b="1" sz="2400">
              <a:solidFill>
                <a:srgbClr val="002060"/>
              </a:solidFill>
              <a:latin typeface="Arial"/>
              <a:ea typeface="Arial"/>
              <a:cs typeface="Arial"/>
              <a:sym typeface="Arial"/>
            </a:endParaRPr>
          </a:p>
        </p:txBody>
      </p:sp>
      <p:sp>
        <p:nvSpPr>
          <p:cNvPr id="149" name="Google Shape;149;p24"/>
          <p:cNvSpPr txBox="1"/>
          <p:nvPr/>
        </p:nvSpPr>
        <p:spPr>
          <a:xfrm>
            <a:off x="311700" y="1085550"/>
            <a:ext cx="7807200" cy="1493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US" sz="1700"/>
              <a:t>Adding teleconsultation features for remote consultations.</a:t>
            </a:r>
            <a:endParaRPr sz="1700"/>
          </a:p>
          <a:p>
            <a:pPr indent="-336550" lvl="0" marL="457200" rtl="0" algn="l">
              <a:spcBef>
                <a:spcPts val="0"/>
              </a:spcBef>
              <a:spcAft>
                <a:spcPts val="0"/>
              </a:spcAft>
              <a:buSzPts val="1700"/>
              <a:buChar char="●"/>
            </a:pPr>
            <a:r>
              <a:rPr lang="en-US" sz="1700"/>
              <a:t>AI-based doctor recommendations based on patient symptoms.</a:t>
            </a:r>
            <a:endParaRPr sz="1700"/>
          </a:p>
          <a:p>
            <a:pPr indent="-336550" lvl="0" marL="457200" rtl="0" algn="l">
              <a:spcBef>
                <a:spcPts val="0"/>
              </a:spcBef>
              <a:spcAft>
                <a:spcPts val="0"/>
              </a:spcAft>
              <a:buSzPts val="1700"/>
              <a:buChar char="●"/>
            </a:pPr>
            <a:r>
              <a:rPr lang="en-US" sz="1700"/>
              <a:t>Integration with electronic health record systems (EHR).</a:t>
            </a:r>
            <a:endParaRPr sz="1700"/>
          </a:p>
          <a:p>
            <a:pPr indent="-336550" lvl="0" marL="457200" rtl="0" algn="l">
              <a:spcBef>
                <a:spcPts val="0"/>
              </a:spcBef>
              <a:spcAft>
                <a:spcPts val="0"/>
              </a:spcAft>
              <a:buSzPts val="1700"/>
              <a:buChar char="●"/>
            </a:pPr>
            <a:r>
              <a:rPr lang="en-US" sz="1700"/>
              <a:t>Multilingual support to cater to a wider audience.</a:t>
            </a:r>
            <a:endParaRPr sz="1700"/>
          </a:p>
          <a:p>
            <a:pPr indent="-336550" lvl="0" marL="457200" rtl="0" algn="l">
              <a:spcBef>
                <a:spcPts val="0"/>
              </a:spcBef>
              <a:spcAft>
                <a:spcPts val="0"/>
              </a:spcAft>
              <a:buSzPts val="1700"/>
              <a:buChar char="●"/>
            </a:pPr>
            <a:r>
              <a:rPr lang="en-US" sz="1700"/>
              <a:t>Online payment integration for hassle-free and secure transactions.</a:t>
            </a:r>
            <a:endParaRPr sz="1700"/>
          </a:p>
        </p:txBody>
      </p:sp>
      <p:sp>
        <p:nvSpPr>
          <p:cNvPr id="150" name="Google Shape;150;p24"/>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228600" y="471750"/>
            <a:ext cx="8520600" cy="461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rPr>
              <a:t>References:-</a:t>
            </a:r>
            <a:endParaRPr b="1" sz="2400">
              <a:solidFill>
                <a:srgbClr val="002060"/>
              </a:solidFill>
              <a:latin typeface="Arial"/>
              <a:ea typeface="Arial"/>
              <a:cs typeface="Arial"/>
              <a:sym typeface="Arial"/>
            </a:endParaRPr>
          </a:p>
        </p:txBody>
      </p:sp>
      <p:sp>
        <p:nvSpPr>
          <p:cNvPr id="156" name="Google Shape;156;p25"/>
          <p:cNvSpPr txBox="1"/>
          <p:nvPr/>
        </p:nvSpPr>
        <p:spPr>
          <a:xfrm>
            <a:off x="228600" y="1006075"/>
            <a:ext cx="7994400" cy="241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chemeClr val="dk1"/>
                </a:solidFill>
              </a:rPr>
              <a:t>•React Documentation: https://reactjs.org/docs/getting-started.html</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•Node.js Documentation:</a:t>
            </a:r>
            <a:r>
              <a:rPr lang="en-US" sz="1600">
                <a:solidFill>
                  <a:schemeClr val="dk1"/>
                </a:solidFill>
                <a:uFill>
                  <a:noFill/>
                </a:uFill>
                <a:hlinkClick r:id="rId3">
                  <a:extLst>
                    <a:ext uri="{A12FA001-AC4F-418D-AE19-62706E023703}">
                      <ahyp:hlinkClr val="tx"/>
                    </a:ext>
                  </a:extLst>
                </a:hlinkClick>
              </a:rPr>
              <a:t> </a:t>
            </a:r>
            <a:r>
              <a:rPr lang="en-US" sz="1600" u="sng">
                <a:solidFill>
                  <a:schemeClr val="hlink"/>
                </a:solidFill>
                <a:hlinkClick r:id="rId4"/>
              </a:rPr>
              <a:t>https://nodejs.org/en/docs/</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•Express Documentation:</a:t>
            </a:r>
            <a:r>
              <a:rPr lang="en-US" sz="1600">
                <a:solidFill>
                  <a:schemeClr val="dk1"/>
                </a:solidFill>
                <a:uFill>
                  <a:noFill/>
                </a:uFill>
                <a:hlinkClick r:id="rId5">
                  <a:extLst>
                    <a:ext uri="{A12FA001-AC4F-418D-AE19-62706E023703}">
                      <ahyp:hlinkClr val="tx"/>
                    </a:ext>
                  </a:extLst>
                </a:hlinkClick>
              </a:rPr>
              <a:t> </a:t>
            </a:r>
            <a:r>
              <a:rPr lang="en-US" sz="1600" u="sng">
                <a:solidFill>
                  <a:schemeClr val="hlink"/>
                </a:solidFill>
                <a:hlinkClick r:id="rId6"/>
              </a:rPr>
              <a:t>https://expressjs.com/</a:t>
            </a:r>
            <a:endParaRPr sz="1600" u="sng">
              <a:solidFill>
                <a:schemeClr val="hlink"/>
              </a:solidFill>
            </a:endParaRPr>
          </a:p>
          <a:p>
            <a:pPr indent="0" lvl="0" marL="0" rtl="0" algn="l">
              <a:lnSpc>
                <a:spcPct val="115000"/>
              </a:lnSpc>
              <a:spcBef>
                <a:spcPts val="0"/>
              </a:spcBef>
              <a:spcAft>
                <a:spcPts val="0"/>
              </a:spcAft>
              <a:buNone/>
            </a:pPr>
            <a:r>
              <a:rPr lang="en-US" sz="1600">
                <a:solidFill>
                  <a:schemeClr val="dk1"/>
                </a:solidFill>
              </a:rPr>
              <a:t>•MongoDB Documentation:</a:t>
            </a:r>
            <a:r>
              <a:rPr lang="en-US" sz="1600">
                <a:solidFill>
                  <a:schemeClr val="dk1"/>
                </a:solidFill>
                <a:uFill>
                  <a:noFill/>
                </a:uFill>
                <a:hlinkClick r:id="rId7">
                  <a:extLst>
                    <a:ext uri="{A12FA001-AC4F-418D-AE19-62706E023703}">
                      <ahyp:hlinkClr val="tx"/>
                    </a:ext>
                  </a:extLst>
                </a:hlinkClick>
              </a:rPr>
              <a:t> </a:t>
            </a:r>
            <a:r>
              <a:rPr lang="en-US" sz="1600" u="sng">
                <a:solidFill>
                  <a:schemeClr val="hlink"/>
                </a:solidFill>
                <a:hlinkClick r:id="rId8"/>
              </a:rPr>
              <a:t>https://www.mongodb.com/docs/</a:t>
            </a:r>
            <a:endParaRPr sz="1600" u="sng">
              <a:solidFill>
                <a:schemeClr val="hlink"/>
              </a:solidFill>
            </a:endParaRPr>
          </a:p>
          <a:p>
            <a:pPr indent="0" lvl="0" marL="0" rtl="0" algn="l">
              <a:lnSpc>
                <a:spcPct val="115000"/>
              </a:lnSpc>
              <a:spcBef>
                <a:spcPts val="0"/>
              </a:spcBef>
              <a:spcAft>
                <a:spcPts val="0"/>
              </a:spcAft>
              <a:buNone/>
            </a:pPr>
            <a:r>
              <a:rPr lang="en-US" sz="1600">
                <a:solidFill>
                  <a:schemeClr val="dk1"/>
                </a:solidFill>
              </a:rPr>
              <a:t>•JWT Authentication: https://jwt.io/introduction</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•MERN Stack Tutorials:</a:t>
            </a:r>
            <a:r>
              <a:rPr lang="en-US" sz="1600">
                <a:solidFill>
                  <a:schemeClr val="dk1"/>
                </a:solidFill>
                <a:uFill>
                  <a:noFill/>
                </a:uFill>
                <a:hlinkClick r:id="rId9">
                  <a:extLst>
                    <a:ext uri="{A12FA001-AC4F-418D-AE19-62706E023703}">
                      <ahyp:hlinkClr val="tx"/>
                    </a:ext>
                  </a:extLst>
                </a:hlinkClick>
              </a:rPr>
              <a:t> </a:t>
            </a:r>
            <a:r>
              <a:rPr lang="en-US" sz="1600" u="sng">
                <a:solidFill>
                  <a:schemeClr val="hlink"/>
                </a:solidFill>
                <a:hlinkClick r:id="rId10"/>
              </a:rPr>
              <a:t>https://www.freecodecamp.org/news/learn-the-mern-stack/</a:t>
            </a:r>
            <a:endParaRPr sz="1600">
              <a:solidFill>
                <a:schemeClr val="dk1"/>
              </a:solidFill>
            </a:endParaRPr>
          </a:p>
          <a:p>
            <a:pPr indent="0" lvl="0" marL="0" rtl="0" algn="l">
              <a:lnSpc>
                <a:spcPct val="115000"/>
              </a:lnSpc>
              <a:spcBef>
                <a:spcPts val="0"/>
              </a:spcBef>
              <a:spcAft>
                <a:spcPts val="0"/>
              </a:spcAft>
              <a:buNone/>
            </a:pPr>
            <a:r>
              <a:rPr lang="en-US" sz="1600">
                <a:solidFill>
                  <a:schemeClr val="dk1"/>
                </a:solidFill>
              </a:rPr>
              <a:t>•Web App Security Best Practices:</a:t>
            </a:r>
            <a:r>
              <a:rPr lang="en-US" sz="1600">
                <a:solidFill>
                  <a:schemeClr val="dk1"/>
                </a:solidFill>
                <a:uFill>
                  <a:noFill/>
                </a:uFill>
                <a:hlinkClick r:id="rId11">
                  <a:extLst>
                    <a:ext uri="{A12FA001-AC4F-418D-AE19-62706E023703}">
                      <ahyp:hlinkClr val="tx"/>
                    </a:ext>
                  </a:extLst>
                </a:hlinkClick>
              </a:rPr>
              <a:t> </a:t>
            </a:r>
            <a:r>
              <a:rPr lang="en-US" sz="1600" u="sng">
                <a:solidFill>
                  <a:schemeClr val="hlink"/>
                </a:solidFill>
                <a:hlinkClick r:id="rId12"/>
              </a:rPr>
              <a:t>https://owasp.org/</a:t>
            </a:r>
            <a:endParaRPr sz="1600" u="sng">
              <a:solidFill>
                <a:schemeClr val="hlink"/>
              </a:solidFill>
            </a:endParaRPr>
          </a:p>
          <a:p>
            <a:pPr indent="0" lvl="0" marL="0" rtl="0" algn="l">
              <a:lnSpc>
                <a:spcPct val="115000"/>
              </a:lnSpc>
              <a:spcBef>
                <a:spcPts val="0"/>
              </a:spcBef>
              <a:spcAft>
                <a:spcPts val="0"/>
              </a:spcAft>
              <a:buNone/>
            </a:pPr>
            <a:r>
              <a:rPr lang="en-US" sz="1600">
                <a:solidFill>
                  <a:schemeClr val="dk1"/>
                </a:solidFill>
              </a:rPr>
              <a:t>•Agile Development for Projects: https://www.atlassian.com/agile</a:t>
            </a:r>
            <a:endParaRPr sz="1600">
              <a:solidFill>
                <a:schemeClr val="dk1"/>
              </a:solidFill>
            </a:endParaRPr>
          </a:p>
        </p:txBody>
      </p:sp>
      <p:sp>
        <p:nvSpPr>
          <p:cNvPr id="157" name="Google Shape;157;p25"/>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nvSpPr>
        <p:spPr>
          <a:xfrm>
            <a:off x="3161462" y="2041411"/>
            <a:ext cx="2821075" cy="53033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i="0" lang="en-US" sz="3000" u="none" cap="none" strike="noStrike">
                <a:solidFill>
                  <a:srgbClr val="000000"/>
                </a:solidFill>
                <a:latin typeface="Arial"/>
                <a:ea typeface="Arial"/>
                <a:cs typeface="Arial"/>
                <a:sym typeface="Arial"/>
              </a:rPr>
              <a:t>Thank you!</a:t>
            </a:r>
            <a:endParaRPr/>
          </a:p>
        </p:txBody>
      </p:sp>
      <p:sp>
        <p:nvSpPr>
          <p:cNvPr id="164" name="Google Shape;164;p26"/>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nvSpPr>
        <p:spPr>
          <a:xfrm>
            <a:off x="366152" y="598433"/>
            <a:ext cx="462421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2060"/>
                </a:solidFill>
                <a:latin typeface="Arial"/>
                <a:ea typeface="Arial"/>
                <a:cs typeface="Arial"/>
                <a:sym typeface="Arial"/>
              </a:rPr>
              <a:t>OUTLINE</a:t>
            </a:r>
            <a:endParaRPr b="1" i="0" sz="900" u="none" cap="none" strike="noStrike">
              <a:solidFill>
                <a:srgbClr val="000000"/>
              </a:solidFill>
              <a:latin typeface="Arial"/>
              <a:ea typeface="Arial"/>
              <a:cs typeface="Arial"/>
              <a:sym typeface="Arial"/>
            </a:endParaRPr>
          </a:p>
        </p:txBody>
      </p:sp>
      <p:sp>
        <p:nvSpPr>
          <p:cNvPr id="79" name="Google Shape;79;p14"/>
          <p:cNvSpPr txBox="1"/>
          <p:nvPr/>
        </p:nvSpPr>
        <p:spPr>
          <a:xfrm>
            <a:off x="654158" y="1060098"/>
            <a:ext cx="6935087" cy="333181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rgbClr val="000000"/>
              </a:buClr>
              <a:buSzPts val="1800"/>
              <a:buFont typeface="Arial"/>
              <a:buChar char="•"/>
            </a:pPr>
            <a:r>
              <a:rPr b="0" i="0" lang="en-US" sz="1800" u="none" cap="none" strike="noStrike">
                <a:solidFill>
                  <a:schemeClr val="dk1"/>
                </a:solidFill>
                <a:latin typeface="Arial"/>
                <a:ea typeface="Arial"/>
                <a:cs typeface="Arial"/>
                <a:sym typeface="Arial"/>
              </a:rPr>
              <a:t>Abstract of the Project</a:t>
            </a:r>
            <a:endParaRPr b="0" i="0" sz="1800" u="none" cap="none" strike="noStrike">
              <a:solidFill>
                <a:schemeClr val="dk1"/>
              </a:solidFill>
              <a:latin typeface="Arial"/>
              <a:ea typeface="Arial"/>
              <a:cs typeface="Arial"/>
              <a:sym typeface="Arial"/>
            </a:endParaRPr>
          </a:p>
          <a:p>
            <a:pPr indent="-285750" lvl="0" marL="285750" marR="0" rtl="0" algn="l">
              <a:lnSpc>
                <a:spcPct val="115000"/>
              </a:lnSpc>
              <a:spcBef>
                <a:spcPts val="8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Problem Statement</a:t>
            </a:r>
            <a:endParaRPr b="0" i="0" sz="1800" u="none" cap="none" strike="noStrike">
              <a:solidFill>
                <a:srgbClr val="000000"/>
              </a:solidFill>
              <a:latin typeface="Arial"/>
              <a:ea typeface="Arial"/>
              <a:cs typeface="Arial"/>
              <a:sym typeface="Arial"/>
            </a:endParaRPr>
          </a:p>
          <a:p>
            <a:pPr indent="-285750" lvl="0" marL="285750" marR="0" rtl="0" algn="l">
              <a:lnSpc>
                <a:spcPct val="115000"/>
              </a:lnSpc>
              <a:spcBef>
                <a:spcPts val="8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Proposed Solution</a:t>
            </a:r>
            <a:endParaRPr b="0" i="0" sz="1800" u="none" cap="none" strike="noStrike">
              <a:solidFill>
                <a:srgbClr val="000000"/>
              </a:solidFill>
              <a:latin typeface="Arial"/>
              <a:ea typeface="Arial"/>
              <a:cs typeface="Arial"/>
              <a:sym typeface="Arial"/>
            </a:endParaRPr>
          </a:p>
          <a:p>
            <a:pPr indent="-285750" lvl="0" marL="285750" marR="0" rtl="0" algn="l">
              <a:lnSpc>
                <a:spcPct val="115000"/>
              </a:lnSpc>
              <a:spcBef>
                <a:spcPts val="8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System Architecture</a:t>
            </a:r>
            <a:endParaRPr b="0" i="0" sz="1800" u="none" cap="none" strike="noStrike">
              <a:solidFill>
                <a:srgbClr val="000000"/>
              </a:solidFill>
              <a:latin typeface="Arial"/>
              <a:ea typeface="Arial"/>
              <a:cs typeface="Arial"/>
              <a:sym typeface="Arial"/>
            </a:endParaRPr>
          </a:p>
          <a:p>
            <a:pPr indent="-285750" lvl="0" marL="285750" marR="0" rtl="0" algn="l">
              <a:lnSpc>
                <a:spcPct val="115000"/>
              </a:lnSpc>
              <a:spcBef>
                <a:spcPts val="8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Live Demo of the Project</a:t>
            </a:r>
            <a:endParaRPr/>
          </a:p>
          <a:p>
            <a:pPr indent="-285750" lvl="0" marL="285750" marR="0" rtl="0" algn="l">
              <a:lnSpc>
                <a:spcPct val="115000"/>
              </a:lnSpc>
              <a:spcBef>
                <a:spcPts val="8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Embedded Video of Project</a:t>
            </a:r>
            <a:endParaRPr/>
          </a:p>
          <a:p>
            <a:pPr indent="-285750" lvl="0" marL="285750" marR="0" rtl="0" algn="l">
              <a:lnSpc>
                <a:spcPct val="115000"/>
              </a:lnSpc>
              <a:spcBef>
                <a:spcPts val="8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Conclusion</a:t>
            </a:r>
            <a:endParaRPr b="0" i="0" sz="1800" u="none" cap="none" strike="noStrike">
              <a:solidFill>
                <a:srgbClr val="000000"/>
              </a:solidFill>
              <a:latin typeface="Arial"/>
              <a:ea typeface="Arial"/>
              <a:cs typeface="Arial"/>
              <a:sym typeface="Arial"/>
            </a:endParaRPr>
          </a:p>
          <a:p>
            <a:pPr indent="-285750" lvl="0" marL="285750" marR="0" rtl="0" algn="l">
              <a:lnSpc>
                <a:spcPct val="115000"/>
              </a:lnSpc>
              <a:spcBef>
                <a:spcPts val="8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Future Scope</a:t>
            </a:r>
            <a:endParaRPr/>
          </a:p>
        </p:txBody>
      </p:sp>
      <p:sp>
        <p:nvSpPr>
          <p:cNvPr id="80" name="Google Shape;80;p14"/>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Abstract</a:t>
            </a:r>
            <a:endParaRPr b="1" sz="2400">
              <a:solidFill>
                <a:srgbClr val="002060"/>
              </a:solidFill>
              <a:latin typeface="Arial"/>
              <a:ea typeface="Arial"/>
              <a:cs typeface="Arial"/>
              <a:sym typeface="Arial"/>
            </a:endParaRPr>
          </a:p>
        </p:txBody>
      </p:sp>
      <p:sp>
        <p:nvSpPr>
          <p:cNvPr id="86" name="Google Shape;86;p15"/>
          <p:cNvSpPr txBox="1"/>
          <p:nvPr/>
        </p:nvSpPr>
        <p:spPr>
          <a:xfrm>
            <a:off x="311700" y="1352550"/>
            <a:ext cx="7200900" cy="14244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US" sz="1700"/>
              <a:t>The website simplifies doctor-patient interactions by enabling online appointment bookings, profile management, and administrative oversight.</a:t>
            </a:r>
            <a:endParaRPr sz="1700"/>
          </a:p>
          <a:p>
            <a:pPr indent="-336550" lvl="0" marL="457200" rtl="0" algn="l">
              <a:spcBef>
                <a:spcPts val="0"/>
              </a:spcBef>
              <a:spcAft>
                <a:spcPts val="0"/>
              </a:spcAft>
              <a:buSzPts val="1700"/>
              <a:buChar char="●"/>
            </a:pPr>
            <a:r>
              <a:rPr lang="en-US" sz="1700"/>
              <a:t>It utilizes the MERN stack to deliver a responsive, interactive, and secure system.</a:t>
            </a:r>
            <a:endParaRPr sz="1700"/>
          </a:p>
          <a:p>
            <a:pPr indent="0" lvl="0" marL="0" rtl="0" algn="l">
              <a:spcBef>
                <a:spcPts val="0"/>
              </a:spcBef>
              <a:spcAft>
                <a:spcPts val="0"/>
              </a:spcAft>
              <a:buNone/>
            </a:pPr>
            <a:r>
              <a:t/>
            </a:r>
            <a:endParaRPr sz="1700"/>
          </a:p>
        </p:txBody>
      </p:sp>
      <p:sp>
        <p:nvSpPr>
          <p:cNvPr id="87" name="Google Shape;87;p15"/>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Problem</a:t>
            </a:r>
            <a:r>
              <a:rPr b="1" lang="en-US" sz="1400">
                <a:solidFill>
                  <a:schemeClr val="accent1"/>
                </a:solidFill>
                <a:latin typeface="Arial"/>
                <a:ea typeface="Arial"/>
                <a:cs typeface="Arial"/>
                <a:sym typeface="Arial"/>
              </a:rPr>
              <a:t> </a:t>
            </a:r>
            <a:r>
              <a:rPr b="1" lang="en-US" sz="2400">
                <a:solidFill>
                  <a:srgbClr val="002060"/>
                </a:solidFill>
                <a:latin typeface="Arial"/>
                <a:ea typeface="Arial"/>
                <a:cs typeface="Arial"/>
                <a:sym typeface="Arial"/>
              </a:rPr>
              <a:t>Statement</a:t>
            </a:r>
            <a:endParaRPr b="1" sz="2400">
              <a:solidFill>
                <a:srgbClr val="002060"/>
              </a:solidFill>
              <a:latin typeface="Arial"/>
              <a:ea typeface="Arial"/>
              <a:cs typeface="Arial"/>
              <a:sym typeface="Arial"/>
            </a:endParaRPr>
          </a:p>
        </p:txBody>
      </p:sp>
      <p:sp>
        <p:nvSpPr>
          <p:cNvPr id="93" name="Google Shape;93;p16"/>
          <p:cNvSpPr txBox="1"/>
          <p:nvPr/>
        </p:nvSpPr>
        <p:spPr>
          <a:xfrm>
            <a:off x="311700" y="1146275"/>
            <a:ext cx="8394900" cy="19671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700"/>
              <a:t>Managing doctor-patient interactions can be challenging due to the limitations of manual appointment booking systems. These systems often lack efficiency, accuracy, and the ability to centralize doctor and patient profiles. Furthermore, the absence of an organized digital platform makes it difficult for administrators to oversee operations effectively. Addressing these issues requires a modern, scalable, and user-friendly web-based solution.</a:t>
            </a:r>
            <a:endParaRPr sz="1700"/>
          </a:p>
        </p:txBody>
      </p:sp>
      <p:sp>
        <p:nvSpPr>
          <p:cNvPr id="94" name="Google Shape;94;p16"/>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Proposed Solution</a:t>
            </a:r>
            <a:endParaRPr b="1" sz="2400">
              <a:solidFill>
                <a:srgbClr val="002060"/>
              </a:solidFill>
              <a:latin typeface="Arial"/>
              <a:ea typeface="Arial"/>
              <a:cs typeface="Arial"/>
              <a:sym typeface="Arial"/>
            </a:endParaRPr>
          </a:p>
        </p:txBody>
      </p:sp>
      <p:sp>
        <p:nvSpPr>
          <p:cNvPr id="100" name="Google Shape;100;p17"/>
          <p:cNvSpPr txBox="1"/>
          <p:nvPr/>
        </p:nvSpPr>
        <p:spPr>
          <a:xfrm>
            <a:off x="311700" y="1168875"/>
            <a:ext cx="7200900" cy="1854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US" sz="1700"/>
              <a:t>The website allows patients to book appointments online 24/7.</a:t>
            </a:r>
            <a:endParaRPr sz="1700"/>
          </a:p>
          <a:p>
            <a:pPr indent="-336550" lvl="0" marL="457200" rtl="0" algn="l">
              <a:spcBef>
                <a:spcPts val="0"/>
              </a:spcBef>
              <a:spcAft>
                <a:spcPts val="0"/>
              </a:spcAft>
              <a:buSzPts val="1700"/>
              <a:buChar char="●"/>
            </a:pPr>
            <a:r>
              <a:rPr lang="en-US" sz="1700"/>
              <a:t>Patients can view their appointment history and cancel appointments online.</a:t>
            </a:r>
            <a:endParaRPr sz="1700"/>
          </a:p>
          <a:p>
            <a:pPr indent="-336550" lvl="0" marL="457200" rtl="0" algn="l">
              <a:spcBef>
                <a:spcPts val="0"/>
              </a:spcBef>
              <a:spcAft>
                <a:spcPts val="0"/>
              </a:spcAft>
              <a:buSzPts val="1700"/>
              <a:buChar char="●"/>
            </a:pPr>
            <a:r>
              <a:rPr lang="en-US" sz="1700"/>
              <a:t>Doctors can manage their appointments and profiles online.</a:t>
            </a:r>
            <a:endParaRPr sz="1700"/>
          </a:p>
          <a:p>
            <a:pPr indent="-336550" lvl="0" marL="457200" rtl="0" algn="l">
              <a:spcBef>
                <a:spcPts val="0"/>
              </a:spcBef>
              <a:spcAft>
                <a:spcPts val="0"/>
              </a:spcAft>
              <a:buSzPts val="1700"/>
              <a:buChar char="●"/>
            </a:pPr>
            <a:r>
              <a:rPr lang="en-US" sz="1700"/>
              <a:t>Administrators can manage doctor profiles and patient records online.</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t/>
            </a:r>
            <a:endParaRPr sz="1700"/>
          </a:p>
        </p:txBody>
      </p:sp>
      <p:sp>
        <p:nvSpPr>
          <p:cNvPr id="101" name="Google Shape;101;p17"/>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150" y="444500"/>
            <a:ext cx="8521700" cy="573088"/>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System Architecture</a:t>
            </a:r>
            <a:endParaRPr/>
          </a:p>
        </p:txBody>
      </p:sp>
      <p:sp>
        <p:nvSpPr>
          <p:cNvPr id="107" name="Google Shape;107;p18"/>
          <p:cNvSpPr txBox="1"/>
          <p:nvPr/>
        </p:nvSpPr>
        <p:spPr>
          <a:xfrm>
            <a:off x="180875" y="859350"/>
            <a:ext cx="7960500" cy="426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600">
                <a:solidFill>
                  <a:schemeClr val="dk1"/>
                </a:solidFill>
              </a:rPr>
              <a:t>Frontend (Client-Side)</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Built using </a:t>
            </a:r>
            <a:r>
              <a:rPr b="1" lang="en-US" sz="1600">
                <a:solidFill>
                  <a:schemeClr val="dk1"/>
                </a:solidFill>
              </a:rPr>
              <a:t>React.js</a:t>
            </a:r>
            <a:r>
              <a:rPr lang="en-US" sz="1600">
                <a:solidFill>
                  <a:schemeClr val="dk1"/>
                </a:solidFill>
              </a:rPr>
              <a:t>, providing a dynamic, responsive, and interactive user interface.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Features implemented include: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Home Page:</a:t>
            </a:r>
            <a:r>
              <a:rPr lang="en-US" sz="1600">
                <a:solidFill>
                  <a:schemeClr val="dk1"/>
                </a:solidFill>
              </a:rPr>
              <a:t> Displays general information about the application and its functionality.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About Page:</a:t>
            </a:r>
            <a:r>
              <a:rPr lang="en-US" sz="1600">
                <a:solidFill>
                  <a:schemeClr val="dk1"/>
                </a:solidFill>
              </a:rPr>
              <a:t> Provides details about the platform, its purpose, and how to use it.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Doctors Page:</a:t>
            </a:r>
            <a:r>
              <a:rPr lang="en-US" sz="1600">
                <a:solidFill>
                  <a:schemeClr val="dk1"/>
                </a:solidFill>
              </a:rPr>
              <a:t> Lists available doctors with filters for </a:t>
            </a:r>
            <a:r>
              <a:rPr b="1" lang="en-US" sz="1600">
                <a:solidFill>
                  <a:schemeClr val="dk1"/>
                </a:solidFill>
              </a:rPr>
              <a:t>specialties</a:t>
            </a:r>
            <a:r>
              <a:rPr lang="en-US" sz="1600">
                <a:solidFill>
                  <a:schemeClr val="dk1"/>
                </a:solidFill>
              </a:rPr>
              <a:t>, making it easy for patients to find the right doctor.</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Appointment Booking:</a:t>
            </a:r>
            <a:r>
              <a:rPr lang="en-US" sz="1600">
                <a:solidFill>
                  <a:schemeClr val="dk1"/>
                </a:solidFill>
              </a:rPr>
              <a:t> Allows patients to schedule appointments with their chosen doctors.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User Authentication:</a:t>
            </a:r>
            <a:r>
              <a:rPr lang="en-US" sz="1600">
                <a:solidFill>
                  <a:schemeClr val="dk1"/>
                </a:solidFill>
              </a:rPr>
              <a:t> Enables login and signup functionality for patients and doctors.</a:t>
            </a:r>
            <a:endParaRPr sz="1600">
              <a:solidFill>
                <a:schemeClr val="dk1"/>
              </a:solidFill>
            </a:endParaRPr>
          </a:p>
        </p:txBody>
      </p:sp>
      <p:sp>
        <p:nvSpPr>
          <p:cNvPr id="108" name="Google Shape;108;p18"/>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150" y="444500"/>
            <a:ext cx="8521800" cy="461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System Architecture</a:t>
            </a:r>
            <a:endParaRPr/>
          </a:p>
        </p:txBody>
      </p:sp>
      <p:pic>
        <p:nvPicPr>
          <p:cNvPr id="114" name="Google Shape;114;p19"/>
          <p:cNvPicPr preferRelativeResize="0"/>
          <p:nvPr/>
        </p:nvPicPr>
        <p:blipFill>
          <a:blip r:embed="rId3">
            <a:alphaModFix/>
          </a:blip>
          <a:stretch>
            <a:fillRect/>
          </a:stretch>
        </p:blipFill>
        <p:spPr>
          <a:xfrm>
            <a:off x="152400" y="1058600"/>
            <a:ext cx="8839198" cy="3917650"/>
          </a:xfrm>
          <a:prstGeom prst="rect">
            <a:avLst/>
          </a:prstGeom>
          <a:noFill/>
          <a:ln>
            <a:noFill/>
          </a:ln>
        </p:spPr>
      </p:pic>
      <p:sp>
        <p:nvSpPr>
          <p:cNvPr id="115" name="Google Shape;115;p19"/>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150" y="444500"/>
            <a:ext cx="8521800" cy="461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System Architecture</a:t>
            </a:r>
            <a:endParaRPr/>
          </a:p>
        </p:txBody>
      </p:sp>
      <p:sp>
        <p:nvSpPr>
          <p:cNvPr id="121" name="Google Shape;121;p20"/>
          <p:cNvSpPr txBox="1"/>
          <p:nvPr/>
        </p:nvSpPr>
        <p:spPr>
          <a:xfrm>
            <a:off x="311150" y="814125"/>
            <a:ext cx="7960500" cy="467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500">
                <a:solidFill>
                  <a:schemeClr val="dk1"/>
                </a:solidFill>
              </a:rPr>
              <a:t>Backend (Server-Side)</a:t>
            </a:r>
            <a:endParaRPr b="1" sz="15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Developed using </a:t>
            </a:r>
            <a:r>
              <a:rPr b="1" lang="en-US" sz="1600">
                <a:solidFill>
                  <a:schemeClr val="dk1"/>
                </a:solidFill>
              </a:rPr>
              <a:t>Node.js</a:t>
            </a:r>
            <a:r>
              <a:rPr lang="en-US" sz="1600">
                <a:solidFill>
                  <a:schemeClr val="dk1"/>
                </a:solidFill>
              </a:rPr>
              <a:t> with </a:t>
            </a:r>
            <a:r>
              <a:rPr b="1" lang="en-US" sz="1600">
                <a:solidFill>
                  <a:schemeClr val="dk1"/>
                </a:solidFill>
              </a:rPr>
              <a:t>Express.js</a:t>
            </a:r>
            <a:r>
              <a:rPr lang="en-US" sz="1600">
                <a:solidFill>
                  <a:schemeClr val="dk1"/>
                </a:solidFill>
              </a:rPr>
              <a:t> as the framework for API routing and request handling.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Features implemented include: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Authentication:</a:t>
            </a:r>
            <a:r>
              <a:rPr lang="en-US" sz="1600">
                <a:solidFill>
                  <a:schemeClr val="dk1"/>
                </a:solidFill>
              </a:rPr>
              <a:t> Used </a:t>
            </a:r>
            <a:r>
              <a:rPr b="1" lang="en-US" sz="1600">
                <a:solidFill>
                  <a:schemeClr val="dk1"/>
                </a:solidFill>
              </a:rPr>
              <a:t>bcrypt</a:t>
            </a:r>
            <a:r>
              <a:rPr lang="en-US" sz="1600">
                <a:solidFill>
                  <a:schemeClr val="dk1"/>
                </a:solidFill>
              </a:rPr>
              <a:t> for securely hashing passwords and </a:t>
            </a:r>
            <a:r>
              <a:rPr b="1" lang="en-US" sz="1600">
                <a:solidFill>
                  <a:schemeClr val="dk1"/>
                </a:solidFill>
              </a:rPr>
              <a:t>JWT (JSON Web Tokens)</a:t>
            </a:r>
            <a:r>
              <a:rPr lang="en-US" sz="1600">
                <a:solidFill>
                  <a:schemeClr val="dk1"/>
                </a:solidFill>
              </a:rPr>
              <a:t> for user authentication and session management.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Doctor Management:</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US" sz="1600">
                <a:solidFill>
                  <a:schemeClr val="dk1"/>
                </a:solidFill>
              </a:rPr>
              <a:t>APIs to add or remove doctors.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Appointment Handling:</a:t>
            </a:r>
            <a:r>
              <a:rPr lang="en-US" sz="1600">
                <a:solidFill>
                  <a:schemeClr val="dk1"/>
                </a:solidFill>
              </a:rPr>
              <a:t> APIs for creating, updating, and deleting patient appointments.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Database:</a:t>
            </a:r>
            <a:endParaRPr b="1"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US" sz="1600">
                <a:solidFill>
                  <a:schemeClr val="dk1"/>
                </a:solidFill>
              </a:rPr>
              <a:t>Used </a:t>
            </a:r>
            <a:r>
              <a:rPr b="1" lang="en-US" sz="1600">
                <a:solidFill>
                  <a:schemeClr val="dk1"/>
                </a:solidFill>
              </a:rPr>
              <a:t>MongoDB</a:t>
            </a:r>
            <a:r>
              <a:rPr lang="en-US" sz="1600">
                <a:solidFill>
                  <a:schemeClr val="dk1"/>
                </a:solidFill>
              </a:rPr>
              <a:t> for storing user data (patients, doctors, and admin), appointment details, and doctor information.</a:t>
            </a:r>
            <a:endParaRPr sz="1600">
              <a:solidFill>
                <a:schemeClr val="dk1"/>
              </a:solidFill>
            </a:endParaRPr>
          </a:p>
          <a:p>
            <a:pPr indent="-330200" lvl="2" marL="1371600" rtl="0" algn="l">
              <a:lnSpc>
                <a:spcPct val="115000"/>
              </a:lnSpc>
              <a:spcBef>
                <a:spcPts val="0"/>
              </a:spcBef>
              <a:spcAft>
                <a:spcPts val="0"/>
              </a:spcAft>
              <a:buClr>
                <a:schemeClr val="dk1"/>
              </a:buClr>
              <a:buSzPts val="1600"/>
              <a:buChar char="■"/>
            </a:pPr>
            <a:r>
              <a:rPr lang="en-US" sz="1600">
                <a:solidFill>
                  <a:schemeClr val="dk1"/>
                </a:solidFill>
              </a:rPr>
              <a:t>Ensured schema design optimizes queries for better performance.</a:t>
            </a:r>
            <a:endParaRPr sz="1600">
              <a:solidFill>
                <a:schemeClr val="dk1"/>
              </a:solidFill>
            </a:endParaRPr>
          </a:p>
          <a:p>
            <a:pPr indent="0" lvl="0" marL="914400" rtl="0" algn="l">
              <a:lnSpc>
                <a:spcPct val="115000"/>
              </a:lnSpc>
              <a:spcBef>
                <a:spcPts val="1200"/>
              </a:spcBef>
              <a:spcAft>
                <a:spcPts val="1200"/>
              </a:spcAft>
              <a:buNone/>
            </a:pPr>
            <a:r>
              <a:t/>
            </a:r>
            <a:endParaRPr b="1" sz="1500">
              <a:solidFill>
                <a:schemeClr val="dk1"/>
              </a:solidFill>
            </a:endParaRPr>
          </a:p>
        </p:txBody>
      </p:sp>
      <p:sp>
        <p:nvSpPr>
          <p:cNvPr id="122" name="Google Shape;122;p20"/>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150" y="444500"/>
            <a:ext cx="8521800" cy="461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SzPts val="2800"/>
              <a:buNone/>
            </a:pPr>
            <a:r>
              <a:rPr b="1" lang="en-US" sz="2400">
                <a:solidFill>
                  <a:srgbClr val="002060"/>
                </a:solidFill>
                <a:latin typeface="Arial"/>
                <a:ea typeface="Arial"/>
                <a:cs typeface="Arial"/>
                <a:sym typeface="Arial"/>
              </a:rPr>
              <a:t>System Architecture</a:t>
            </a:r>
            <a:endParaRPr/>
          </a:p>
        </p:txBody>
      </p:sp>
      <p:sp>
        <p:nvSpPr>
          <p:cNvPr id="128" name="Google Shape;128;p21"/>
          <p:cNvSpPr txBox="1"/>
          <p:nvPr/>
        </p:nvSpPr>
        <p:spPr>
          <a:xfrm>
            <a:off x="311150" y="906200"/>
            <a:ext cx="7960500" cy="313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600">
                <a:solidFill>
                  <a:schemeClr val="dk1"/>
                </a:solidFill>
              </a:rPr>
              <a:t>Admin Panel</a:t>
            </a:r>
            <a:endParaRPr b="1"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US" sz="1600">
                <a:solidFill>
                  <a:schemeClr val="dk1"/>
                </a:solidFill>
              </a:rPr>
              <a:t>A dedicated section of the frontend built to provide admin-level control and management.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US" sz="1600">
                <a:solidFill>
                  <a:schemeClr val="dk1"/>
                </a:solidFill>
              </a:rPr>
              <a:t>Features implemented include: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Manage Appointments:</a:t>
            </a:r>
            <a:r>
              <a:rPr lang="en-US" sz="1600">
                <a:solidFill>
                  <a:schemeClr val="dk1"/>
                </a:solidFill>
              </a:rPr>
              <a:t> Allows the admin to cancel or modify appointments as required.</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Doctor Management:</a:t>
            </a:r>
            <a:r>
              <a:rPr lang="en-US" sz="1600">
                <a:solidFill>
                  <a:schemeClr val="dk1"/>
                </a:solidFill>
              </a:rPr>
              <a:t> Enables the admin to add, update, or remove doctor profiles and their availability.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US" sz="1600">
                <a:solidFill>
                  <a:schemeClr val="dk1"/>
                </a:solidFill>
              </a:rPr>
              <a:t>System Monitoring:</a:t>
            </a:r>
            <a:r>
              <a:rPr lang="en-US" sz="1600">
                <a:solidFill>
                  <a:schemeClr val="dk1"/>
                </a:solidFill>
              </a:rPr>
              <a:t> Admin can view overall platform statistics (optional for advanced tracking).</a:t>
            </a:r>
            <a:endParaRPr b="1" sz="1600">
              <a:solidFill>
                <a:schemeClr val="dk1"/>
              </a:solidFill>
            </a:endParaRPr>
          </a:p>
        </p:txBody>
      </p:sp>
      <p:sp>
        <p:nvSpPr>
          <p:cNvPr id="129" name="Google Shape;129;p21"/>
          <p:cNvSpPr txBox="1"/>
          <p:nvPr/>
        </p:nvSpPr>
        <p:spPr>
          <a:xfrm>
            <a:off x="0" y="-63775"/>
            <a:ext cx="36537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lt1"/>
                </a:solidFill>
                <a:highlight>
                  <a:srgbClr val="223366"/>
                </a:highlight>
              </a:rPr>
              <a:t>D</a:t>
            </a:r>
            <a:r>
              <a:rPr lang="en-US" sz="1600">
                <a:solidFill>
                  <a:schemeClr val="lt1"/>
                </a:solidFill>
                <a:highlight>
                  <a:srgbClr val="223366"/>
                </a:highlight>
              </a:rPr>
              <a:t>octor Appointment Booking Website</a:t>
            </a:r>
            <a:endParaRPr sz="1600">
              <a:solidFill>
                <a:schemeClr val="lt1"/>
              </a:solidFill>
              <a:highlight>
                <a:srgbClr val="223366"/>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