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95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24123-06CE-4ED5-BF19-6D63B7BC3E4A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ED7C8-74DA-4F9B-AB6E-369BBE91E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54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5FD6-C940-B1A1-0186-9D7628040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17609-4867-C4CC-1CA3-FD0CE6559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CA9F9-9C82-D2D1-1FCE-DC332328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B334-E6BD-4DA4-B9FB-F106845FD30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D8E19-6998-8B13-94BC-B5B40930E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96B83-6DAB-B15E-25EB-C1290A64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9AC-FECC-4FB4-B44F-2440DFE7E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21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3BA5-06F9-EE54-A2A4-6884158D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D64DE-E360-5EF7-CE96-85298EF76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0CA7C-0B44-BA0F-FAB3-BBAD8CEF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B334-E6BD-4DA4-B9FB-F106845FD30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A12C3-DD6E-4523-CA7A-518F2C72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CF4D-B496-5881-01A1-2241A317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9AC-FECC-4FB4-B44F-2440DFE7E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93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BDDC54-9141-1486-A762-45F921E6D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BF34E-1971-2AAA-AEB7-BD3C10A4B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B8CCE-0585-FCD9-D6A7-F06B126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B334-E6BD-4DA4-B9FB-F106845FD30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E9733-4624-164E-B048-9A955A12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C959A-52C1-AEB7-D3E7-79753222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9AC-FECC-4FB4-B44F-2440DFE7E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20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66DF-2FA9-C8B2-FC4E-F6690B83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3480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CF062-9BE6-B990-959D-D7E23E07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B334-E6BD-4DA4-B9FB-F106845FD30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D855B-2756-835C-0B24-17A95BBA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i="1"/>
            </a:lvl1pPr>
          </a:lstStyle>
          <a:p>
            <a:r>
              <a:rPr lang="en-IN"/>
              <a:t>School of Electrical Engineering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693D1-C625-6FD3-6997-0A0E4E9F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9AC-FECC-4FB4-B44F-2440DFE7E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47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73F4-3988-0FEC-396E-9DB4FFBB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91BAE-32F5-EC60-7728-14BAAE6F1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9271C-B0B9-E00B-4209-E1378B35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B334-E6BD-4DA4-B9FB-F106845FD30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C2AB9-BDF5-C400-5BEE-FDF230A6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27136-9CDB-D769-0898-99A21AAF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9AC-FECC-4FB4-B44F-2440DFE7E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8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8B48-90E6-F014-5811-1F4E2AB6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EB02C-483B-3727-82B0-51B5FB0CD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E2129-D039-F157-D57C-155A7A220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03884-32D0-0EF5-ACD1-74AB754D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B334-E6BD-4DA4-B9FB-F106845FD30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04FF6-9079-8C2C-134A-F004C0EF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5ED3F-5BA0-7F31-A52B-385CE1F9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9AC-FECC-4FB4-B44F-2440DFE7E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1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D641-D718-E6C1-C10A-F23D5840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9BCD1-D295-7972-75FD-BA86C7415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1C7B8-AAED-1D04-8996-24F76E198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CA7BB-5C46-327F-F09B-6280354CF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EC8C-B8B0-9B61-ED24-842D548F9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A044C-1D87-3B91-9464-664A6CDD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B334-E6BD-4DA4-B9FB-F106845FD30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35D04-107B-7E47-7F8E-CFDC562A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FC687-E6AA-2390-56D8-3C6682C5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9AC-FECC-4FB4-B44F-2440DFE7E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37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4366-744E-D8E0-B3E8-04E85F75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CB012-A205-6425-4351-D24BF988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B334-E6BD-4DA4-B9FB-F106845FD30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D397A-86AE-D0F2-EAC5-9AC7FEA0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5EF77-E8A8-56F8-FA12-6B38CF20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9AC-FECC-4FB4-B44F-2440DFE7E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47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8934C-A636-0474-E6DC-9BB2ADCB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B334-E6BD-4DA4-B9FB-F106845FD30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9485B-86C0-E035-90EA-8A9CE693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1FCC5-9862-2879-FD72-22C1263C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9AC-FECC-4FB4-B44F-2440DFE7E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91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9F58-303C-9E0F-3239-04AA7FA8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E367A-401C-F654-BCEB-FE937076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4A741-C210-8568-159B-F8DBE9890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B239-8254-E6DC-AA1D-06B6E3EE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B334-E6BD-4DA4-B9FB-F106845FD30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6D933-1137-054B-047B-399D41F3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15571-36B4-39F3-EE64-B66E148F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9AC-FECC-4FB4-B44F-2440DFE7E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74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CA20-AB9B-E082-B41A-404CBA0AE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48763-6390-F879-00E2-3BBFEB451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C38CA-1BD9-FB78-1042-18D9E03C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279BA-9FDB-3185-26F1-D9FE7747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B334-E6BD-4DA4-B9FB-F106845FD30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97E79-65D3-17B3-A4A5-9B45D557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ABD4D-8603-E051-BDA7-60A9A3ED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9AC-FECC-4FB4-B44F-2440DFE7E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75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3EE47-2456-E34A-15A7-CC8723D4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4AAE5-0951-6F11-7361-47A042866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0556F-5087-1EE7-1E40-3A46A1A07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EB334-E6BD-4DA4-B9FB-F106845FD30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35A8A-FEA2-EA93-F59E-7A0297533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CD8D8-6586-1C4D-7754-3E048DD5F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EC9AC-FECC-4FB4-B44F-2440DFE7E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81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57577286_Vending_Machine_Technologies_A_Review_Article" TargetMode="External"/><Relationship Id="rId2" Type="http://schemas.openxmlformats.org/officeDocument/2006/relationships/hyperlink" Target="https://www.mdpi.com/2071-1050/13/14/792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file/d/1BK2biyKP5vFimfX72IUnbcMVbRQpSK7Q/view?usp=sharing" TargetMode="External"/><Relationship Id="rId5" Type="http://schemas.openxmlformats.org/officeDocument/2006/relationships/hyperlink" Target="https://drive.google.com/file/d/1_XWeRtHIhX4KGNeJjA55O1-NWi_rAfKK/view?usp=sharing" TargetMode="External"/><Relationship Id="rId4" Type="http://schemas.openxmlformats.org/officeDocument/2006/relationships/hyperlink" Target="https://drive.google.com/file/d/1Pb5vC4O8RrapoR4-WrRcK7d26W7Xo8tK/view?usp=driv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AFCD8A-9279-8832-4BCE-95D2517DB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334" y="72277"/>
            <a:ext cx="4286250" cy="8421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98B7C5-C0EE-85A5-653A-6B308D98D964}"/>
              </a:ext>
            </a:extLst>
          </p:cNvPr>
          <p:cNvSpPr txBox="1"/>
          <p:nvPr/>
        </p:nvSpPr>
        <p:spPr>
          <a:xfrm>
            <a:off x="2931455" y="2149160"/>
            <a:ext cx="6096000" cy="58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500"/>
              </a:spcAft>
            </a:pPr>
            <a:r>
              <a:rPr lang="en-US" sz="2400" b="1" kern="1800" cap="small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Project Title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7B2BF-9299-DC77-9F8A-6EF847A6753D}"/>
              </a:ext>
            </a:extLst>
          </p:cNvPr>
          <p:cNvSpPr txBox="1"/>
          <p:nvPr/>
        </p:nvSpPr>
        <p:spPr>
          <a:xfrm>
            <a:off x="2586318" y="941294"/>
            <a:ext cx="7019364" cy="45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2400" b="1" dirty="0">
                <a:effectLst/>
                <a:latin typeface="Segoe UI Variable Text Semibold" pitchFamily="2" charset="0"/>
                <a:ea typeface="Times New Roman" panose="02020603050405020304" pitchFamily="18" charset="0"/>
                <a:cs typeface="Mangal" panose="02040503050203030202" pitchFamily="18" charset="0"/>
              </a:rPr>
              <a:t>School of </a:t>
            </a:r>
            <a:r>
              <a:rPr lang="en-US" sz="2400" b="1" dirty="0" err="1">
                <a:effectLst/>
                <a:latin typeface="Segoe UI Variable Text Semibold" pitchFamily="2" charset="0"/>
                <a:ea typeface="Times New Roman" panose="02020603050405020304" pitchFamily="18" charset="0"/>
                <a:cs typeface="Mangal" panose="02040503050203030202" pitchFamily="18" charset="0"/>
              </a:rPr>
              <a:t>E&amp;TC</a:t>
            </a:r>
            <a:r>
              <a:rPr lang="en-US" sz="2400" b="1" dirty="0">
                <a:effectLst/>
                <a:latin typeface="Segoe UI Variable Text Semibold" pitchFamily="2" charset="0"/>
                <a:ea typeface="Times New Roman" panose="02020603050405020304" pitchFamily="18" charset="0"/>
                <a:cs typeface="Mangal" panose="02040503050203030202" pitchFamily="18" charset="0"/>
              </a:rPr>
              <a:t> Engineering (SEE)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8F3E00-2BDE-08F3-984C-9B2D489CE0E4}"/>
              </a:ext>
            </a:extLst>
          </p:cNvPr>
          <p:cNvSpPr txBox="1"/>
          <p:nvPr/>
        </p:nvSpPr>
        <p:spPr>
          <a:xfrm>
            <a:off x="3048000" y="1534696"/>
            <a:ext cx="6096000" cy="366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Minor Project Design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Sem III/SY B.Tech.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FD37B-DE84-F75D-4138-2EBB44664EF8}"/>
              </a:ext>
            </a:extLst>
          </p:cNvPr>
          <p:cNvSpPr txBox="1"/>
          <p:nvPr/>
        </p:nvSpPr>
        <p:spPr>
          <a:xfrm>
            <a:off x="1819832" y="3213376"/>
            <a:ext cx="8319247" cy="1706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1800" b="1" kern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Vaibhav </a:t>
            </a:r>
            <a:r>
              <a:rPr lang="en-US" sz="1800" b="1" kern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Pawankar</a:t>
            </a:r>
            <a:r>
              <a:rPr lang="en-US" sz="1800" b="1" kern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	 	  	[40]</a:t>
            </a:r>
            <a:endParaRPr lang="en-IN" sz="1600" kern="14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en-US" sz="1800" b="1" kern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Anom Nandagawali		 	  	[63]</a:t>
            </a:r>
            <a:endParaRPr lang="en-IN" sz="1600" kern="14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en-US" sz="1800" b="1" kern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Ayush Fating		 	  	                [43]</a:t>
            </a:r>
            <a:endParaRPr lang="en-IN" sz="1600" kern="14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en-US" sz="1800" b="1" kern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Priyanka Kadam		 	  	[202201060018]</a:t>
            </a:r>
            <a:endParaRPr lang="en-IN" sz="1600" kern="14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61771F9-F774-6A5B-06B9-037AD5766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416246"/>
              </p:ext>
            </p:extLst>
          </p:nvPr>
        </p:nvGraphicFramePr>
        <p:xfrm>
          <a:off x="2485465" y="5260413"/>
          <a:ext cx="7221070" cy="1082040"/>
        </p:xfrm>
        <a:graphic>
          <a:graphicData uri="http://schemas.openxmlformats.org/drawingml/2006/table">
            <a:tbl>
              <a:tblPr firstRow="1" firstCol="1" bandRow="1"/>
              <a:tblGrid>
                <a:gridCol w="3419125">
                  <a:extLst>
                    <a:ext uri="{9D8B030D-6E8A-4147-A177-3AD203B41FA5}">
                      <a16:colId xmlns:a16="http://schemas.microsoft.com/office/drawing/2014/main" val="2783683965"/>
                    </a:ext>
                  </a:extLst>
                </a:gridCol>
                <a:gridCol w="3801945">
                  <a:extLst>
                    <a:ext uri="{9D8B030D-6E8A-4147-A177-3AD203B41FA5}">
                      <a16:colId xmlns:a16="http://schemas.microsoft.com/office/drawing/2014/main" val="5193197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GUIDED BY</a:t>
                      </a:r>
                      <a:endParaRPr lang="en-IN" sz="16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39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kern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Prof. Savita Pawar</a:t>
                      </a:r>
                      <a:endParaRPr lang="en-IN" sz="1600" b="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1600" b="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683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Guide</a:t>
                      </a:r>
                      <a:endParaRPr lang="en-IN" sz="16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1600" kern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627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32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1C4010-F6A3-199A-F27E-4774B0222C17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Bahnschrift" panose="020B0502040204020203" pitchFamily="34" charset="0"/>
              </a:rPr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96B16-8889-8734-7290-6C4F9F40FA33}"/>
              </a:ext>
            </a:extLst>
          </p:cNvPr>
          <p:cNvSpPr txBox="1"/>
          <p:nvPr/>
        </p:nvSpPr>
        <p:spPr>
          <a:xfrm>
            <a:off x="1" y="966665"/>
            <a:ext cx="12191999" cy="5171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Idea of project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Feasibility check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Scope of project [SY SEM III &amp; IV]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Scope of project [Till Final year]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Proposed Block Diagram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Supporting References</a:t>
            </a:r>
          </a:p>
        </p:txBody>
      </p:sp>
    </p:spTree>
    <p:extLst>
      <p:ext uri="{BB962C8B-B14F-4D97-AF65-F5344CB8AC3E}">
        <p14:creationId xmlns:p14="http://schemas.microsoft.com/office/powerpoint/2010/main" val="403861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1C4010-F6A3-199A-F27E-4774B0222C17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Bahnschrift" panose="020B0502040204020203" pitchFamily="34" charset="0"/>
              </a:rPr>
              <a:t>Idea of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4290F-3C30-2BC4-29CA-FE77A00456F3}"/>
              </a:ext>
            </a:extLst>
          </p:cNvPr>
          <p:cNvSpPr txBox="1"/>
          <p:nvPr/>
        </p:nvSpPr>
        <p:spPr>
          <a:xfrm>
            <a:off x="2050092" y="1747381"/>
            <a:ext cx="80918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vending machine tailored to provide essential medicines, health care products and services to residents of hostels and offices colleges, where access to stores and services may be limited.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24X7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58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1C4010-F6A3-199A-F27E-4774B0222C17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2E76D6-A15E-5CB9-DF55-5D44C180F97C}"/>
              </a:ext>
            </a:extLst>
          </p:cNvPr>
          <p:cNvSpPr txBox="1"/>
          <p:nvPr/>
        </p:nvSpPr>
        <p:spPr>
          <a:xfrm>
            <a:off x="537575" y="1181560"/>
            <a:ext cx="111168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automated drug dispensing system for the medical field that addresses the challenge of medication non-adherence, ensuring precise and timely de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incorporate user-friendly interfaces for both patients and healthcare providers, integrate smart monitoring and alert mechanisms, and provide real-time data to enhance medication management, ultimately improving patient outcomes and reducing the burden on healthcare professionals.</a:t>
            </a:r>
          </a:p>
        </p:txBody>
      </p:sp>
    </p:spTree>
    <p:extLst>
      <p:ext uri="{BB962C8B-B14F-4D97-AF65-F5344CB8AC3E}">
        <p14:creationId xmlns:p14="http://schemas.microsoft.com/office/powerpoint/2010/main" val="381079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1C4010-F6A3-199A-F27E-4774B0222C17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Bahnschrift" panose="020B0502040204020203" pitchFamily="34" charset="0"/>
              </a:rPr>
              <a:t>Proposed 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5FD11-1CD4-519A-8153-36356C39EF0F}"/>
              </a:ext>
            </a:extLst>
          </p:cNvPr>
          <p:cNvSpPr txBox="1"/>
          <p:nvPr/>
        </p:nvSpPr>
        <p:spPr>
          <a:xfrm>
            <a:off x="413359" y="1240077"/>
            <a:ext cx="11505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Automatic Drug Dispenser : A Technological Advancement in medical field</a:t>
            </a:r>
            <a:endParaRPr lang="en-IN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49A8B-B45E-44B7-1CE1-E654251EA4C7}"/>
              </a:ext>
            </a:extLst>
          </p:cNvPr>
          <p:cNvSpPr txBox="1"/>
          <p:nvPr/>
        </p:nvSpPr>
        <p:spPr>
          <a:xfrm>
            <a:off x="678493" y="2695524"/>
            <a:ext cx="108475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test hardware circuit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complete 3D model.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the final prototype</a:t>
            </a:r>
            <a:r>
              <a:rPr lang="en-US" sz="2000" b="1" dirty="0"/>
              <a:t>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99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1C4010-F6A3-199A-F27E-4774B0222C17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Bahnschrift" panose="020B0502040204020203" pitchFamily="34" charset="0"/>
              </a:rPr>
              <a:t>Feasibility Check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46F72-17FF-4311-FDC5-69C5986F76B3}"/>
              </a:ext>
            </a:extLst>
          </p:cNvPr>
          <p:cNvSpPr txBox="1"/>
          <p:nvPr/>
        </p:nvSpPr>
        <p:spPr>
          <a:xfrm>
            <a:off x="475989" y="1402915"/>
            <a:ext cx="11336055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It is highly feasible because of the following reasons :</a:t>
            </a:r>
          </a:p>
          <a:p>
            <a:endParaRPr lang="en-US" sz="20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24x7 pharmaceutical service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human interaction (Prevention of spreading of disease)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human error &amp; man power.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profitability.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Niche market in India.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flexible in terms of payment.</a:t>
            </a:r>
          </a:p>
          <a:p>
            <a:pPr>
              <a:lnSpc>
                <a:spcPct val="200000"/>
              </a:lnSpc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00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1C4010-F6A3-199A-F27E-4774B0222C17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Bahnschrift" panose="020B0502040204020203" pitchFamily="34" charset="0"/>
              </a:rPr>
              <a:t>Scope of Project [SY Sem III &amp; IV]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66B3FF-1B16-7B38-9364-0B9DEBFF5A27}"/>
              </a:ext>
            </a:extLst>
          </p:cNvPr>
          <p:cNvSpPr txBox="1"/>
          <p:nvPr/>
        </p:nvSpPr>
        <p:spPr>
          <a:xfrm>
            <a:off x="977031" y="1482634"/>
            <a:ext cx="11392422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SEM III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hardware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eveloping the required circuitry</a:t>
            </a:r>
          </a:p>
          <a:p>
            <a:pPr>
              <a:lnSpc>
                <a:spcPct val="200000"/>
              </a:lnSpc>
            </a:pPr>
            <a:endParaRPr lang="en-US" b="1" dirty="0"/>
          </a:p>
          <a:p>
            <a:pPr>
              <a:lnSpc>
                <a:spcPct val="200000"/>
              </a:lnSpc>
            </a:pPr>
            <a:r>
              <a:rPr lang="en-US" sz="1800" b="1" dirty="0"/>
              <a:t>SEM IV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esigning a complete 3D model.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mplementing the final prototype.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40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1C4010-F6A3-199A-F27E-4774B0222C17}"/>
              </a:ext>
            </a:extLst>
          </p:cNvPr>
          <p:cNvSpPr txBox="1"/>
          <p:nvPr/>
        </p:nvSpPr>
        <p:spPr>
          <a:xfrm>
            <a:off x="0" y="0"/>
            <a:ext cx="12192000" cy="9825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Proposed Block Diagram</a:t>
            </a:r>
          </a:p>
        </p:txBody>
      </p:sp>
    </p:spTree>
    <p:extLst>
      <p:ext uri="{BB962C8B-B14F-4D97-AF65-F5344CB8AC3E}">
        <p14:creationId xmlns:p14="http://schemas.microsoft.com/office/powerpoint/2010/main" val="4514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1C4010-F6A3-199A-F27E-4774B0222C17}"/>
              </a:ext>
            </a:extLst>
          </p:cNvPr>
          <p:cNvSpPr txBox="1"/>
          <p:nvPr/>
        </p:nvSpPr>
        <p:spPr>
          <a:xfrm>
            <a:off x="0" y="0"/>
            <a:ext cx="12192000" cy="9825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4400">
                <a:latin typeface="Arial" panose="020B0604020202020204" pitchFamily="34" charset="0"/>
                <a:cs typeface="Arial" panose="020B0604020202020204" pitchFamily="34" charset="0"/>
              </a:rPr>
              <a:t>Supporting References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0D65E-6C24-3EAB-F194-CDDD6EB47510}"/>
              </a:ext>
            </a:extLst>
          </p:cNvPr>
          <p:cNvSpPr txBox="1"/>
          <p:nvPr/>
        </p:nvSpPr>
        <p:spPr>
          <a:xfrm>
            <a:off x="672230" y="2398733"/>
            <a:ext cx="108475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https://drive.google.com/file/d/1FWugiEsM05JcX-Uyc0l0P7Un9J2J1YbU/view?usp=sharing</a:t>
            </a:r>
          </a:p>
          <a:p>
            <a:r>
              <a:rPr lang="en-IN" dirty="0"/>
              <a:t>https://drive.google.com/file/d/1ZrUC5OYiHqWkDS3xcBBi7ZXMOh_Gwf9S/view?usp=sharing</a:t>
            </a:r>
          </a:p>
          <a:p>
            <a:r>
              <a:rPr lang="en-IN" dirty="0">
                <a:hlinkClick r:id="rId2"/>
              </a:rPr>
              <a:t>https://www.mdpi.com/2071-1050/13/14/7921</a:t>
            </a:r>
            <a:endParaRPr lang="en-IN" dirty="0"/>
          </a:p>
          <a:p>
            <a:r>
              <a:rPr lang="en-IN" dirty="0"/>
              <a:t>https://www.researchgate.net/publication/357577286_Vending_Machine_Technologies_A_Review_Article</a:t>
            </a:r>
          </a:p>
          <a:p>
            <a:r>
              <a:rPr lang="en-IN" dirty="0"/>
              <a:t>https://www.researchgate.net/publication/357577286_Vending_Machine_Technologies_A_Review_Article</a:t>
            </a:r>
          </a:p>
          <a:p>
            <a:r>
              <a:rPr lang="en-IN" dirty="0"/>
              <a:t>https://www.researchgate.net/publication/357577286_Vending_Machine_Technologies_A_Review_Article</a:t>
            </a:r>
          </a:p>
          <a:p>
            <a:r>
              <a:rPr lang="en-IN" dirty="0">
                <a:hlinkClick r:id="rId3"/>
              </a:rPr>
              <a:t>https://www.researchgate.net/publication/357577286_Vending_Machine_Technologies_A_Review_Article</a:t>
            </a:r>
            <a:endParaRPr lang="en-IN" dirty="0"/>
          </a:p>
          <a:p>
            <a:endParaRPr lang="en-IN" dirty="0"/>
          </a:p>
          <a:p>
            <a:r>
              <a:rPr lang="en-IN" dirty="0"/>
              <a:t>Add manual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F4D11-BAFB-DC96-3EA6-67C376E8375B}"/>
              </a:ext>
            </a:extLst>
          </p:cNvPr>
          <p:cNvSpPr txBox="1"/>
          <p:nvPr/>
        </p:nvSpPr>
        <p:spPr>
          <a:xfrm>
            <a:off x="528181" y="1189974"/>
            <a:ext cx="10872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>
                <a:hlinkClick r:id="rId3"/>
              </a:rPr>
              <a:t>Vending Machine Technologies: A Review Article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Vending machine assessment methodology. A systematic review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Design of a high-tech vending machine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Design of a Control System for a Vending Machine</a:t>
            </a: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50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498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Bahnschrift</vt:lpstr>
      <vt:lpstr>Bookman Old Style</vt:lpstr>
      <vt:lpstr>Calibri</vt:lpstr>
      <vt:lpstr>Calibri Light</vt:lpstr>
      <vt:lpstr>Segoe UI Variable Text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Jayshree Kulkarni</dc:creator>
  <cp:lastModifiedBy>526Anom Nanda</cp:lastModifiedBy>
  <cp:revision>11</cp:revision>
  <dcterms:created xsi:type="dcterms:W3CDTF">2022-09-28T08:44:27Z</dcterms:created>
  <dcterms:modified xsi:type="dcterms:W3CDTF">2023-10-05T11:29:09Z</dcterms:modified>
</cp:coreProperties>
</file>