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314" r:id="rId2"/>
    <p:sldId id="554" r:id="rId3"/>
    <p:sldId id="594" r:id="rId4"/>
    <p:sldId id="593" r:id="rId5"/>
    <p:sldId id="534" r:id="rId6"/>
    <p:sldId id="563" r:id="rId7"/>
    <p:sldId id="560" r:id="rId8"/>
    <p:sldId id="561" r:id="rId9"/>
    <p:sldId id="590" r:id="rId10"/>
    <p:sldId id="591" r:id="rId11"/>
    <p:sldId id="592" r:id="rId12"/>
    <p:sldId id="559" r:id="rId13"/>
    <p:sldId id="556" r:id="rId14"/>
    <p:sldId id="557" r:id="rId15"/>
    <p:sldId id="549" r:id="rId16"/>
    <p:sldId id="595" r:id="rId17"/>
    <p:sldId id="550" r:id="rId18"/>
    <p:sldId id="596" r:id="rId19"/>
    <p:sldId id="551" r:id="rId20"/>
    <p:sldId id="597" r:id="rId21"/>
    <p:sldId id="262" r:id="rId22"/>
    <p:sldId id="263" r:id="rId23"/>
    <p:sldId id="533" r:id="rId24"/>
    <p:sldId id="535" r:id="rId25"/>
    <p:sldId id="536" r:id="rId26"/>
    <p:sldId id="267" r:id="rId27"/>
    <p:sldId id="537" r:id="rId28"/>
    <p:sldId id="538" r:id="rId29"/>
    <p:sldId id="539" r:id="rId30"/>
    <p:sldId id="281" r:id="rId31"/>
    <p:sldId id="286" r:id="rId32"/>
    <p:sldId id="540" r:id="rId33"/>
    <p:sldId id="541" r:id="rId34"/>
    <p:sldId id="542" r:id="rId35"/>
    <p:sldId id="558" r:id="rId36"/>
    <p:sldId id="333" r:id="rId37"/>
    <p:sldId id="315" r:id="rId38"/>
    <p:sldId id="338" r:id="rId39"/>
    <p:sldId id="316" r:id="rId40"/>
    <p:sldId id="348" r:id="rId41"/>
    <p:sldId id="343" r:id="rId42"/>
    <p:sldId id="317" r:id="rId43"/>
    <p:sldId id="344" r:id="rId44"/>
    <p:sldId id="361" r:id="rId45"/>
    <p:sldId id="330" r:id="rId46"/>
    <p:sldId id="331" r:id="rId47"/>
    <p:sldId id="565" r:id="rId48"/>
    <p:sldId id="566" r:id="rId49"/>
    <p:sldId id="567" r:id="rId50"/>
    <p:sldId id="568" r:id="rId51"/>
    <p:sldId id="345" r:id="rId52"/>
    <p:sldId id="569" r:id="rId53"/>
    <p:sldId id="582" r:id="rId54"/>
    <p:sldId id="570" r:id="rId55"/>
    <p:sldId id="571" r:id="rId56"/>
    <p:sldId id="572" r:id="rId57"/>
    <p:sldId id="573" r:id="rId58"/>
    <p:sldId id="574" r:id="rId59"/>
    <p:sldId id="589" r:id="rId60"/>
    <p:sldId id="289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03" autoAdjust="0"/>
  </p:normalViewPr>
  <p:slideViewPr>
    <p:cSldViewPr snapToGrid="0">
      <p:cViewPr varScale="1">
        <p:scale>
          <a:sx n="64" d="100"/>
          <a:sy n="64" d="100"/>
        </p:scale>
        <p:origin x="1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1C30-626E-4C5C-9878-709A1E8994D6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9C0C7-1D2E-42D8-884C-02BEF678E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Às vezes, um problema pode ser resolvido de diversas maneiras, porém, gerando a mesma resposta, ou seja, podem existir vários algoritmos para solucionar o mesmo problema.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7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5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2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3min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993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3min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283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Comparar o pseudocódigo com o fluxograma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494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935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178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435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12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i="0" dirty="0">
              <a:effectLst/>
              <a:latin typeface="Source Serif Pro" panose="02040603050405020204" pitchFamily="18" charset="0"/>
            </a:endParaRPr>
          </a:p>
          <a:p>
            <a:endParaRPr lang="pt-BR" b="0" i="0" dirty="0">
              <a:effectLst/>
              <a:latin typeface="Source Serif Pro" panose="02040603050405020204" pitchFamily="18" charset="0"/>
            </a:endParaRPr>
          </a:p>
          <a:p>
            <a:endParaRPr lang="pt-BR" b="0" i="0" dirty="0">
              <a:effectLst/>
              <a:latin typeface="Source Serif Pro" panose="020406030504050202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9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Às vezes, um problema pode ser resolvido de diversas maneiras, porém, gerando a mesma resposta, ou seja, podem existir vários algoritmos para solucionar o mesmo problema.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53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0" i="0" dirty="0">
              <a:effectLst/>
              <a:latin typeface="Source Serif Pro" panose="02040603050405020204" pitchFamily="18" charset="0"/>
            </a:endParaRPr>
          </a:p>
          <a:p>
            <a:endParaRPr lang="pt-BR" b="0" i="0" dirty="0">
              <a:effectLst/>
              <a:latin typeface="Source Serif Pro" panose="02040603050405020204" pitchFamily="18" charset="0"/>
            </a:endParaRPr>
          </a:p>
          <a:p>
            <a:endParaRPr lang="pt-BR" b="0" i="0" dirty="0">
              <a:effectLst/>
              <a:latin typeface="Source Serif Pro" panose="020406030504050202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38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42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98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77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479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538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90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153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067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69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Às vezes, um problema pode ser resolvido de diversas maneiras, porém, gerando a mesma resposta, ou seja, podem existir vários algoritmos para solucionar o mesmo problema.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681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080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08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(frase)</a:t>
            </a:r>
          </a:p>
          <a:p>
            <a:r>
              <a:rPr lang="pt-BR" dirty="0" err="1"/>
              <a:t>type</a:t>
            </a:r>
            <a:r>
              <a:rPr lang="pt-BR" dirty="0"/>
              <a:t>(x)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93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8563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53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Às vezes, um problema pode ser resolvido de diversas maneiras, porém, gerando a mesma resposta, ou seja, podem existir vários algoritmos para solucionar o mesmo problema.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55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4D6E-8AAE-B552-6A50-8AE7CCD1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B29B981-CB6D-AFC4-19F2-94576FD3E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D748F34-C698-A98C-BA19-974A407C3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1D7591-8248-8EF2-F8CF-12956BB90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21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53DE8-537F-176A-7618-825351211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FC2992-7A20-3364-9762-A428ED2B3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2C2629-13FF-59E5-3D9F-BD36EBC6B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Às vezes, um problema pode ser resolvido de diversas maneiras, porém, gerando a mesma resposta, ou seja, podem existir vários algoritmos para solucionar o mesmo problema.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9476DF-96DA-FC89-1ED0-76FB3F82B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41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8AE72-EF63-FC03-75D7-26FD5A2F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83A5AA3-4253-18AB-61E3-F139A325E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457B271-A161-27E7-7F21-FC268D4F1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Às vezes, um problema pode ser resolvido de diversas maneiras, porém, gerando a mesma resposta, ou seja, podem existir vários algoritmos para solucionar o mesmo problema.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49AB7E-5C9F-7427-A79A-3BF173062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75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Às vezes, um problema pode ser resolvido de diversas maneiras, porém, gerando a mesma resposta, ou seja, podem existir vários algoritmos para solucionar o mesmo problema.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26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Às vezes, um problema pode ser resolvido de diversas maneiras, porém, gerando a mesma resposta, ou seja, podem existir vários algoritmos para solucionar o mesmo problema.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6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5409A9E-3941-4E40-B88F-DD43A5F0148D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6AD8385-8CD2-4003-9CD4-D1585CAC37A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64323B1F-25F9-44C6-B29D-609A44EEB13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FFB2BB53-CA80-4B3B-9DED-1CD33F5F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0A55484-68C3-4AB3-8895-E103DE5734B3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3E0EE07-BBF0-4775-91F9-569EEE9CBEE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7CF7A86-734C-4476-90AC-D1977459F81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066A9223-FB4F-4815-B641-3FECFE1D71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610B525-5A9A-47AC-8BE0-7FA389539D91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4DDE5BF-9C81-4C7E-906A-1A3462FE0BA9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73DE45-5C64-44AD-9130-B22A9F7E6A8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D0E32D1-CD33-45E1-A41D-0ECCF14B3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D6D8575-EC83-4B80-B5A7-25F22D5B1A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461D1B9-55AC-48EB-A791-0D8CEE6AEE3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119D623-1617-400D-9EA3-870B7D910F7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2AC2369-94F0-4F65-A3AC-08763C67BC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Vertical 1">
            <a:extLst>
              <a:ext uri="{FF2B5EF4-FFF2-40B4-BE49-F238E27FC236}">
                <a16:creationId xmlns:a16="http://schemas.microsoft.com/office/drawing/2014/main" id="{435488B4-07BE-45F8-A08D-6998844833B4}"/>
              </a:ext>
            </a:extLst>
          </p:cNvPr>
          <p:cNvSpPr txBox="1">
            <a:spLocks/>
          </p:cNvSpPr>
          <p:nvPr userDrawn="1"/>
        </p:nvSpPr>
        <p:spPr>
          <a:xfrm>
            <a:off x="5943600" y="909637"/>
            <a:ext cx="2628900" cy="5811838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6DD95DD-5473-47DF-896B-102132AA6C2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0B38431-0FE0-4BB2-B82C-C9C68FB3247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A8D6F62-C6FF-45CB-A864-91BE010C954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spaço Reservado para Número de Slide 5">
            <a:extLst>
              <a:ext uri="{FF2B5EF4-FFF2-40B4-BE49-F238E27FC236}">
                <a16:creationId xmlns:a16="http://schemas.microsoft.com/office/drawing/2014/main" id="{C1894782-5F5B-4537-87DE-1E65CEBC5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BD8E15B-0CBB-4249-986D-3B87F76795EA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D7DE2CC-E16A-434E-B039-F4F0293F435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08E9506-BDE6-4902-B945-89533560252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C724FA7-60F7-4824-813F-66D6438E6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A38215F-4D46-46F3-9595-2C5D10F9AF94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AD401B0-27CD-4563-982B-1D24272D986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8BA0EDE-D02A-49E2-9EC9-0C5E537AA3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CF9D6FD-661C-4C15-B70F-49122791E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F733FA7-72CC-4177-A0C4-81C8ED3E2B0C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F1BA48E-5484-4B3F-B298-F82BC73D773F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87CF3AF-6649-40A9-9EFE-D08C25AD72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D4B46475-BD9D-45D1-8B4B-BFD01FEC5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3296962-F7FE-4B71-B4F5-E182C438161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7B45530-6EB5-4562-BD05-63F985B0873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8C8BA90-4F4B-4B0A-ACF9-78254036111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0F79E05E-7BD9-4B27-99B4-31FC40C1D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06B26C5-A7F3-40EA-81D0-5FF10BEB50BF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E916F81-8148-41DF-B575-EA269B3F06F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9C9F423-E5AD-4D0C-8249-DFCDCCBEF1B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ECF4FEB-A0E8-4F32-9DDD-92F5CE6C6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0B46B84-07BB-432B-B467-EA5E826F98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E71647A-04E6-47BD-A53B-F9850E4751E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DC843C7-2E37-4031-9804-6B5803FADA6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E3DCB8CC-F0C2-4710-AA29-D75F9261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4C767C1-4281-457D-B858-2A96F9F0C50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F7D956E-52DE-4671-BDFE-3480F014537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E237CC9-0D83-47B9-94EC-ADCAF5BAE7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55BC1C63-B62C-4D72-986B-A8553733F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8782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1E81C7F-CE86-41CE-8CB4-36F7FB18E5C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54B37D9-A246-4215-8B5B-CADF0E8B0CF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63EA0EB-083D-43AF-8763-2A4AD6800F2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Número de Slide 5">
            <a:extLst>
              <a:ext uri="{FF2B5EF4-FFF2-40B4-BE49-F238E27FC236}">
                <a16:creationId xmlns:a16="http://schemas.microsoft.com/office/drawing/2014/main" id="{78B440E4-B93E-4124-9162-D18F2D5FC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F7EA419-53BB-4085-8069-69D9A98EA3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5979A07-C966-48C6-B8EE-EEC198DCC42B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201B899-CDBD-46BF-BFDA-1985B633A5B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7FBFF99F-9C33-4E25-A1D1-09EE731A1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413726B-29ED-4CCE-8E7F-B20E055900F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70C039E-8FB4-4B0B-857D-ADC78AC126D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798E300-A761-4340-BB54-5D9FCBE86E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spaço Reservado para Número de Slide 5">
            <a:extLst>
              <a:ext uri="{FF2B5EF4-FFF2-40B4-BE49-F238E27FC236}">
                <a16:creationId xmlns:a16="http://schemas.microsoft.com/office/drawing/2014/main" id="{6907561A-CC1F-43BC-BAB2-D921B154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9BC0B5B-180D-4566-BC71-BEF4FE060F9D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E409561-B6D0-424D-8FB9-D881B5B9C90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C8CD70F-2F0C-42E6-BAD6-78DC751250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60E0FC7-913A-49F3-9150-56A5CE5666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C66E6E-6288-477E-9B48-BB1F09936C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FCB9A90-A49A-40F3-84D1-965C0E56629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A9AAC23-66EB-43EA-A9B8-3746F2FB651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spaço Reservado para Número de Slide 5">
            <a:extLst>
              <a:ext uri="{FF2B5EF4-FFF2-40B4-BE49-F238E27FC236}">
                <a16:creationId xmlns:a16="http://schemas.microsoft.com/office/drawing/2014/main" id="{CD7F9A15-3E74-45DD-89B3-17B50D9C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981D004-AFF4-44D5-B08E-7187786B8398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651FFB3-0508-414F-8EB8-11ED66AFCBD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0C5DDB5-6BBD-4D49-B6DD-560E8070366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3E412A2F-D452-4303-A8FE-A320209C5F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63B7304-D3E3-44B8-B186-01FDAC692F76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7327B8C-FB09-41D0-ACE5-68131E74319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006F54D-9B89-44F7-BAFF-8E809F630F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A4BA843D-E6F2-4A11-BD02-76AAF8824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DB391C-BB53-4AC7-8005-EDF934826CC4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2E00096-242A-4EA5-BD0F-2C5AD5C8974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8DEEC1B-AEF7-4C5D-B9E2-0FF689302D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1C91CB67-8175-4CFB-9DD2-BBF4165110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2AC046-02A9-43DC-993D-0509150F3610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C982EB7-4ECE-40FF-8E3C-A6911C9CAD0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14F083C-B1E6-4AD5-892E-2B0BCB0A33E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F4171601-B1A2-4724-882B-0FD9FC055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00638C-D7F8-4591-99DE-B8D04F3A8066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145D146-7234-4FA1-8EBA-622EE1340297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3683D6-BC3E-44B2-ABC8-86AEA164C58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F3909B64-FDA9-463F-9DDC-E160E58D46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75066" y="365125"/>
            <a:ext cx="9285218" cy="6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8861" y="1065888"/>
            <a:ext cx="11478684" cy="551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67611C3-7981-41FD-9AB4-3BA9591ABAD7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648A425-969A-4602-8324-6D36E5A7CAC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504C654-8D56-4391-A532-1862C20C9F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 descr="Desenho com traços pretos em fundo branco e letras pretas&#10;&#10;Descrição gerada automaticamente com confiança média">
            <a:extLst>
              <a:ext uri="{FF2B5EF4-FFF2-40B4-BE49-F238E27FC236}">
                <a16:creationId xmlns:a16="http://schemas.microsoft.com/office/drawing/2014/main" id="{906352E9-AC76-4B0E-A1D3-81199EDB1C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704" cy="842055"/>
          </a:xfrm>
          <a:prstGeom prst="rect">
            <a:avLst/>
          </a:prstGeom>
        </p:spPr>
      </p:pic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7238D1BF-9E73-4848-935C-825FB8F12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DC435A9-3247-4320-8DDB-1AE628E9B7D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E88F8B2-B90D-40D9-B386-6FFAFAF36935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9769E09-F4F0-4CC2-AFC1-66B37F3B72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13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rofsgames.com/wolf-sheep-and-cabbag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omatematica.com.br/jogos/hanoi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uegosarea.com/canibales-vs-monj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cristiane.fernandes@satc.edu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randodados.com.br/instalar-python-anaconda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.google.com/colaboratory/intl/pt-BR/faq.html#:~:text=Os%20notebooks%20do%20Colab%20podem,de%20arquivos%20do%20Google%20Drive.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aconda.com/anaconda/user-guide/tasks/integration/ninja/" TargetMode="External"/><Relationship Id="rId3" Type="http://schemas.openxmlformats.org/officeDocument/2006/relationships/image" Target="../media/image32.png"/><Relationship Id="rId7" Type="http://schemas.openxmlformats.org/officeDocument/2006/relationships/hyperlink" Target="https://docs.anaconda.com/anaconda/user-guide/tasks/integration/intellij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naconda.com/anaconda/user-guide/tasks/integration/idle/" TargetMode="External"/><Relationship Id="rId5" Type="http://schemas.openxmlformats.org/officeDocument/2006/relationships/hyperlink" Target="https://docs.anaconda.com/anaconda/user-guide/tasks/integration/eclipse-pydev/" TargetMode="External"/><Relationship Id="rId10" Type="http://schemas.openxmlformats.org/officeDocument/2006/relationships/hyperlink" Target="https://docs.anaconda.com/anaconda/user-guide/tasks/integration/wing/" TargetMode="External"/><Relationship Id="rId4" Type="http://schemas.openxmlformats.org/officeDocument/2006/relationships/image" Target="../media/image33.jpeg"/><Relationship Id="rId9" Type="http://schemas.openxmlformats.org/officeDocument/2006/relationships/hyperlink" Target="https://docs.anaconda.com/anaconda/user-guide/tasks/integration/vscode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org.br/instalacao-window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ivaldobrito.com.br/ide-python-spyder-no-linux/" TargetMode="External"/><Relationship Id="rId5" Type="http://schemas.openxmlformats.org/officeDocument/2006/relationships/hyperlink" Target="https://python.org.br/instalacao-linux/" TargetMode="External"/><Relationship Id="rId4" Type="http://schemas.openxmlformats.org/officeDocument/2006/relationships/hyperlink" Target="https://www.devmedia.com.br/instalacao-do-python/40643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906F05A-FF54-4CB9-9DF3-C368ECDCC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1"/>
            <a:ext cx="9144000" cy="1332970"/>
          </a:xfrm>
        </p:spPr>
        <p:txBody>
          <a:bodyPr>
            <a:normAutofit/>
          </a:bodyPr>
          <a:lstStyle/>
          <a:p>
            <a:r>
              <a:rPr lang="pt-BR" b="1" dirty="0">
                <a:cs typeface="Times New Roman" panose="02020603050405020304" pitchFamily="18" charset="0"/>
              </a:rPr>
              <a:t>Apresentação da Disciplina</a:t>
            </a:r>
            <a:endParaRPr lang="pt-BR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156609FA-831A-42B9-88C5-5A25941E8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8386"/>
            <a:ext cx="9144000" cy="2907250"/>
          </a:xfrm>
        </p:spPr>
        <p:txBody>
          <a:bodyPr>
            <a:normAutofit fontScale="62500" lnSpcReduction="20000"/>
          </a:bodyPr>
          <a:lstStyle/>
          <a:p>
            <a:r>
              <a:rPr lang="pt-BR" altLang="pt-BR" sz="46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Disciplina: Programação para Engenharia</a:t>
            </a:r>
          </a:p>
          <a:p>
            <a:endParaRPr lang="pt-BR" altLang="pt-BR" b="1" i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Professores:	Cristiane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Pavei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Martinello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Fernandes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Douglas de Medeiros Deolindo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Giovani Martins Cascaes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Joel Barbosa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Panchyniak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Marcelo Marcos Amoroso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Marcos Antônio Jeremias Coelho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Ramon de Souza Coan</a:t>
            </a:r>
          </a:p>
        </p:txBody>
      </p:sp>
    </p:spTree>
    <p:extLst>
      <p:ext uri="{BB962C8B-B14F-4D97-AF65-F5344CB8AC3E}">
        <p14:creationId xmlns:p14="http://schemas.microsoft.com/office/powerpoint/2010/main" val="341315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B8767-AA1A-5029-FED6-50FC3ADEF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103C2-1823-FF46-8591-48D2AE44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 PROGRAMÁTICO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CAD0E-EB32-7B4B-43F9-B9E84CB3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08. Aula presencial em 10/04/2024 - 8.1) Correção da Avaliação. 8.2) Estrutura de Repetição; 8.3) Laço While; 8.4) Laço For;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09. Aula presencial em 17/04/2024 - 9.1) Variáveis, expressões e instruções; 9.2) Listas;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10. Aula presencial em 24/04/2024 - 10.1) Variáveis, expressões e instruções; 10.2) Tuplas; 10.3) Dicionários.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11. Aula presencial em 08/05/2024 - 11.1) Revisão de Estruturas de Decisão e Repetição; 11.2) Revisão Estrutura de Dados; 11.3) Desenvolvimento dalista de exercícios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12. Aula presencial em 15/05/2024 - 12.1) Semana Arena Sete.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13. Aula presencial em 22/05/2024 - 13.1) Desenvolvimento da lista de exercícios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14. Aula presencial em 29/05/2024 - 14.1) 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Avaliação Prática 2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6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0BFBD-37EE-D2D3-7E30-65EB86667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5F5C5-1F8A-848D-C326-828C1EF3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 PROGRAMÁTICO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DE0B9-CACD-16F8-9C1D-4E627F8E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15. Aula presencial em 05/06/2024 - 15.1) Funções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16. Aula presencial em 08/06/2024 - 16.2) 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Apresentação do Projeto Final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17. Aula presencial em 12/06/2024 - 17.1) Desenvolvimento do Projeto Final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18. Aula presencial em 19/06/2024 - 18.1) Desenvolvimento do Projeto Final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19. Aula presencial em 26/06/2024 - 19.1) Apresentação dos trabalhos desenvolvidos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20. Aula presencial em 03/07/2024 - 20.1) 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Avaliação N-1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1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19EC4-C97F-485E-B6ED-A9CF7C3E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Afinal, o que é um Algoritmo?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BDD91-3A58-42AC-929A-E8158E84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algoritmo é um conjunto de regras e procedimentos lógicos perfeitamente definidos que levam à solução de um problema, computacional ou não, em um número finito de etapas. </a:t>
            </a:r>
          </a:p>
          <a:p>
            <a:pPr marL="0" indent="0" algn="just">
              <a:buNone/>
            </a:pPr>
            <a:r>
              <a:rPr lang="pt-BR" sz="2400" dirty="0"/>
              <a:t>Um exemplo clássico de algoritmo não-computacional é uma receita de bolo. 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E963B10-D883-4BB6-ABEF-18421282A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5"/>
          <a:stretch/>
        </p:blipFill>
        <p:spPr>
          <a:xfrm>
            <a:off x="3187564" y="3024946"/>
            <a:ext cx="6185036" cy="33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07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Afinal, o que é um Algoritmo?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364565"/>
            <a:ext cx="7209609" cy="4812397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dirty="0">
                <a:cs typeface="Times New Roman" panose="02020603050405020304" pitchFamily="18" charset="0"/>
              </a:rPr>
              <a:t>É a </a:t>
            </a:r>
            <a:r>
              <a:rPr lang="pt-BR" i="1" dirty="0">
                <a:cs typeface="Times New Roman" panose="02020603050405020304" pitchFamily="18" charset="0"/>
              </a:rPr>
              <a:t>descrição</a:t>
            </a:r>
            <a:r>
              <a:rPr lang="pt-BR" dirty="0">
                <a:cs typeface="Times New Roman" panose="02020603050405020304" pitchFamily="18" charset="0"/>
              </a:rPr>
              <a:t>, de forma </a:t>
            </a:r>
            <a:r>
              <a:rPr lang="pt-BR" b="1" dirty="0">
                <a:solidFill>
                  <a:srgbClr val="FF0000"/>
                </a:solidFill>
                <a:cs typeface="Times New Roman" panose="02020603050405020304" pitchFamily="18" charset="0"/>
              </a:rPr>
              <a:t>lógica</a:t>
            </a:r>
            <a:r>
              <a:rPr lang="pt-BR" dirty="0">
                <a:cs typeface="Times New Roman" panose="02020603050405020304" pitchFamily="18" charset="0"/>
              </a:rPr>
              <a:t>, dos </a:t>
            </a:r>
            <a:r>
              <a:rPr lang="pt-BR" i="1" dirty="0">
                <a:cs typeface="Times New Roman" panose="02020603050405020304" pitchFamily="18" charset="0"/>
              </a:rPr>
              <a:t>passos</a:t>
            </a:r>
            <a:r>
              <a:rPr lang="pt-BR" dirty="0">
                <a:cs typeface="Times New Roman" panose="02020603050405020304" pitchFamily="18" charset="0"/>
              </a:rPr>
              <a:t> a serem executados no cumprimento de uma determinada tarefa.</a:t>
            </a:r>
          </a:p>
          <a:p>
            <a:pPr marL="0" indent="0" algn="just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cs typeface="Times New Roman" panose="02020603050405020304" pitchFamily="18" charset="0"/>
              </a:rPr>
              <a:t>É a forma pela qual se </a:t>
            </a:r>
            <a:r>
              <a:rPr lang="pt-BR" b="1" i="1" dirty="0">
                <a:cs typeface="Times New Roman" panose="02020603050405020304" pitchFamily="18" charset="0"/>
              </a:rPr>
              <a:t>descreve</a:t>
            </a:r>
            <a:r>
              <a:rPr lang="pt-BR" dirty="0">
                <a:cs typeface="Times New Roman" panose="02020603050405020304" pitchFamily="18" charset="0"/>
              </a:rPr>
              <a:t> soluções de problemas do mundo real, a fim de serem implementadas utilizando os recursos do mundo computacional.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85DFB-F82E-4FF2-9A05-30059FD87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32" y="1636318"/>
            <a:ext cx="3550558" cy="35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Lógica?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91" y="1331772"/>
            <a:ext cx="7028634" cy="4812397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b="1" i="1" dirty="0">
                <a:cs typeface="Times New Roman" panose="02020603050405020304" pitchFamily="18" charset="0"/>
              </a:rPr>
              <a:t>Lógica</a:t>
            </a:r>
            <a:r>
              <a:rPr lang="pt-BR" dirty="0">
                <a:cs typeface="Times New Roman" panose="02020603050405020304" pitchFamily="18" charset="0"/>
              </a:rPr>
              <a:t> é a técnica de encadear pensamentos para atingir determinado objetivo. Gerando,  desta forma, </a:t>
            </a:r>
            <a:r>
              <a:rPr lang="en-US" dirty="0">
                <a:cs typeface="Times New Roman" panose="02020603050405020304" pitchFamily="18" charset="0"/>
              </a:rPr>
              <a:t>u</a:t>
            </a:r>
            <a:r>
              <a:rPr lang="pt-BR" dirty="0">
                <a:cs typeface="Times New Roman" panose="02020603050405020304" pitchFamily="18" charset="0"/>
              </a:rPr>
              <a:t>ma sequência de ações, que  irão auxiliar no desenvolvimento das aplicações.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DFC12-39CE-4A08-B97A-4DEFF87F9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840" y="1331772"/>
            <a:ext cx="4164894" cy="47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5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– Prática 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homem precisa atravessar um rio utilizando um barco que possui capacidade de carregar apenas ele mesmo e mais uma de suas três cargas, que são: uma ovelha, um lobo e uma caixa de repolho. O que o homem deve fazer para conseguir atravessar o rio sem perder suas cargas?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5EA3C4-79A7-428C-AD22-196BBC4700AA}"/>
              </a:ext>
            </a:extLst>
          </p:cNvPr>
          <p:cNvSpPr/>
          <p:nvPr/>
        </p:nvSpPr>
        <p:spPr>
          <a:xfrm>
            <a:off x="600890" y="5807630"/>
            <a:ext cx="581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https://www.proprofsgames.com/wolf-sheep-and-cabbage/</a:t>
            </a:r>
            <a:r>
              <a:rPr lang="pt-BR" dirty="0"/>
              <a:t>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73DE52F-6E50-40BD-81F9-F3B0B032F3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8" y="3456236"/>
            <a:ext cx="3590109" cy="25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9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C7312-9F3F-4EAF-8FA4-7B73B237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Solução: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		  atravessar homem e ovelha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voltar homem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atravessar homem e lobo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voltar homem e ovelha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atravessar homem e repolho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voltar homem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atravessar homem e ovelha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F79591-F1FF-4049-B6DC-C09B041C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73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– Prática II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5CB27CC-7B46-4483-8600-D1C3B19D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364565"/>
            <a:ext cx="10456315" cy="4812397"/>
          </a:xfrm>
        </p:spPr>
        <p:txBody>
          <a:bodyPr anchor="t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Construa a sequência/solução que mova três discos de uma Torre de Hanói, que consiste em três hastes (a - b - c), uma das quais serve de suporte para três discos de tamanhos diferentes (1 – 2 - 3), os menores sobre os maiores. Pode-se mover um disco de cada vez para qualquer haste, contanto que nunca seja colocado um disco maior sobre um menor. O objetivo é transferir os  três discos para outra haste.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16CE7A-7B1F-4029-A132-E1C254E63C40}"/>
              </a:ext>
            </a:extLst>
          </p:cNvPr>
          <p:cNvSpPr/>
          <p:nvPr/>
        </p:nvSpPr>
        <p:spPr>
          <a:xfrm>
            <a:off x="502497" y="5862786"/>
            <a:ext cx="4836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https://www.somatematica.com.br/jogos/hanoi/</a:t>
            </a: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B63BED-5632-41E4-8460-D677A449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39" y="4223063"/>
            <a:ext cx="581106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6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C7312-9F3F-4EAF-8FA4-7B73B237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Solução: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		  mover o disco 1 para a torre 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mover o disco 2 para a torre 3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mover o disco 1 para a torre 3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mover o disco 3 para a torre 2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mover o disco 1 para a torre 1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mover o disco 2 para a torre 2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mover o disco 1 para a torre 2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F79591-F1FF-4049-B6DC-C09B041C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27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– Prática III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45A3B763-3270-4395-BAF2-C89106EB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364565"/>
            <a:ext cx="10456315" cy="4812397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missionários e três canibais precisam atravessar um rio. Para tal, dispõem de um barco com capacidade para duas pessoas. Por medidas de segurança não se permite que em alguma margem a quantidade de missionários seja inferior à de canibais. Qual a sequência de passos que permitiria a travessia com segurança?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852534B-0B52-43C6-A536-B04F3850D424}"/>
              </a:ext>
            </a:extLst>
          </p:cNvPr>
          <p:cNvSpPr/>
          <p:nvPr/>
        </p:nvSpPr>
        <p:spPr>
          <a:xfrm>
            <a:off x="463705" y="5807630"/>
            <a:ext cx="545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https://www.juegosarea.com/canibales-vs-monjes.html</a:t>
            </a:r>
            <a:r>
              <a:rPr lang="pt-BR" dirty="0"/>
              <a:t> 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068895C9-2BF2-419A-811F-9A3885801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45" y="3770763"/>
            <a:ext cx="6014619" cy="24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27540" y="1611091"/>
            <a:ext cx="109369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Meu DNA:</a:t>
            </a:r>
          </a:p>
          <a:p>
            <a:endParaRPr lang="pt-BR" sz="28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pt-BR" sz="2800" dirty="0"/>
              <a:t>Nome: Cristiane Pavei Martinello Fernandes</a:t>
            </a:r>
          </a:p>
          <a:p>
            <a:r>
              <a:rPr lang="pt-BR" sz="2800" dirty="0"/>
              <a:t>Natural: Criciúma –SC       </a:t>
            </a:r>
          </a:p>
          <a:p>
            <a:r>
              <a:rPr lang="pt-BR" sz="2800" dirty="0"/>
              <a:t>Idade: 49 anos</a:t>
            </a:r>
          </a:p>
          <a:p>
            <a:r>
              <a:rPr lang="pt-BR" sz="2800" dirty="0"/>
              <a:t>Formação Profissional: Computação (+30 anos experiência)</a:t>
            </a:r>
          </a:p>
          <a:p>
            <a:r>
              <a:rPr lang="pt-BR" sz="2800" dirty="0"/>
              <a:t>Atuação profissional: Prefeitura Criciúma, Sistema, Mormaii, Cerâmica Elizabeth</a:t>
            </a:r>
          </a:p>
          <a:p>
            <a:r>
              <a:rPr lang="pt-BR" sz="2800" dirty="0"/>
              <a:t>Professora: 24 anos (Unisul, Unesc, Energia,Esucri,Cedup, SATC)</a:t>
            </a:r>
          </a:p>
          <a:p>
            <a:r>
              <a:rPr lang="pt-BR" sz="2800" dirty="0"/>
              <a:t>E-mail: </a:t>
            </a:r>
            <a:r>
              <a:rPr lang="pt-BR" sz="2800" dirty="0">
                <a:hlinkClick r:id="rId2"/>
              </a:rPr>
              <a:t>cristiane.fernandes@satc.edu.br</a:t>
            </a:r>
            <a:endParaRPr lang="pt-BR" sz="2800" dirty="0"/>
          </a:p>
          <a:p>
            <a:r>
              <a:rPr lang="pt-BR" sz="2800" dirty="0"/>
              <a:t>Whats-app: (48) 99974.4215</a:t>
            </a:r>
          </a:p>
        </p:txBody>
      </p:sp>
      <p:pic>
        <p:nvPicPr>
          <p:cNvPr id="3" name="Imagem 2" descr="Uma imagem com Cara humana, pessoa, sorrir, vestuário&#10;&#10;Descrição gerada automaticamente">
            <a:extLst>
              <a:ext uri="{FF2B5EF4-FFF2-40B4-BE49-F238E27FC236}">
                <a16:creationId xmlns:a16="http://schemas.microsoft.com/office/drawing/2014/main" id="{61268934-BC31-E0C2-2EA7-B67A9C9B6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467" y="743857"/>
            <a:ext cx="2685143" cy="2685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35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C7312-9F3F-4EAF-8FA4-7B73B237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Solução: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		  atravessar um jesuíta e um canibal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voltar um canibal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atravessar dois canibais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voltar um canibal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atravessar um jesuíta e um canibal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voltar um canibal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atravessar dois canibais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voltar um canibal</a:t>
            </a: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 atravessar um jesuíta e um canibal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F79591-F1FF-4049-B6DC-C09B041C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85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– Formas de Representações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 três tipos mais comuns de algoritmos: </a:t>
            </a:r>
            <a:endParaRPr lang="pt-BR" sz="4400" dirty="0">
              <a:cs typeface="Times New Roman" panose="02020603050405020304" pitchFamily="18" charset="0"/>
            </a:endParaRPr>
          </a:p>
          <a:p>
            <a:pPr lvl="1"/>
            <a:r>
              <a:rPr lang="pt-BR" sz="2800" dirty="0">
                <a:cs typeface="Times New Roman" panose="02020603050405020304" pitchFamily="18" charset="0"/>
              </a:rPr>
              <a:t>Descrição Narrativa;</a:t>
            </a:r>
          </a:p>
          <a:p>
            <a:pPr lvl="1"/>
            <a:r>
              <a:rPr lang="pt-BR" sz="2800" dirty="0">
                <a:cs typeface="Times New Roman" panose="02020603050405020304" pitchFamily="18" charset="0"/>
              </a:rPr>
              <a:t>Fluxogramas;</a:t>
            </a:r>
          </a:p>
          <a:p>
            <a:pPr lvl="1"/>
            <a:r>
              <a:rPr lang="pt-BR" sz="2800" i="1" dirty="0">
                <a:cs typeface="Times New Roman" panose="02020603050405020304" pitchFamily="18" charset="0"/>
              </a:rPr>
              <a:t>Pseudocódigo</a:t>
            </a:r>
            <a:r>
              <a:rPr lang="pt-BR" sz="2800" dirty="0">
                <a:cs typeface="Times New Roman" panose="02020603050405020304" pitchFamily="18" charset="0"/>
              </a:rPr>
              <a:t> ou Português Estruturado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84735A-0ABB-4832-BF99-95DF573C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40" y="3333456"/>
            <a:ext cx="3200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– Descrição Narrativa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Nesta forma</a:t>
            </a:r>
            <a:r>
              <a:rPr lang="pt-BR" sz="3200" i="1" dirty="0">
                <a:cs typeface="Times New Roman" panose="02020603050405020304" pitchFamily="18" charset="0"/>
              </a:rPr>
              <a:t> de </a:t>
            </a:r>
            <a:r>
              <a:rPr lang="pt-BR" sz="3200" dirty="0">
                <a:cs typeface="Times New Roman" panose="02020603050405020304" pitchFamily="18" charset="0"/>
              </a:rPr>
              <a:t>representação</a:t>
            </a:r>
            <a:r>
              <a:rPr lang="pt-BR" sz="3200" i="1" dirty="0">
                <a:cs typeface="Times New Roman" panose="02020603050405020304" pitchFamily="18" charset="0"/>
              </a:rPr>
              <a:t> </a:t>
            </a:r>
            <a:r>
              <a:rPr lang="pt-BR" sz="3200" dirty="0">
                <a:cs typeface="Times New Roman" panose="02020603050405020304" pitchFamily="18" charset="0"/>
              </a:rPr>
              <a:t>os algoritmos são expressos diretamente em </a:t>
            </a:r>
            <a:r>
              <a:rPr lang="pt-BR" sz="3200" b="1" dirty="0">
                <a:cs typeface="Times New Roman" panose="02020603050405020304" pitchFamily="18" charset="0"/>
              </a:rPr>
              <a:t>linguagem natural.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Vejamos um exemplo de algoritmo no formato descrição narrativa para multiplicar dois números.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Multiplicar dois números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1 - receber dois números que serão multiplicados;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2 - multiplicar os dois números;</a:t>
            </a:r>
          </a:p>
          <a:p>
            <a:pPr marL="6858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3 - mostrar o resultado.</a:t>
            </a:r>
          </a:p>
          <a:p>
            <a:pPr marL="0" indent="0" algn="just"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5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I – Substituição de Pneu Furado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EFAB18-5506-4BFD-8F7E-0CAC5263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61" y="1065888"/>
            <a:ext cx="11478684" cy="55121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1 – Descrição Narrativa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Afrouxar ligeiramente as porcas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Suspender o carro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Retirar as porcas e o pneu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Colocar o pneu reserva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Apertar as porcas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Abaixar o carro</a:t>
            </a:r>
          </a:p>
        </p:txBody>
      </p:sp>
      <p:pic>
        <p:nvPicPr>
          <p:cNvPr id="1026" name="Picture 2" descr="Pneu furado: aprenda a trocar pneu em 6 passos simples - Rede de  Autoescolas Rezende |">
            <a:extLst>
              <a:ext uri="{FF2B5EF4-FFF2-40B4-BE49-F238E27FC236}">
                <a16:creationId xmlns:a16="http://schemas.microsoft.com/office/drawing/2014/main" id="{5A26F305-8329-46E8-94AB-15463588F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21" y="1819810"/>
            <a:ext cx="5486119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II – Lâmpada Queimada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CEB369-C3A6-4165-B7B3-587845BAD0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71" y="1188584"/>
            <a:ext cx="4040242" cy="5011751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66C3B45-2735-4661-B73C-6CE1B179B966}"/>
              </a:ext>
            </a:extLst>
          </p:cNvPr>
          <p:cNvSpPr txBox="1">
            <a:spLocks/>
          </p:cNvSpPr>
          <p:nvPr/>
        </p:nvSpPr>
        <p:spPr>
          <a:xfrm>
            <a:off x="364455" y="1065887"/>
            <a:ext cx="11478684" cy="55121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2 – Descrição Narrativa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Pegue uma escada;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Posicione-a embaixo da lâmpada;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Busque uma lâmpada nova;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Suba na escada;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Retire a lâmpada;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Coloque uma lâmpada nova;</a:t>
            </a:r>
          </a:p>
        </p:txBody>
      </p:sp>
    </p:spTree>
    <p:extLst>
      <p:ext uri="{BB962C8B-B14F-4D97-AF65-F5344CB8AC3E}">
        <p14:creationId xmlns:p14="http://schemas.microsoft.com/office/powerpoint/2010/main" val="214378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II – Lâmpada Queimada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CEB369-C3A6-4165-B7B3-587845BAD0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71" y="1188584"/>
            <a:ext cx="4040242" cy="5011751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66C3B45-2735-4661-B73C-6CE1B179B966}"/>
              </a:ext>
            </a:extLst>
          </p:cNvPr>
          <p:cNvSpPr txBox="1">
            <a:spLocks/>
          </p:cNvSpPr>
          <p:nvPr/>
        </p:nvSpPr>
        <p:spPr>
          <a:xfrm>
            <a:off x="364455" y="1065887"/>
            <a:ext cx="11478684" cy="55121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2 – Descrição Narrativa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(Circuito desenergizado)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Pegue uma escada;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Posicione-a embaixo da lâmpada;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Busque uma lâmpada nova;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 na escada;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Retire a lâmpada;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Coloque uma lâmpada nova;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Desenergize o Circuito</a:t>
            </a:r>
          </a:p>
          <a:p>
            <a:pPr marL="971550" lvl="1" indent="-514350">
              <a:buFont typeface="+mj-lt"/>
              <a:buAutoNum type="arabicPeriod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8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III – Concluir uma Avaliação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620CB4-1B91-4298-BD70-E28806544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547" y="3942413"/>
            <a:ext cx="2275231" cy="2550461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CE0E32-BD87-43E3-B3E6-90C3F7681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61" y="1065888"/>
            <a:ext cx="11478684" cy="551215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3 – Realizar uma prova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 a prova;</a:t>
            </a:r>
          </a:p>
          <a:p>
            <a:pPr marL="0" indent="0" algn="just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Pegar a caneta;</a:t>
            </a:r>
          </a:p>
          <a:p>
            <a:pPr marL="0" indent="0" algn="just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((houver questão em branco) e (tempo não terminou)) faça</a:t>
            </a:r>
          </a:p>
          <a:p>
            <a:pPr marL="0" indent="0" algn="just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 (souber a questão)</a:t>
            </a:r>
          </a:p>
          <a:p>
            <a:pPr marL="0" indent="0" algn="just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Resolvê-la;</a:t>
            </a:r>
          </a:p>
          <a:p>
            <a:pPr marL="0" indent="0" algn="just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Senão</a:t>
            </a:r>
          </a:p>
          <a:p>
            <a:pPr marL="0" indent="0" algn="just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Pular para próxima;</a:t>
            </a:r>
          </a:p>
          <a:p>
            <a:pPr marL="0" indent="0" algn="just">
              <a:buNone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Entregar a prova.</a:t>
            </a:r>
          </a:p>
        </p:txBody>
      </p:sp>
    </p:spTree>
    <p:extLst>
      <p:ext uri="{BB962C8B-B14F-4D97-AF65-F5344CB8AC3E}">
        <p14:creationId xmlns:p14="http://schemas.microsoft.com/office/powerpoint/2010/main" val="297796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DE2AF-4827-4A01-A935-D824F778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Fluxograma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72FDAC-14BA-4365-A20B-45A9352E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descrição precisa e detalhada de um algoritmo, feita em uma notação que combina elementos gráficos e textuais. </a:t>
            </a: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602475-D9FD-4555-9DC5-F981EA8D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1" y="2121812"/>
            <a:ext cx="5670945" cy="36703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536027-FD1C-46B6-AB8B-803302DF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03" y="2851908"/>
            <a:ext cx="5895722" cy="29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DE2AF-4827-4A01-A935-D824F778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Fluxograma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72FDAC-14BA-4365-A20B-45A9352E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um fluxograma, os passos do algoritmo são representados por símbolos e a ordem de execução desses passos é representada por setas, conectando os símbolos.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A59584-F6AC-4D2D-A71F-9E9E58CC6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7" b="7070"/>
          <a:stretch/>
        </p:blipFill>
        <p:spPr bwMode="auto">
          <a:xfrm>
            <a:off x="8902980" y="2070132"/>
            <a:ext cx="2276584" cy="42291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DD40CE-8389-4FD4-B88E-3088316942A3}"/>
              </a:ext>
            </a:extLst>
          </p:cNvPr>
          <p:cNvSpPr txBox="1"/>
          <p:nvPr/>
        </p:nvSpPr>
        <p:spPr>
          <a:xfrm>
            <a:off x="539750" y="2621638"/>
            <a:ext cx="771525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Vejamos o mesmo exemplo de algoritmo para multiplicar dois números, mas agora em formato de fluxograma:</a:t>
            </a:r>
          </a:p>
        </p:txBody>
      </p:sp>
    </p:spTree>
    <p:extLst>
      <p:ext uri="{BB962C8B-B14F-4D97-AF65-F5344CB8AC3E}">
        <p14:creationId xmlns:p14="http://schemas.microsoft.com/office/powerpoint/2010/main" val="407408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DE2AF-4827-4A01-A935-D824F778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Fluxograma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72FDAC-14BA-4365-A20B-45A9352E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 três estruturas de controle básicas padronizadas em um fluxograma: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BBD2A7-7EE1-4EEF-BA55-1B047AA41A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21"/>
          <a:stretch/>
        </p:blipFill>
        <p:spPr bwMode="auto">
          <a:xfrm>
            <a:off x="1830159" y="3703392"/>
            <a:ext cx="8531681" cy="28656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A58AD1E-7873-41F4-9AA2-A32831DF6281}"/>
              </a:ext>
            </a:extLst>
          </p:cNvPr>
          <p:cNvSpPr txBox="1"/>
          <p:nvPr/>
        </p:nvSpPr>
        <p:spPr>
          <a:xfrm>
            <a:off x="428441" y="1624236"/>
            <a:ext cx="1139910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Sequência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esta estrutura permite indicar dois ou mais passos que devem ser executados sequencialmente, na ordem em que são especificados.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545264-4458-4EDA-8547-F4680DBAA31A}"/>
              </a:ext>
            </a:extLst>
          </p:cNvPr>
          <p:cNvSpPr txBox="1"/>
          <p:nvPr/>
        </p:nvSpPr>
        <p:spPr>
          <a:xfrm>
            <a:off x="428441" y="2428769"/>
            <a:ext cx="1141469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Seleção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permite indicar dois passos que devem ser executados de forma mutuamente exclusiva, dependendo de uma determinada condição.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9E8055-FBE8-4EFD-B457-CF9462A5470D}"/>
              </a:ext>
            </a:extLst>
          </p:cNvPr>
          <p:cNvSpPr txBox="1"/>
          <p:nvPr/>
        </p:nvSpPr>
        <p:spPr>
          <a:xfrm>
            <a:off x="428441" y="3233302"/>
            <a:ext cx="1141469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Repetição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permite indicar um ou mais passos que devem ser executados repetidamente, dependendo de uma determinada condição</a:t>
            </a:r>
          </a:p>
        </p:txBody>
      </p:sp>
    </p:spTree>
    <p:extLst>
      <p:ext uri="{BB962C8B-B14F-4D97-AF65-F5344CB8AC3E}">
        <p14:creationId xmlns:p14="http://schemas.microsoft.com/office/powerpoint/2010/main" val="625518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B076A6E-BC2F-6482-0A41-FC5EF682A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3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D9B1736-5AFF-3FED-6AA7-450F48B9DEE2}"/>
              </a:ext>
            </a:extLst>
          </p:cNvPr>
          <p:cNvSpPr txBox="1"/>
          <p:nvPr/>
        </p:nvSpPr>
        <p:spPr>
          <a:xfrm>
            <a:off x="414866" y="1180868"/>
            <a:ext cx="103886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Estado Civil: </a:t>
            </a:r>
            <a:r>
              <a:rPr lang="pt-BR" sz="2800" dirty="0"/>
              <a:t>Casada a 22 anos com Luciano</a:t>
            </a:r>
          </a:p>
          <a:p>
            <a:endParaRPr lang="pt-BR" sz="2800" dirty="0"/>
          </a:p>
          <a:p>
            <a:r>
              <a:rPr lang="pt-BR" sz="2800" b="1" dirty="0"/>
              <a:t>Filhos</a:t>
            </a:r>
            <a:r>
              <a:rPr lang="pt-BR" sz="2800" dirty="0"/>
              <a:t>: André (18 anos) e Arthur (16 anos), 2 cachorros, 2 tartarugas</a:t>
            </a:r>
          </a:p>
          <a:p>
            <a:endParaRPr lang="pt-BR" sz="2800" dirty="0"/>
          </a:p>
          <a:p>
            <a:r>
              <a:rPr lang="pt-BR" sz="2800" b="1" dirty="0"/>
              <a:t>Gostos pessoais: </a:t>
            </a:r>
            <a:r>
              <a:rPr lang="pt-BR" sz="2800" dirty="0"/>
              <a:t>Livros, Filmes/Séries/HQ, </a:t>
            </a:r>
          </a:p>
          <a:p>
            <a:r>
              <a:rPr lang="pt-BR" sz="2800" dirty="0"/>
              <a:t>Música (coleção vinil) e Viajar</a:t>
            </a:r>
          </a:p>
          <a:p>
            <a:endParaRPr lang="pt-BR" sz="2800" dirty="0"/>
          </a:p>
          <a:p>
            <a:r>
              <a:rPr lang="pt-BR" sz="2800" b="1" dirty="0"/>
              <a:t>Hobby</a:t>
            </a:r>
            <a:r>
              <a:rPr lang="pt-BR" sz="2800" dirty="0"/>
              <a:t>: Jardinagem</a:t>
            </a:r>
          </a:p>
          <a:p>
            <a:endParaRPr lang="pt-BR" sz="2800" dirty="0"/>
          </a:p>
        </p:txBody>
      </p:sp>
      <p:pic>
        <p:nvPicPr>
          <p:cNvPr id="12" name="Imagem 11" descr="Uma imagem com pessoa, Cara humana, vestuário, sorrir&#10;&#10;Descrição gerada automaticamente">
            <a:extLst>
              <a:ext uri="{FF2B5EF4-FFF2-40B4-BE49-F238E27FC236}">
                <a16:creationId xmlns:a16="http://schemas.microsoft.com/office/drawing/2014/main" id="{A00B6CF3-712F-AA8F-6141-59A924F1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50" y="3166027"/>
            <a:ext cx="4730384" cy="3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7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Pseudocódigo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01937-3458-4A02-BC86-48C8FBC5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75" y="3360741"/>
            <a:ext cx="5790930" cy="281622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BBBAF21-E68F-4D55-BCCA-BDED3569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57" y="1147297"/>
            <a:ext cx="11398843" cy="48264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Pseudocódigo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forma genérica de escrever um algoritmo, utilizando uma linguagem simples e sem necessidade de conhecer a sintaxe de alguma linguagem de programação específica.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esta </a:t>
            </a:r>
            <a:r>
              <a:rPr lang="pt-BR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descrição de solução de problema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tende a estar mais próxima de uma </a:t>
            </a:r>
            <a:r>
              <a:rPr lang="pt-BR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relação a </a:t>
            </a:r>
            <a:r>
              <a:rPr lang="pt-BR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Natural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508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Pseudocódigo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6357D-EA0F-48ED-8B7E-9FDDC79D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pseudocódigo bastante conhecido no Brasil é o </a:t>
            </a:r>
            <a:r>
              <a:rPr lang="pt-BR" dirty="0" err="1"/>
              <a:t>Portugol</a:t>
            </a:r>
            <a:r>
              <a:rPr lang="pt-BR" dirty="0"/>
              <a:t>, que é bastante simples e atende às características necessárias no que concerne à rigidez semântica e sintática. Vejamos um exemplo: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903A7A7-C58A-444E-AFE8-79C1688D1AF1}"/>
                  </a:ext>
                </a:extLst>
              </p:cNvPr>
              <p:cNvSpPr txBox="1"/>
              <p:nvPr/>
            </p:nvSpPr>
            <p:spPr>
              <a:xfrm>
                <a:off x="1406525" y="2575613"/>
                <a:ext cx="6115050" cy="3560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4958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Algoritmo </a:t>
                </a:r>
                <a:r>
                  <a:rPr lang="pt-BR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Multiplicação</a:t>
                </a:r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 </a:t>
                </a:r>
              </a:p>
              <a:p>
                <a:pPr indent="44958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N1,N2,R: </a:t>
                </a:r>
                <a:r>
                  <a:rPr lang="pt-BR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inteiro</a:t>
                </a:r>
                <a:endParaRPr lang="pt-B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Inicio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Escreva (“Digite dois números”)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Leia (N1,N2)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R </a:t>
                </a:r>
                <a14:m>
                  <m:oMath xmlns:m="http://schemas.openxmlformats.org/officeDocument/2006/math"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← </m:t>
                    </m:r>
                  </m:oMath>
                </a14:m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(N1*N2)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Escreva (“Multiplicação =”, R)</a:t>
                </a:r>
              </a:p>
              <a:p>
                <a:r>
                  <a:rPr lang="pt-BR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Fimalgoritmo</a:t>
                </a:r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903A7A7-C58A-444E-AFE8-79C1688D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525" y="2575613"/>
                <a:ext cx="6115050" cy="3560975"/>
              </a:xfrm>
              <a:prstGeom prst="rect">
                <a:avLst/>
              </a:prstGeom>
              <a:blipFill>
                <a:blip r:embed="rId3"/>
                <a:stretch>
                  <a:fillRect l="-897" t="-856" b="-18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194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E7F5B-F654-4623-A5CE-B9C2BDEF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43988-E6F2-428D-8D43-8252392C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tipo de algoritmo possui vantagens e desvantagens.</a:t>
            </a:r>
            <a:endParaRPr lang="pt-BR" sz="4400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156E7D4-452B-4F77-AEDB-C519F25E6518}"/>
              </a:ext>
            </a:extLst>
          </p:cNvPr>
          <p:cNvGraphicFramePr>
            <a:graphicFrameLocks noGrp="1"/>
          </p:cNvGraphicFramePr>
          <p:nvPr/>
        </p:nvGraphicFramePr>
        <p:xfrm>
          <a:off x="536611" y="1894107"/>
          <a:ext cx="11306528" cy="38557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349183">
                  <a:extLst>
                    <a:ext uri="{9D8B030D-6E8A-4147-A177-3AD203B41FA5}">
                      <a16:colId xmlns:a16="http://schemas.microsoft.com/office/drawing/2014/main" val="1906501717"/>
                    </a:ext>
                  </a:extLst>
                </a:gridCol>
                <a:gridCol w="4406900">
                  <a:extLst>
                    <a:ext uri="{9D8B030D-6E8A-4147-A177-3AD203B41FA5}">
                      <a16:colId xmlns:a16="http://schemas.microsoft.com/office/drawing/2014/main" val="3591271347"/>
                    </a:ext>
                  </a:extLst>
                </a:gridCol>
                <a:gridCol w="4550445">
                  <a:extLst>
                    <a:ext uri="{9D8B030D-6E8A-4147-A177-3AD203B41FA5}">
                      <a16:colId xmlns:a16="http://schemas.microsoft.com/office/drawing/2014/main" val="3239623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Vantagens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Desvantagens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243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Descrição Narrativa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Não é necessário conhecer nenhum conceito novo.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A língua natural pode ser interpretada de várias formas, o que dificultará a transcrição para um programa.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648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Fluxograma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Símbolos e gráficos são mais simples de compreender do que textos.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É preciso aprender as simbologias dificultando uma transcrição para uma linguagem de programação. Problemas complexos resultam em um desenho gráfico muito denso que torna difícil a visualização.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1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Pseudocódigo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A passagem para qualquer linguagem de programação é quase imediata.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É necessário aprender as regras do padrão de pseudocódigo utilizado. 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79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17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DE4FD-C8F2-4250-9AAE-CA212961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Algoritmo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3201DE-EE3D-4BB6-96EB-F801F030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3" y="975948"/>
            <a:ext cx="5610225" cy="15716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B27D15-9265-49F4-AACA-E7035A42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859" y="1539875"/>
            <a:ext cx="3781425" cy="4953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C6E58B2-9830-4338-BDB9-57CA7F87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22" y="3038475"/>
            <a:ext cx="3705225" cy="38195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8FCDD28-4E94-425B-A3C0-75F826C03EBF}"/>
              </a:ext>
            </a:extLst>
          </p:cNvPr>
          <p:cNvSpPr/>
          <p:nvPr/>
        </p:nvSpPr>
        <p:spPr>
          <a:xfrm>
            <a:off x="5472468" y="881222"/>
            <a:ext cx="337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Mostrar a divisão de dois números:</a:t>
            </a:r>
          </a:p>
        </p:txBody>
      </p:sp>
    </p:spTree>
    <p:extLst>
      <p:ext uri="{BB962C8B-B14F-4D97-AF65-F5344CB8AC3E}">
        <p14:creationId xmlns:p14="http://schemas.microsoft.com/office/powerpoint/2010/main" val="80908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DE4FD-C8F2-4250-9AAE-CA212961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de Algoritmo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F2A22-6264-4269-94B2-AEF404B0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Escolha do maior número de dois números distintos.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C34768-25FD-4400-95FD-FDF74C99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49" y="1572537"/>
            <a:ext cx="5991225" cy="1685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E5B344D-2E3B-4400-ABDD-A2401630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065888"/>
            <a:ext cx="3610645" cy="50141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CE08C1-BAE1-488D-ADFB-8E2DBBAAD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96" y="3258462"/>
            <a:ext cx="3194739" cy="32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9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076A5FC-6178-4A65-92A7-29CF41E3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instruções que descrevem uma tarefa a ser executada pelo dispositivo computacional. O termo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aqui, faz referência ao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fonte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desenvolvido a partir de uma ou mais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linguagens de programação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30CB9F15-0933-4052-B5A5-E20F11F5E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87" y="2921000"/>
            <a:ext cx="7949497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Programa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1023257" y="1404345"/>
            <a:ext cx="10687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/>
              <a:t>Um algoritmo escrito em </a:t>
            </a:r>
            <a:r>
              <a:rPr lang="pt-BR" sz="2400" dirty="0">
                <a:solidFill>
                  <a:srgbClr val="FF0000"/>
                </a:solidFill>
              </a:rPr>
              <a:t>Linguagem Natural </a:t>
            </a:r>
            <a:r>
              <a:rPr lang="pt-BR" sz="2400" dirty="0"/>
              <a:t>passa a ser chamado de </a:t>
            </a:r>
            <a:r>
              <a:rPr lang="pt-BR" sz="2400" i="1" dirty="0"/>
              <a:t>programa </a:t>
            </a:r>
            <a:r>
              <a:rPr lang="pt-BR" sz="2400" dirty="0"/>
              <a:t>depois de </a:t>
            </a:r>
            <a:r>
              <a:rPr lang="pt-BR" sz="2400" dirty="0">
                <a:solidFill>
                  <a:srgbClr val="FF0000"/>
                </a:solidFill>
              </a:rPr>
              <a:t>convertido</a:t>
            </a:r>
            <a:r>
              <a:rPr lang="pt-BR" sz="2400" dirty="0"/>
              <a:t> para </a:t>
            </a:r>
            <a:r>
              <a:rPr lang="pt-BR" sz="2400" dirty="0">
                <a:solidFill>
                  <a:srgbClr val="FF0000"/>
                </a:solidFill>
              </a:rPr>
              <a:t>uma linguagem aceita </a:t>
            </a:r>
            <a:r>
              <a:rPr lang="pt-BR" sz="2400" dirty="0"/>
              <a:t>por um computador.</a:t>
            </a:r>
          </a:p>
        </p:txBody>
      </p:sp>
      <p:pic>
        <p:nvPicPr>
          <p:cNvPr id="2052" name="Picture 4" descr="Qual é a diferença entre hardware e software? - Diferença">
            <a:extLst>
              <a:ext uri="{FF2B5EF4-FFF2-40B4-BE49-F238E27FC236}">
                <a16:creationId xmlns:a16="http://schemas.microsoft.com/office/drawing/2014/main" id="{9CB2078A-74A0-41B8-AFE8-8B097B0C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15" y="2756951"/>
            <a:ext cx="6000750" cy="321945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9AD347-3C45-46ED-84A1-5B4CF1AD95BE}"/>
              </a:ext>
            </a:extLst>
          </p:cNvPr>
          <p:cNvSpPr txBox="1"/>
          <p:nvPr/>
        </p:nvSpPr>
        <p:spPr>
          <a:xfrm>
            <a:off x="7513320" y="2775999"/>
            <a:ext cx="43869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Exemplos de programas:</a:t>
            </a:r>
          </a:p>
          <a:p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Word;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Excel;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Ifood</a:t>
            </a:r>
            <a:r>
              <a:rPr lang="pt-BR" sz="2400" dirty="0"/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Uber;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63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O que é programar?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AC44E8-E361-4B63-9106-02002F8F6196}"/>
              </a:ext>
            </a:extLst>
          </p:cNvPr>
          <p:cNvSpPr txBox="1"/>
          <p:nvPr/>
        </p:nvSpPr>
        <p:spPr>
          <a:xfrm>
            <a:off x="1023257" y="1588632"/>
            <a:ext cx="102550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Programar é saber utilizar uma linguagem de programação para resolver problemas, ou seja, saber expressar uma solução por meio de uma linguagem de programação.</a:t>
            </a:r>
          </a:p>
        </p:txBody>
      </p:sp>
      <p:pic>
        <p:nvPicPr>
          <p:cNvPr id="2050" name="Picture 2" descr="Are you a problem-solver or solution-focuser? - Blue Line">
            <a:extLst>
              <a:ext uri="{FF2B5EF4-FFF2-40B4-BE49-F238E27FC236}">
                <a16:creationId xmlns:a16="http://schemas.microsoft.com/office/drawing/2014/main" id="{74811463-F7B1-4D01-B305-F8B75892D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45" y="3408510"/>
            <a:ext cx="4239978" cy="26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Processo de Compilação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49532" y="1546417"/>
            <a:ext cx="10936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18A340-A37F-4AD4-AEC0-70C12AD70905}"/>
              </a:ext>
            </a:extLst>
          </p:cNvPr>
          <p:cNvSpPr txBox="1"/>
          <p:nvPr/>
        </p:nvSpPr>
        <p:spPr>
          <a:xfrm>
            <a:off x="955465" y="1577872"/>
            <a:ext cx="10687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Na maioria das linguagens, antes de executar um programa, é necessário compilar o programa.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O compilador gera um arquivo “executável”.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Esse novo arquivo é o que será de fato executado.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CB6707-35F7-4F07-917F-AA11DE60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052" y="4409131"/>
            <a:ext cx="6461895" cy="19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Paciência nunca é demais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AC44E8-E361-4B63-9106-02002F8F6196}"/>
              </a:ext>
            </a:extLst>
          </p:cNvPr>
          <p:cNvSpPr txBox="1"/>
          <p:nvPr/>
        </p:nvSpPr>
        <p:spPr>
          <a:xfrm>
            <a:off x="811389" y="1447516"/>
            <a:ext cx="10877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Programar exige muita </a:t>
            </a:r>
            <a:r>
              <a:rPr lang="pt-BR" sz="2800" dirty="0">
                <a:solidFill>
                  <a:srgbClr val="FF0000"/>
                </a:solidFill>
              </a:rPr>
              <a:t>paciência</a:t>
            </a:r>
            <a:r>
              <a:rPr lang="pt-BR" sz="2800" dirty="0"/>
              <a:t> e, principalmente, </a:t>
            </a:r>
            <a:r>
              <a:rPr lang="pt-BR" sz="2800" dirty="0">
                <a:solidFill>
                  <a:srgbClr val="FF0000"/>
                </a:solidFill>
              </a:rPr>
              <a:t>atenção a detalhes.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CCCB3B-D1A7-4252-9436-37C8DF83211A}"/>
              </a:ext>
            </a:extLst>
          </p:cNvPr>
          <p:cNvSpPr txBox="1"/>
          <p:nvPr/>
        </p:nvSpPr>
        <p:spPr>
          <a:xfrm>
            <a:off x="2149306" y="2510075"/>
            <a:ext cx="86249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Uma simples vírgula no lugar de um ponto ou aspas esquecidas podem arruinar seu programa;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6049313-7D80-415B-ADAE-B642FDDDA8F6}"/>
              </a:ext>
            </a:extLst>
          </p:cNvPr>
          <p:cNvSpPr txBox="1"/>
          <p:nvPr/>
        </p:nvSpPr>
        <p:spPr>
          <a:xfrm>
            <a:off x="2243470" y="3418252"/>
            <a:ext cx="779922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Leia a mensagem de erro ou pare para entender o que não está funcionando corretamente;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07DBB2-0710-44E9-B875-1BE3DF3EF7DE}"/>
              </a:ext>
            </a:extLst>
          </p:cNvPr>
          <p:cNvSpPr txBox="1"/>
          <p:nvPr/>
        </p:nvSpPr>
        <p:spPr>
          <a:xfrm>
            <a:off x="2149306" y="5256535"/>
            <a:ext cx="77992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Nunca pense que o computador está contra você, nem culpe o dia ou o destino.</a:t>
            </a:r>
          </a:p>
        </p:txBody>
      </p:sp>
    </p:spTree>
    <p:extLst>
      <p:ext uri="{BB962C8B-B14F-4D97-AF65-F5344CB8AC3E}">
        <p14:creationId xmlns:p14="http://schemas.microsoft.com/office/powerpoint/2010/main" val="37435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D357C-2BA5-A78F-6B13-876C2BDB0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3D2DCB6-71BB-FC6F-7814-63DDB784160B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Apresentação Estudantes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8F245E0-787A-1E10-F26F-A5FD20149EC5}"/>
              </a:ext>
            </a:extLst>
          </p:cNvPr>
          <p:cNvSpPr txBox="1"/>
          <p:nvPr/>
        </p:nvSpPr>
        <p:spPr>
          <a:xfrm>
            <a:off x="1023257" y="1865091"/>
            <a:ext cx="10936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Comece dizendo quem você é e o que faz...</a:t>
            </a:r>
          </a:p>
          <a:p>
            <a:endParaRPr lang="pt-BR" sz="2800" dirty="0"/>
          </a:p>
          <a:p>
            <a:r>
              <a:rPr lang="pt-BR" sz="2800" dirty="0"/>
              <a:t>Alguma experiência com programação?</a:t>
            </a:r>
          </a:p>
        </p:txBody>
      </p:sp>
    </p:spTree>
    <p:extLst>
      <p:ext uri="{BB962C8B-B14F-4D97-AF65-F5344CB8AC3E}">
        <p14:creationId xmlns:p14="http://schemas.microsoft.com/office/powerpoint/2010/main" val="1574813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Algumas linguagens de programação</a:t>
            </a:r>
          </a:p>
        </p:txBody>
      </p:sp>
      <p:pic>
        <p:nvPicPr>
          <p:cNvPr id="2052" name="Picture 4" descr="As linguagens de programação mais usadas de 2017 (até julho)">
            <a:extLst>
              <a:ext uri="{FF2B5EF4-FFF2-40B4-BE49-F238E27FC236}">
                <a16:creationId xmlns:a16="http://schemas.microsoft.com/office/drawing/2014/main" id="{F25CBE9D-F782-4936-A5D3-D5D9419F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42" y="1699423"/>
            <a:ext cx="6795916" cy="466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62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História do Python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AC44E8-E361-4B63-9106-02002F8F6196}"/>
              </a:ext>
            </a:extLst>
          </p:cNvPr>
          <p:cNvSpPr txBox="1"/>
          <p:nvPr/>
        </p:nvSpPr>
        <p:spPr>
          <a:xfrm>
            <a:off x="4797429" y="1954940"/>
            <a:ext cx="6830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Python foi lançado na Internet em 1991;</a:t>
            </a:r>
          </a:p>
        </p:txBody>
      </p:sp>
      <p:pic>
        <p:nvPicPr>
          <p:cNvPr id="3074" name="Picture 2" descr="Guido van Rossum – Wikipédia, a enciclopédia livre">
            <a:extLst>
              <a:ext uri="{FF2B5EF4-FFF2-40B4-BE49-F238E27FC236}">
                <a16:creationId xmlns:a16="http://schemas.microsoft.com/office/drawing/2014/main" id="{28153D83-6641-4F70-B285-002E074E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0" y="1451994"/>
            <a:ext cx="3226234" cy="4839350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CF17093-E3A4-4877-B009-3C7DCC5177A2}"/>
              </a:ext>
            </a:extLst>
          </p:cNvPr>
          <p:cNvSpPr txBox="1"/>
          <p:nvPr/>
        </p:nvSpPr>
        <p:spPr>
          <a:xfrm>
            <a:off x="4797429" y="2945917"/>
            <a:ext cx="683065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 seu criador chama-se Guido van </a:t>
            </a:r>
            <a:r>
              <a:rPr lang="pt-BR" sz="2800" dirty="0" err="1"/>
              <a:t>Rossum</a:t>
            </a:r>
            <a:r>
              <a:rPr lang="pt-BR" sz="2800" dirty="0"/>
              <a:t>;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AC3EE3-801A-4614-B4EB-61983829BFC7}"/>
              </a:ext>
            </a:extLst>
          </p:cNvPr>
          <p:cNvSpPr txBox="1"/>
          <p:nvPr/>
        </p:nvSpPr>
        <p:spPr>
          <a:xfrm>
            <a:off x="4797429" y="4303180"/>
            <a:ext cx="6525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Python é software livre, ou seja, pode ser utilizada gratuitamente.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Por que Python?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AC44E8-E361-4B63-9106-02002F8F6196}"/>
              </a:ext>
            </a:extLst>
          </p:cNvPr>
          <p:cNvSpPr txBox="1"/>
          <p:nvPr/>
        </p:nvSpPr>
        <p:spPr>
          <a:xfrm>
            <a:off x="1529500" y="1677673"/>
            <a:ext cx="94796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 linguagem de programação Python é muito interessante como primeira linguagem de programação devido à sua </a:t>
            </a:r>
            <a:r>
              <a:rPr lang="pt-BR" sz="2800" dirty="0">
                <a:solidFill>
                  <a:srgbClr val="FF0000"/>
                </a:solidFill>
              </a:rPr>
              <a:t>simplicidade</a:t>
            </a:r>
            <a:r>
              <a:rPr lang="pt-BR" sz="2800" dirty="0"/>
              <a:t> e </a:t>
            </a:r>
            <a:r>
              <a:rPr lang="pt-BR" sz="2800" dirty="0">
                <a:solidFill>
                  <a:srgbClr val="FF0000"/>
                </a:solidFill>
              </a:rPr>
              <a:t>clareza;</a:t>
            </a:r>
            <a:endParaRPr lang="pt-BR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F17093-E3A4-4877-B009-3C7DCC5177A2}"/>
              </a:ext>
            </a:extLst>
          </p:cNvPr>
          <p:cNvSpPr txBox="1"/>
          <p:nvPr/>
        </p:nvSpPr>
        <p:spPr>
          <a:xfrm>
            <a:off x="1529500" y="2939696"/>
            <a:ext cx="937091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Embora simples, é também uma linguagem </a:t>
            </a:r>
            <a:r>
              <a:rPr lang="pt-BR" sz="2800" dirty="0">
                <a:solidFill>
                  <a:srgbClr val="FF0000"/>
                </a:solidFill>
              </a:rPr>
              <a:t>poderosa</a:t>
            </a:r>
            <a:r>
              <a:rPr lang="pt-BR" sz="2800" dirty="0"/>
              <a:t>, podendo ser usada para administrar sistemas e desenvolver grandes projetos;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AC3EE3-801A-4614-B4EB-61983829BFC7}"/>
              </a:ext>
            </a:extLst>
          </p:cNvPr>
          <p:cNvSpPr txBox="1"/>
          <p:nvPr/>
        </p:nvSpPr>
        <p:spPr>
          <a:xfrm>
            <a:off x="1481186" y="5032577"/>
            <a:ext cx="93709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0000"/>
                </a:solidFill>
              </a:rPr>
              <a:t>Python é uma linguagem </a:t>
            </a:r>
            <a:r>
              <a:rPr lang="pt-BR" sz="2800" b="1" i="1" dirty="0">
                <a:solidFill>
                  <a:srgbClr val="FF0000"/>
                </a:solidFill>
              </a:rPr>
              <a:t>interpretada</a:t>
            </a:r>
            <a:r>
              <a:rPr lang="pt-BR" sz="28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92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Linguagem interpretada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592667" y="2123100"/>
            <a:ext cx="113075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Nas linguagens interpretadas o código-fonte não será convertido, apenas será interpretado por alguma aplicação que a própria linguagem possui.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Caso queira executar sua aplicação, deverá instalar o responsável da linguagem que interpretará o seu código-fonte.  </a:t>
            </a:r>
          </a:p>
        </p:txBody>
      </p:sp>
    </p:spTree>
    <p:extLst>
      <p:ext uri="{BB962C8B-B14F-4D97-AF65-F5344CB8AC3E}">
        <p14:creationId xmlns:p14="http://schemas.microsoft.com/office/powerpoint/2010/main" val="151970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782517" y="398888"/>
            <a:ext cx="9853290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Linguagem de programação, ambiente para desenvolvimento e bibliotecas.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4453C6-A93B-448F-B7A4-4E83105D2B1C}"/>
              </a:ext>
            </a:extLst>
          </p:cNvPr>
          <p:cNvSpPr txBox="1"/>
          <p:nvPr/>
        </p:nvSpPr>
        <p:spPr>
          <a:xfrm>
            <a:off x="413874" y="2238634"/>
            <a:ext cx="115986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Tutorias para instalações:</a:t>
            </a:r>
          </a:p>
          <a:p>
            <a:pPr algn="just"/>
            <a:endParaRPr lang="pt-BR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3200" dirty="0">
                <a:hlinkClick r:id="rId3"/>
              </a:rPr>
              <a:t>Instalação ANACONDA (Linux ou Windows) </a:t>
            </a:r>
            <a:endParaRPr lang="pt-BR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3200" dirty="0">
                <a:hlinkClick r:id="rId4"/>
              </a:rPr>
              <a:t>Como utilizar o Google </a:t>
            </a:r>
            <a:r>
              <a:rPr lang="pt-BR" sz="3200" dirty="0" err="1">
                <a:hlinkClick r:id="rId4"/>
              </a:rPr>
              <a:t>Colab</a:t>
            </a:r>
            <a:endParaRPr lang="pt-BR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80708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IDE para programação Python no Anaconda</a:t>
            </a:r>
          </a:p>
        </p:txBody>
      </p:sp>
      <p:pic>
        <p:nvPicPr>
          <p:cNvPr id="7170" name="Picture 2" descr="Spyder (software) - Wikipedia">
            <a:extLst>
              <a:ext uri="{FF2B5EF4-FFF2-40B4-BE49-F238E27FC236}">
                <a16:creationId xmlns:a16="http://schemas.microsoft.com/office/drawing/2014/main" id="{CE7CD795-2AC4-4350-B2DB-9FE30A8A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9" y="1974126"/>
            <a:ext cx="3063766" cy="306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E60B808-6F37-4A73-B119-A97B4E72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87" y="2128146"/>
            <a:ext cx="2909746" cy="29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962A6AF-F6E5-4C56-95AE-602672DA062D}"/>
              </a:ext>
            </a:extLst>
          </p:cNvPr>
          <p:cNvSpPr txBox="1"/>
          <p:nvPr/>
        </p:nvSpPr>
        <p:spPr>
          <a:xfrm>
            <a:off x="8854967" y="2490347"/>
            <a:ext cx="25555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047704"/>
                </a:solidFill>
                <a:effectLst/>
                <a:latin typeface="Proxima Nova"/>
                <a:hlinkClick r:id="rId5"/>
              </a:rPr>
              <a:t>Eclipse </a:t>
            </a:r>
            <a:r>
              <a:rPr lang="pt-BR" b="0" i="0" u="none" strike="noStrike" dirty="0" err="1">
                <a:solidFill>
                  <a:srgbClr val="047704"/>
                </a:solidFill>
                <a:effectLst/>
                <a:latin typeface="Proxima Nova"/>
                <a:hlinkClick r:id="rId5"/>
              </a:rPr>
              <a:t>and</a:t>
            </a:r>
            <a:r>
              <a:rPr lang="pt-BR" b="0" i="0" u="none" strike="noStrike" dirty="0">
                <a:solidFill>
                  <a:srgbClr val="047704"/>
                </a:solidFill>
                <a:effectLst/>
                <a:latin typeface="Proxima Nova"/>
                <a:hlinkClick r:id="rId5"/>
              </a:rPr>
              <a:t> </a:t>
            </a:r>
            <a:r>
              <a:rPr lang="pt-BR" b="0" i="0" u="none" strike="noStrike" dirty="0" err="1">
                <a:solidFill>
                  <a:srgbClr val="047704"/>
                </a:solidFill>
                <a:effectLst/>
                <a:latin typeface="Proxima Nova"/>
                <a:hlinkClick r:id="rId5"/>
              </a:rPr>
              <a:t>PyDev</a:t>
            </a:r>
            <a:endParaRPr lang="pt-BR" b="0" i="0" dirty="0">
              <a:solidFill>
                <a:srgbClr val="414042"/>
              </a:solidFill>
              <a:effectLst/>
              <a:latin typeface="Prox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047704"/>
                </a:solidFill>
                <a:effectLst/>
                <a:latin typeface="Proxima Nova"/>
                <a:hlinkClick r:id="rId6"/>
              </a:rPr>
              <a:t>IDLE</a:t>
            </a:r>
            <a:endParaRPr lang="pt-BR" b="0" i="0" dirty="0">
              <a:solidFill>
                <a:srgbClr val="414042"/>
              </a:solidFill>
              <a:effectLst/>
              <a:latin typeface="Prox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u="none" strike="noStrike" dirty="0" err="1">
                <a:solidFill>
                  <a:srgbClr val="047704"/>
                </a:solidFill>
                <a:effectLst/>
                <a:latin typeface="Proxima Nova"/>
                <a:hlinkClick r:id="rId7"/>
              </a:rPr>
              <a:t>IntelliJ</a:t>
            </a:r>
            <a:endParaRPr lang="pt-BR" b="0" i="0" dirty="0">
              <a:solidFill>
                <a:srgbClr val="414042"/>
              </a:solidFill>
              <a:effectLst/>
              <a:latin typeface="Prox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047704"/>
                </a:solidFill>
                <a:effectLst/>
                <a:latin typeface="Proxima Nova"/>
                <a:hlinkClick r:id="rId8"/>
              </a:rPr>
              <a:t>Ninja IDE</a:t>
            </a:r>
            <a:endParaRPr lang="pt-BR" b="0" i="0" dirty="0">
              <a:solidFill>
                <a:srgbClr val="414042"/>
              </a:solidFill>
              <a:effectLst/>
              <a:latin typeface="Prox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u="none" strike="noStrike" dirty="0">
                <a:solidFill>
                  <a:srgbClr val="047704"/>
                </a:solidFill>
                <a:effectLst/>
                <a:latin typeface="Proxima Nova"/>
                <a:hlinkClick r:id="rId9"/>
              </a:rPr>
              <a:t>Microsoft Visual Studio </a:t>
            </a:r>
            <a:r>
              <a:rPr lang="pt-BR" b="0" i="0" u="none" strike="noStrike" dirty="0" err="1">
                <a:solidFill>
                  <a:srgbClr val="047704"/>
                </a:solidFill>
                <a:effectLst/>
                <a:latin typeface="Proxima Nova"/>
                <a:hlinkClick r:id="rId9"/>
              </a:rPr>
              <a:t>Code</a:t>
            </a:r>
            <a:r>
              <a:rPr lang="pt-BR" b="0" i="0" u="none" strike="noStrike" dirty="0">
                <a:solidFill>
                  <a:srgbClr val="047704"/>
                </a:solidFill>
                <a:effectLst/>
                <a:latin typeface="Proxima Nova"/>
                <a:hlinkClick r:id="rId9"/>
              </a:rPr>
              <a:t> (VS </a:t>
            </a:r>
            <a:r>
              <a:rPr lang="pt-BR" b="0" i="0" u="none" strike="noStrike" dirty="0" err="1">
                <a:solidFill>
                  <a:srgbClr val="047704"/>
                </a:solidFill>
                <a:effectLst/>
                <a:latin typeface="Proxima Nova"/>
                <a:hlinkClick r:id="rId9"/>
              </a:rPr>
              <a:t>Code</a:t>
            </a:r>
            <a:r>
              <a:rPr lang="pt-BR" b="0" i="0" u="none" strike="noStrike" dirty="0">
                <a:solidFill>
                  <a:srgbClr val="047704"/>
                </a:solidFill>
                <a:effectLst/>
                <a:latin typeface="Proxima Nova"/>
                <a:hlinkClick r:id="rId9"/>
              </a:rPr>
              <a:t>)</a:t>
            </a:r>
            <a:endParaRPr lang="pt-BR" b="0" i="0" dirty="0">
              <a:solidFill>
                <a:srgbClr val="414042"/>
              </a:solidFill>
              <a:effectLst/>
              <a:latin typeface="Prox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u="none" strike="noStrike" dirty="0" err="1">
                <a:solidFill>
                  <a:srgbClr val="047704"/>
                </a:solidFill>
                <a:effectLst/>
                <a:latin typeface="Proxima Nova"/>
                <a:hlinkClick r:id="rId10"/>
              </a:rPr>
              <a:t>Wing</a:t>
            </a:r>
            <a:r>
              <a:rPr lang="pt-BR" b="0" i="0" u="none" strike="noStrike" dirty="0">
                <a:solidFill>
                  <a:srgbClr val="047704"/>
                </a:solidFill>
                <a:effectLst/>
                <a:latin typeface="Proxima Nova"/>
                <a:hlinkClick r:id="rId10"/>
              </a:rPr>
              <a:t> IDE</a:t>
            </a:r>
            <a:endParaRPr lang="pt-BR" b="0" i="0" dirty="0">
              <a:solidFill>
                <a:srgbClr val="414042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98296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Instalando Python sem Anaconda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FB08FA-D11B-480E-968A-46C038DE228D}"/>
              </a:ext>
            </a:extLst>
          </p:cNvPr>
          <p:cNvSpPr txBox="1"/>
          <p:nvPr/>
        </p:nvSpPr>
        <p:spPr>
          <a:xfrm>
            <a:off x="1961535" y="2315497"/>
            <a:ext cx="90476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hlinkClick r:id="rId3"/>
              </a:rPr>
              <a:t>https://python.org.br/instalacao-windows/</a:t>
            </a: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hlinkClick r:id="rId4"/>
              </a:rPr>
              <a:t>https://www.devmedia.com.br/instalacao-do-python/40643</a:t>
            </a: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hlinkClick r:id="rId5"/>
              </a:rPr>
              <a:t>https://python.org.br/instalacao-linux/</a:t>
            </a: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hlinkClick r:id="rId6"/>
              </a:rPr>
              <a:t>https://www.edivaldobrito.com.br/ide-python-spyder-no-linux/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39033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822043" y="187251"/>
            <a:ext cx="9853290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Passo a passo para instalação do IDLE do Python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4453C6-A93B-448F-B7A4-4E83105D2B1C}"/>
              </a:ext>
            </a:extLst>
          </p:cNvPr>
          <p:cNvSpPr txBox="1"/>
          <p:nvPr/>
        </p:nvSpPr>
        <p:spPr>
          <a:xfrm>
            <a:off x="560206" y="1876776"/>
            <a:ext cx="4943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Acesse: </a:t>
            </a:r>
            <a:r>
              <a:rPr lang="pt-BR" sz="3200" dirty="0">
                <a:hlinkClick r:id="rId3"/>
              </a:rPr>
              <a:t>https://www.python.org/</a:t>
            </a:r>
            <a:r>
              <a:rPr lang="pt-BR" sz="3200" dirty="0"/>
              <a:t> </a:t>
            </a:r>
          </a:p>
          <a:p>
            <a:endParaRPr lang="pt-BR" sz="3200" dirty="0"/>
          </a:p>
          <a:p>
            <a:r>
              <a:rPr lang="pt-BR" sz="3200" dirty="0"/>
              <a:t>Clique em “Downloads” e escolha a opção “Windows”</a:t>
            </a:r>
          </a:p>
          <a:p>
            <a:pPr marL="457200" indent="-457200" algn="just">
              <a:buFontTx/>
              <a:buChar char="-"/>
            </a:pPr>
            <a:endParaRPr lang="pt-BR" sz="3200" dirty="0"/>
          </a:p>
        </p:txBody>
      </p:sp>
      <p:pic>
        <p:nvPicPr>
          <p:cNvPr id="2" name="Imagem 1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2A66A50-ED92-0BF1-5AC8-934A8A1049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50" t="3666" r="30088" b="31878"/>
          <a:stretch/>
        </p:blipFill>
        <p:spPr bwMode="auto">
          <a:xfrm>
            <a:off x="5503523" y="1876776"/>
            <a:ext cx="6628138" cy="38978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657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822043" y="187251"/>
            <a:ext cx="9853290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Passo a passo para instalação do IDLE do Python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4453C6-A93B-448F-B7A4-4E83105D2B1C}"/>
              </a:ext>
            </a:extLst>
          </p:cNvPr>
          <p:cNvSpPr txBox="1"/>
          <p:nvPr/>
        </p:nvSpPr>
        <p:spPr>
          <a:xfrm>
            <a:off x="413874" y="2238634"/>
            <a:ext cx="4943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Clique/escolha a versão mais recente:</a:t>
            </a: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1D4D502-B680-6EB5-AA35-25BD6633D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0" t="3666" r="15323" b="14319"/>
          <a:stretch/>
        </p:blipFill>
        <p:spPr bwMode="auto">
          <a:xfrm>
            <a:off x="4740363" y="1743703"/>
            <a:ext cx="7037763" cy="42851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667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822043" y="187251"/>
            <a:ext cx="9853290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Passo a passo para instalação do IDLE do Python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4453C6-A93B-448F-B7A4-4E83105D2B1C}"/>
              </a:ext>
            </a:extLst>
          </p:cNvPr>
          <p:cNvSpPr txBox="1"/>
          <p:nvPr/>
        </p:nvSpPr>
        <p:spPr>
          <a:xfrm>
            <a:off x="413874" y="2238634"/>
            <a:ext cx="42177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Na página que abrir procure pela versão compatível com seu sistema operacional: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EFC9272-A937-56FA-241C-EB35C4189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5" t="2701" r="11413" b="19334"/>
          <a:stretch/>
        </p:blipFill>
        <p:spPr bwMode="auto">
          <a:xfrm>
            <a:off x="4114310" y="1827080"/>
            <a:ext cx="7872281" cy="43567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884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19EC4-C97F-485E-B6ED-A9CF7C3E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MISSÃO DA SATC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BDD91-3A58-42AC-929A-E8158E84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Transformar pessoas e organizações, por meio da educação e de tecnologias inovadoras de qualidade, contribuindo para o crescimento sustentável.</a:t>
            </a:r>
          </a:p>
        </p:txBody>
      </p:sp>
    </p:spTree>
    <p:extLst>
      <p:ext uri="{BB962C8B-B14F-4D97-AF65-F5344CB8AC3E}">
        <p14:creationId xmlns:p14="http://schemas.microsoft.com/office/powerpoint/2010/main" val="307710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822043" y="187251"/>
            <a:ext cx="9853290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Passo a passo para instalação do IDLE do Python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65189" y="3228497"/>
            <a:ext cx="8315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4453C6-A93B-448F-B7A4-4E83105D2B1C}"/>
              </a:ext>
            </a:extLst>
          </p:cNvPr>
          <p:cNvSpPr txBox="1"/>
          <p:nvPr/>
        </p:nvSpPr>
        <p:spPr>
          <a:xfrm>
            <a:off x="413874" y="2238634"/>
            <a:ext cx="111353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Assim que finalizar o download do instalador, clique duas vezes sobre o mesmo e siga os passos de instalação. 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b="1" dirty="0"/>
              <a:t>Dica importante:</a:t>
            </a:r>
            <a:r>
              <a:rPr lang="pt-BR" sz="3200" dirty="0"/>
              <a:t> 	não esqueça de marcar o item “PATH” 					durante as etapas de instalação.</a:t>
            </a:r>
          </a:p>
        </p:txBody>
      </p:sp>
    </p:spTree>
    <p:extLst>
      <p:ext uri="{BB962C8B-B14F-4D97-AF65-F5344CB8AC3E}">
        <p14:creationId xmlns:p14="http://schemas.microsoft.com/office/powerpoint/2010/main" val="19714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Apresentando o ambiente IDLE do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592667" y="1865091"/>
            <a:ext cx="113075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Trabalharemos na aula de hoje as primeiras linhas de programação em Python;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IDLE é um ambiente de desenvolvimento integrado para Python e será a ferramenta utilizada na aula de hoje.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90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Ambiente IDLE do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635431" y="1286359"/>
            <a:ext cx="1126483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Acessando o Python:</a:t>
            </a:r>
          </a:p>
          <a:p>
            <a:pPr algn="just"/>
            <a:r>
              <a:rPr lang="pt-BR" sz="2800" dirty="0"/>
              <a:t>Podemos acessar o Python por meio do Prompt de comando: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Digitando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t-BR" sz="2800" dirty="0"/>
              <a:t> no “pesquisar” do Windows seguido de &lt;</a:t>
            </a:r>
            <a:r>
              <a:rPr lang="pt-BR" sz="2800" dirty="0" err="1"/>
              <a:t>Enter</a:t>
            </a:r>
            <a:r>
              <a:rPr lang="pt-BR" sz="2800" dirty="0"/>
              <a:t>&gt;</a:t>
            </a:r>
          </a:p>
          <a:p>
            <a:pPr algn="just"/>
            <a:r>
              <a:rPr lang="pt-BR" sz="2800" dirty="0"/>
              <a:t>	Verificando se o Python está instalado na máquina:</a:t>
            </a:r>
          </a:p>
          <a:p>
            <a:pPr algn="just"/>
            <a:r>
              <a:rPr lang="pt-BR" sz="2800" dirty="0"/>
              <a:t>     		Digite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-–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/>
              <a:t>no terminal, seguido de &lt;</a:t>
            </a:r>
            <a:r>
              <a:rPr lang="pt-BR" sz="2800" dirty="0" err="1"/>
              <a:t>Enter</a:t>
            </a:r>
            <a:r>
              <a:rPr lang="pt-BR" sz="2800" dirty="0"/>
              <a:t>&gt;</a:t>
            </a:r>
          </a:p>
          <a:p>
            <a:pPr algn="just"/>
            <a:r>
              <a:rPr lang="pt-BR" sz="2800" dirty="0"/>
              <a:t>	</a:t>
            </a:r>
          </a:p>
          <a:p>
            <a:pPr algn="just"/>
            <a:r>
              <a:rPr lang="pt-BR" sz="2800" dirty="0"/>
              <a:t>	Em seguida, digite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/>
              <a:t>no terminal do prompt de comando 	seguido de &lt;</a:t>
            </a:r>
            <a:r>
              <a:rPr lang="pt-BR" sz="2800" dirty="0" err="1"/>
              <a:t>Enter</a:t>
            </a:r>
            <a:r>
              <a:rPr lang="pt-BR" sz="2800" dirty="0"/>
              <a:t>&gt;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Para sair, use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800" dirty="0"/>
              <a:t> seguido de &lt;</a:t>
            </a:r>
            <a:r>
              <a:rPr lang="pt-BR" sz="2800" dirty="0" err="1"/>
              <a:t>Enter</a:t>
            </a:r>
            <a:r>
              <a:rPr lang="pt-BR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6067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Ambiente IDLE do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635431" y="1286359"/>
            <a:ext cx="112648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Acessando o Python:</a:t>
            </a:r>
            <a:endParaRPr lang="pt-BR" sz="2800" dirty="0"/>
          </a:p>
          <a:p>
            <a:pPr algn="just"/>
            <a:r>
              <a:rPr lang="pt-BR" sz="2800" dirty="0"/>
              <a:t>	Acessando por meio do IDLE do Python:</a:t>
            </a:r>
          </a:p>
          <a:p>
            <a:pPr algn="just"/>
            <a:r>
              <a:rPr lang="pt-BR" sz="2800" dirty="0"/>
              <a:t>		Digite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IDLE Python </a:t>
            </a:r>
            <a:r>
              <a:rPr lang="pt-BR" sz="2800" dirty="0"/>
              <a:t>no “pesquisar” do Windows</a:t>
            </a:r>
          </a:p>
          <a:p>
            <a:pPr algn="just"/>
            <a:r>
              <a:rPr lang="pt-BR" sz="2800" dirty="0"/>
              <a:t>		Clique no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t-BR" sz="2800" dirty="0"/>
              <a:t> que irá aparecer.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9C63496-264E-E656-E8E3-3C109A7B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1" y="3429000"/>
            <a:ext cx="10287612" cy="21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Ambiente IDLE do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729716" y="1595021"/>
            <a:ext cx="1117054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Podemos agora fazer alguns testes aqui, como por exemplo realizar somas, subtrações e até mesmo cálculos mais sofisticados e ver como o programa se comporta: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No IDLE do Python digite: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+ 1 </a:t>
            </a:r>
            <a:r>
              <a:rPr lang="pt-BR" sz="2800" dirty="0"/>
              <a:t>seguido de &lt;</a:t>
            </a:r>
            <a:r>
              <a:rPr lang="pt-BR" sz="2800" dirty="0" err="1"/>
              <a:t>Enter</a:t>
            </a:r>
            <a:r>
              <a:rPr lang="pt-BR" sz="2800" dirty="0"/>
              <a:t>&gt;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* 5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/ 5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12 * 5 + 17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(21 * 6) + (17 -8)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** 3 </a:t>
            </a:r>
          </a:p>
        </p:txBody>
      </p:sp>
    </p:spTree>
    <p:extLst>
      <p:ext uri="{BB962C8B-B14F-4D97-AF65-F5344CB8AC3E}">
        <p14:creationId xmlns:p14="http://schemas.microsoft.com/office/powerpoint/2010/main" val="214077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Ambiente IDLE do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592667" y="1865091"/>
            <a:ext cx="108770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 ** 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&gt; 3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35 &gt;= 25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30 &lt;= 20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 == 10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9*2 == 21 + 42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20 != 30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10/2 != 5 </a:t>
            </a:r>
          </a:p>
        </p:txBody>
      </p:sp>
    </p:spTree>
    <p:extLst>
      <p:ext uri="{BB962C8B-B14F-4D97-AF65-F5344CB8AC3E}">
        <p14:creationId xmlns:p14="http://schemas.microsoft.com/office/powerpoint/2010/main" val="25057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variáveis no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592667" y="1656370"/>
            <a:ext cx="113075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No IDLE do Python: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1" dirty="0"/>
          </a:p>
          <a:p>
            <a:pPr algn="just"/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5 </a:t>
            </a:r>
            <a:r>
              <a:rPr lang="pt-BR" sz="2800" dirty="0"/>
              <a:t>seguido de &lt;</a:t>
            </a:r>
            <a:r>
              <a:rPr lang="pt-BR" sz="2800" dirty="0" err="1"/>
              <a:t>Enter</a:t>
            </a:r>
            <a:r>
              <a:rPr lang="pt-BR" sz="2800" dirty="0"/>
              <a:t>&gt;</a:t>
            </a:r>
          </a:p>
          <a:p>
            <a:pPr lvl="1" algn="just"/>
            <a:r>
              <a:rPr lang="pt-BR" sz="2800" dirty="0"/>
              <a:t>Se digitar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800" dirty="0"/>
              <a:t> seguido de &lt;</a:t>
            </a:r>
            <a:r>
              <a:rPr lang="pt-BR" sz="2800" dirty="0" err="1"/>
              <a:t>Enter</a:t>
            </a:r>
            <a:r>
              <a:rPr lang="pt-BR" sz="2800" dirty="0"/>
              <a:t>&gt;, o Python irá retornar o valor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= 10 * 32 + x</a:t>
            </a:r>
          </a:p>
          <a:p>
            <a:pPr lvl="1" algn="just"/>
            <a:r>
              <a:rPr lang="pt-BR" sz="2800" dirty="0"/>
              <a:t>Se digitar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pt-BR" sz="2800" dirty="0"/>
              <a:t> seguido de &lt;</a:t>
            </a:r>
            <a:r>
              <a:rPr lang="pt-BR" sz="2800" dirty="0" err="1"/>
              <a:t>Enter</a:t>
            </a:r>
            <a:r>
              <a:rPr lang="pt-BR" sz="2800" dirty="0"/>
              <a:t>&gt;, o Python irá retornar o valor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325</a:t>
            </a: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+ 10</a:t>
            </a:r>
          </a:p>
          <a:p>
            <a:pPr lvl="1" algn="just"/>
            <a:r>
              <a:rPr lang="pt-BR" sz="2800" dirty="0"/>
              <a:t>Se eu digitar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800" dirty="0"/>
              <a:t> seguido de &lt;</a:t>
            </a:r>
            <a:r>
              <a:rPr lang="pt-BR" sz="2800" dirty="0" err="1"/>
              <a:t>Enter</a:t>
            </a:r>
            <a:r>
              <a:rPr lang="pt-BR" sz="2800" dirty="0"/>
              <a:t>&gt;, o Python irá retornar o valor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271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variáveis no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592667" y="1586796"/>
            <a:ext cx="113075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soma = x + y</a:t>
            </a:r>
          </a:p>
          <a:p>
            <a:pPr algn="just"/>
            <a:r>
              <a:rPr lang="pt-BR" sz="2800" dirty="0"/>
              <a:t>	Se digitar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soma</a:t>
            </a:r>
            <a:r>
              <a:rPr lang="pt-BR" sz="2800" dirty="0"/>
              <a:t> seguido de &lt;</a:t>
            </a:r>
            <a:r>
              <a:rPr lang="pt-BR" sz="2800" dirty="0" err="1"/>
              <a:t>Enter</a:t>
            </a:r>
            <a:r>
              <a:rPr lang="pt-BR" sz="2800" dirty="0"/>
              <a:t>&gt;, o Python irá retornar o valor 	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340</a:t>
            </a: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Pode-se também utilizar o comando </a:t>
            </a:r>
            <a:r>
              <a:rPr lang="pt-BR" sz="2800" b="1" dirty="0"/>
              <a:t>print</a:t>
            </a:r>
            <a:r>
              <a:rPr lang="pt-BR" sz="2800" dirty="0"/>
              <a:t>()</a:t>
            </a:r>
          </a:p>
          <a:p>
            <a:pPr algn="just"/>
            <a:r>
              <a:rPr lang="pt-BR" sz="2800" dirty="0"/>
              <a:t>	</a:t>
            </a:r>
          </a:p>
          <a:p>
            <a:pPr algn="just"/>
            <a:r>
              <a:rPr lang="pt-BR" sz="2800" dirty="0"/>
              <a:t>	Digite: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print(soma)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Neste caso veremos aparecer o valor da variável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soma</a:t>
            </a:r>
          </a:p>
        </p:txBody>
      </p:sp>
    </p:spTree>
    <p:extLst>
      <p:ext uri="{BB962C8B-B14F-4D97-AF65-F5344CB8AC3E}">
        <p14:creationId xmlns:p14="http://schemas.microsoft.com/office/powerpoint/2010/main" val="14728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variáveis no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592667" y="1656370"/>
            <a:ext cx="113075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Além de guardar números inteiros em variáveis, podemos também guardar </a:t>
            </a:r>
            <a:r>
              <a:rPr lang="pt-BR" sz="2800" dirty="0" err="1"/>
              <a:t>strings</a:t>
            </a:r>
            <a:r>
              <a:rPr lang="pt-BR" sz="2800" dirty="0"/>
              <a:t>, ou seja, textos ou sequências de caracteres.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Toda e qualquer </a:t>
            </a:r>
            <a:r>
              <a:rPr lang="pt-BR" sz="2800" b="1" dirty="0" err="1"/>
              <a:t>string</a:t>
            </a:r>
            <a:r>
              <a:rPr lang="pt-BR" sz="2800" dirty="0"/>
              <a:t> deve aparecer entre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pt-BR" sz="2800" dirty="0"/>
              <a:t> ou 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ea typeface="Calibri" panose="020F0502020204030204" pitchFamily="34" charset="0"/>
                <a:cs typeface="Courier New" panose="02070309020205020404" pitchFamily="49" charset="0"/>
              </a:rPr>
              <a:t>'</a:t>
            </a:r>
            <a:r>
              <a:rPr lang="pt-BR" sz="2800" dirty="0"/>
              <a:t> nas linhas de programação.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Digite: </a:t>
            </a:r>
          </a:p>
          <a:p>
            <a:pPr algn="just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frase = "Ciclo básico SATC é top"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Digite agora:</a:t>
            </a:r>
          </a:p>
          <a:p>
            <a:pPr algn="just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frase</a:t>
            </a:r>
            <a:r>
              <a:rPr lang="pt-BR" sz="2800" dirty="0"/>
              <a:t> seguido de &lt;</a:t>
            </a:r>
            <a:r>
              <a:rPr lang="pt-BR" sz="2800" dirty="0" err="1"/>
              <a:t>Enter</a:t>
            </a:r>
            <a:r>
              <a:rPr lang="pt-BR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1101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variáveis e scripts no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592667" y="1656370"/>
            <a:ext cx="113075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interessante em nossos programas é que de preferência uma variável seja chamada com um nome que se refira a algo dela, por exemplo: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peso = 78</a:t>
            </a:r>
          </a:p>
          <a:p>
            <a:pPr algn="just"/>
            <a:r>
              <a:rPr lang="pt-BR" sz="2800" dirty="0"/>
              <a:t>	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altura = 180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Perceba que o nome da variável sugere o que significa aquela informação ali.</a:t>
            </a:r>
          </a:p>
        </p:txBody>
      </p:sp>
    </p:spTree>
    <p:extLst>
      <p:ext uri="{BB962C8B-B14F-4D97-AF65-F5344CB8AC3E}">
        <p14:creationId xmlns:p14="http://schemas.microsoft.com/office/powerpoint/2010/main" val="379685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19EC4-C97F-485E-B6ED-A9CF7C3E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BDD91-3A58-42AC-929A-E8158E84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Ciclo Básico das Engenharias SATC foi idealizado para promover uma base sólida na iniciação acadêmica, proporcionando conhecimentos indispensáveis à formação profissional do futuro Engenheiro. Possui como proposta acadêmica a construção de um ambiente dinâmico e participativo através da visão dos múltiplos olhares disciplinares, estimulando assim a produção de conhecimento por excelência em seus cursos específicos. O curso visa através do ensino de base, uma visão ampla do mundo onde atuarão como indivíduos, profissionais e cidadãos.</a:t>
            </a:r>
          </a:p>
        </p:txBody>
      </p:sp>
    </p:spTree>
    <p:extLst>
      <p:ext uri="{BB962C8B-B14F-4D97-AF65-F5344CB8AC3E}">
        <p14:creationId xmlns:p14="http://schemas.microsoft.com/office/powerpoint/2010/main" val="420946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Obrigado">
            <a:extLst>
              <a:ext uri="{FF2B5EF4-FFF2-40B4-BE49-F238E27FC236}">
                <a16:creationId xmlns:a16="http://schemas.microsoft.com/office/drawing/2014/main" id="{B74634BC-9B07-4B94-9AF7-B4B4921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14" y="1691721"/>
            <a:ext cx="5827052" cy="38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91FBDE22-BD54-41F4-A84C-9525E6D97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</p:spPr>
        <p:txBody>
          <a:bodyPr/>
          <a:lstStyle/>
          <a:p>
            <a:pPr algn="r"/>
            <a:fld id="{4132491A-C8DB-4AC9-8AF1-41D5C714A7B5}" type="slidenum">
              <a:rPr lang="pt-BR" smtClean="0"/>
              <a:pPr algn="r"/>
              <a:t>60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94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19EC4-C97F-485E-B6ED-A9CF7C3E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BDD91-3A58-42AC-929A-E8158E84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Análise e implementação de algoritmos, programação, representação de dados. Implementação de técnicas e estruturas de programação. Construções sequenciais, condicionais e com estruturas de repetição. Manipulação de estruturas de dados homogêneas e heterogêneas e utilização de sub-rotinas. Passagem de parâmetros.</a:t>
            </a:r>
          </a:p>
        </p:txBody>
      </p:sp>
    </p:spTree>
    <p:extLst>
      <p:ext uri="{BB962C8B-B14F-4D97-AF65-F5344CB8AC3E}">
        <p14:creationId xmlns:p14="http://schemas.microsoft.com/office/powerpoint/2010/main" val="161051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19EC4-C97F-485E-B6ED-A9CF7C3E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BDD91-3A58-42AC-929A-E8158E84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Proporcionar ao aluno conhecimentos sobre conceitos de programação tais como variáveis, expressões e instruções, operações aritméticas, lógicas, relacionais e atribuição, estruturas de repetição e decisão, além de dar a oportunidade de aplicar todos os conceitos estudados para resolução de problemas utilizando a linguagem de programação Python.</a:t>
            </a:r>
          </a:p>
        </p:txBody>
      </p:sp>
    </p:spTree>
    <p:extLst>
      <p:ext uri="{BB962C8B-B14F-4D97-AF65-F5344CB8AC3E}">
        <p14:creationId xmlns:p14="http://schemas.microsoft.com/office/powerpoint/2010/main" val="4086281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5318-CD35-FB1D-B296-37570FBE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9B77-BEAC-A8D4-80F6-C38DF93A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 PROGRAMÁTICO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96B1C-5666-1167-4EC4-B84A534B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01. Aula presencial em 21/02/2024 - 1.1) Apresentação do Plano de Ensino/ Apresentação dos Alunos; 1.2) Introdução a programação; 1.3)Preparação do Ambiente.</a:t>
            </a:r>
            <a:b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endParaRPr lang="pt-BR" sz="1600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02. Aula presencial em 28/02/2024 - 2.1) Variáveis, expressões e instruções; 2.2) O que são variáveis; 2.3) Tipos de variáveis; 2.4) Strings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03. Aula presencial em 06/03/2024 - 3.1) Variáveis, expressões e instruções 3.2) Strings; 3.3) Números; 3.4) Boolean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04. Aula presencial em 13/03/2024 - 4.1) Operadores: Aritméticos, Lógicos, Relacionais e Atribuição.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05. Aula presencial em 20/03/2024 - 5.1) Variáveis, expressões e instruções; 5.2) Estrutura de Decisão; 5.3) If else;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06. Aula presencial em 27/03/2024 - 6.1) Desenvolvimento da lista de exercícios</a:t>
            </a:r>
            <a:br>
              <a:rPr lang="pt-BR" sz="1600" dirty="0"/>
            </a:br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07. Aula presencial em 03/04/2024 - 7.1) </a:t>
            </a:r>
            <a:r>
              <a:rPr lang="pt-BR" sz="16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Avaliação Prática 1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3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3825</Words>
  <Application>Microsoft Office PowerPoint</Application>
  <PresentationFormat>Widescreen</PresentationFormat>
  <Paragraphs>441</Paragraphs>
  <Slides>60</Slides>
  <Notes>34</Notes>
  <HiddenSlides>1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Proxima Nova</vt:lpstr>
      <vt:lpstr>Source Serif Pro</vt:lpstr>
      <vt:lpstr>Tahoma</vt:lpstr>
      <vt:lpstr>Times New Roman</vt:lpstr>
      <vt:lpstr>Verdana</vt:lpstr>
      <vt:lpstr>Tema do Office</vt:lpstr>
      <vt:lpstr>Apresentação da Disciplina</vt:lpstr>
      <vt:lpstr>Apresentação do PowerPoint</vt:lpstr>
      <vt:lpstr>Apresentação do PowerPoint</vt:lpstr>
      <vt:lpstr>Apresentação do PowerPoint</vt:lpstr>
      <vt:lpstr>MISSÃO DA SATC</vt:lpstr>
      <vt:lpstr>OBJETIVOS DO CURSO</vt:lpstr>
      <vt:lpstr>EMENTA</vt:lpstr>
      <vt:lpstr>OBJETIVOS DE APRENDIZAGEM</vt:lpstr>
      <vt:lpstr>CONTEÚDO PROGRAMÁTICO</vt:lpstr>
      <vt:lpstr>CONTEÚDO PROGRAMÁTICO</vt:lpstr>
      <vt:lpstr>CONTEÚDO PROGRAMÁTICO</vt:lpstr>
      <vt:lpstr>Afinal, o que é um Algoritmo?</vt:lpstr>
      <vt:lpstr>Afinal, o que é um Algoritmo?</vt:lpstr>
      <vt:lpstr>O que é Lógica?</vt:lpstr>
      <vt:lpstr>Algoritmo – Prática I</vt:lpstr>
      <vt:lpstr>Apresentação do PowerPoint</vt:lpstr>
      <vt:lpstr>Algoritmo – Prática II</vt:lpstr>
      <vt:lpstr>Apresentação do PowerPoint</vt:lpstr>
      <vt:lpstr>Algoritmo – Prática III</vt:lpstr>
      <vt:lpstr>Apresentação do PowerPoint</vt:lpstr>
      <vt:lpstr>Algoritmo – Formas de Representações</vt:lpstr>
      <vt:lpstr>Algoritmo – Descrição Narrativa</vt:lpstr>
      <vt:lpstr>Problema I – Substituição de Pneu Furado</vt:lpstr>
      <vt:lpstr>Problema II – Lâmpada Queimada</vt:lpstr>
      <vt:lpstr>Problema II – Lâmpada Queimada</vt:lpstr>
      <vt:lpstr>Problema III – Concluir uma Avaliação</vt:lpstr>
      <vt:lpstr>Fluxograma</vt:lpstr>
      <vt:lpstr>Fluxograma</vt:lpstr>
      <vt:lpstr>Fluxograma</vt:lpstr>
      <vt:lpstr>Pseudocódigo</vt:lpstr>
      <vt:lpstr>Pseudocódigo</vt:lpstr>
      <vt:lpstr>Algoritmo</vt:lpstr>
      <vt:lpstr>Exemplo de Algoritmo</vt:lpstr>
      <vt:lpstr>Exercício de Algoritmo</vt:lpstr>
      <vt:lpstr>Programa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</dc:title>
  <dc:creator>Vagner Da Silva Rodrigues</dc:creator>
  <cp:lastModifiedBy>Cristiane Pavei Fernandes</cp:lastModifiedBy>
  <cp:revision>151</cp:revision>
  <dcterms:created xsi:type="dcterms:W3CDTF">2019-07-27T22:06:45Z</dcterms:created>
  <dcterms:modified xsi:type="dcterms:W3CDTF">2024-02-22T00:58:57Z</dcterms:modified>
</cp:coreProperties>
</file>