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314" r:id="rId2"/>
    <p:sldId id="582" r:id="rId3"/>
    <p:sldId id="576" r:id="rId4"/>
    <p:sldId id="575" r:id="rId5"/>
    <p:sldId id="583" r:id="rId6"/>
    <p:sldId id="585" r:id="rId7"/>
    <p:sldId id="263" r:id="rId8"/>
    <p:sldId id="538" r:id="rId9"/>
    <p:sldId id="543" r:id="rId10"/>
    <p:sldId id="578" r:id="rId11"/>
    <p:sldId id="539" r:id="rId12"/>
    <p:sldId id="545" r:id="rId13"/>
    <p:sldId id="547" r:id="rId14"/>
    <p:sldId id="579" r:id="rId15"/>
    <p:sldId id="540" r:id="rId16"/>
    <p:sldId id="549" r:id="rId17"/>
    <p:sldId id="551" r:id="rId18"/>
    <p:sldId id="580" r:id="rId19"/>
    <p:sldId id="586" r:id="rId20"/>
    <p:sldId id="587" r:id="rId21"/>
    <p:sldId id="541" r:id="rId22"/>
    <p:sldId id="553" r:id="rId23"/>
    <p:sldId id="554" r:id="rId24"/>
    <p:sldId id="581" r:id="rId25"/>
    <p:sldId id="590" r:id="rId26"/>
    <p:sldId id="591" r:id="rId27"/>
    <p:sldId id="594" r:id="rId28"/>
    <p:sldId id="289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9" autoAdjust="0"/>
    <p:restoredTop sz="89272" autoAdjust="0"/>
  </p:normalViewPr>
  <p:slideViewPr>
    <p:cSldViewPr snapToGrid="0">
      <p:cViewPr varScale="1">
        <p:scale>
          <a:sx n="57" d="100"/>
          <a:sy n="57" d="100"/>
        </p:scale>
        <p:origin x="12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11C30-626E-4C5C-9878-709A1E8994D6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9C0C7-1D2E-42D8-884C-02BEF678E9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9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Guido Van </a:t>
            </a:r>
            <a:r>
              <a:rPr lang="pt-BR" dirty="0" err="1"/>
              <a:t>Rossum</a:t>
            </a:r>
            <a:r>
              <a:rPr lang="pt-BR" dirty="0"/>
              <a:t>  1991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153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9C0C7-1D2E-42D8-884C-02BEF678E9F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297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9C0C7-1D2E-42D8-884C-02BEF678E9F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89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9C0C7-1D2E-42D8-884C-02BEF678E9F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677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9C0C7-1D2E-42D8-884C-02BEF678E9F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688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9C0C7-1D2E-42D8-884C-02BEF678E9F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742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9C0C7-1D2E-42D8-884C-02BEF678E9F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454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9C0C7-1D2E-42D8-884C-02BEF678E9F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6901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9C0C7-1D2E-42D8-884C-02BEF678E9F0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09253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ZeroDivisionError</a:t>
            </a:r>
            <a:r>
              <a:rPr lang="en-US" dirty="0"/>
              <a:t>: float division by zero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9C0C7-1D2E-42D8-884C-02BEF678E9F0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445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9C0C7-1D2E-42D8-884C-02BEF678E9F0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182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Guido Van </a:t>
            </a:r>
            <a:r>
              <a:rPr lang="pt-BR" dirty="0" err="1"/>
              <a:t>Rossum</a:t>
            </a:r>
            <a:r>
              <a:rPr lang="pt-BR" dirty="0"/>
              <a:t>  1991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2928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9C0C7-1D2E-42D8-884C-02BEF678E9F0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9314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9C0C7-1D2E-42D8-884C-02BEF678E9F0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9829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9C0C7-1D2E-42D8-884C-02BEF678E9F0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3163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9C0C7-1D2E-42D8-884C-02BEF678E9F0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2722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9C0C7-1D2E-42D8-884C-02BEF678E9F0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2383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9C0C7-1D2E-42D8-884C-02BEF678E9F0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1803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9C0C7-1D2E-42D8-884C-02BEF678E9F0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4060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9C0C7-1D2E-42D8-884C-02BEF678E9F0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536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Guido Van </a:t>
            </a:r>
            <a:r>
              <a:rPr lang="pt-BR" dirty="0" err="1"/>
              <a:t>Rossum</a:t>
            </a:r>
            <a:r>
              <a:rPr lang="pt-BR" dirty="0"/>
              <a:t>  1991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386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Guido Van </a:t>
            </a:r>
            <a:r>
              <a:rPr lang="pt-BR" dirty="0" err="1"/>
              <a:t>Rossum</a:t>
            </a:r>
            <a:r>
              <a:rPr lang="pt-BR" dirty="0"/>
              <a:t>  1991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937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535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9C0C7-1D2E-42D8-884C-02BEF678E9F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451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9C0C7-1D2E-42D8-884C-02BEF678E9F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934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9C0C7-1D2E-42D8-884C-02BEF678E9F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188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type</a:t>
            </a:r>
            <a:r>
              <a:rPr lang="pt-BR" dirty="0"/>
              <a:t> (soma)</a:t>
            </a:r>
          </a:p>
          <a:p>
            <a:r>
              <a:rPr lang="pt-BR" dirty="0" err="1"/>
              <a:t>type</a:t>
            </a:r>
            <a:r>
              <a:rPr lang="pt-BR" dirty="0"/>
              <a:t>(x)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9C0C7-1D2E-42D8-884C-02BEF678E9F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549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B5409A9E-3941-4E40-B88F-DD43A5F0148D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46AD8385-8CD2-4003-9CD4-D1585CAC37AD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64323B1F-25F9-44C6-B29D-609A44EEB132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Espaço Reservado para Número de Slide 5">
            <a:extLst>
              <a:ext uri="{FF2B5EF4-FFF2-40B4-BE49-F238E27FC236}">
                <a16:creationId xmlns:a16="http://schemas.microsoft.com/office/drawing/2014/main" id="{FFB2BB53-CA80-4B3B-9DED-1CD33F5F3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‹nº›</a:t>
            </a:fld>
            <a:endParaRPr lang="pt-BR" dirty="0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0A55484-68C3-4AB3-8895-E103DE5734B3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A3E0EE07-BBF0-4775-91F9-569EEE9CBEEC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C7CF7A86-734C-4476-90AC-D1977459F812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Imagem 4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066A9223-FB4F-4815-B641-3FECFE1D71F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3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3610B525-5A9A-47AC-8BE0-7FA389539D91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84DDE5BF-9C81-4C7E-906A-1A3462FE0BA9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A573DE45-5C64-44AD-9130-B22A9F7E6A82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Espaço Reservado para Número de Slide 5">
            <a:extLst>
              <a:ext uri="{FF2B5EF4-FFF2-40B4-BE49-F238E27FC236}">
                <a16:creationId xmlns:a16="http://schemas.microsoft.com/office/drawing/2014/main" id="{ED0E32D1-CD33-45E1-A41D-0ECCF14B3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‹nº›</a:t>
            </a:fld>
            <a:endParaRPr lang="pt-BR" dirty="0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ED6D8575-EC83-4B80-B5A7-25F22D5B1AB2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8461D1B9-55AC-48EB-A791-0D8CEE6AEE3D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5119D623-1617-400D-9EA3-870B7D910F7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Imagem 11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82AC2369-94F0-4F65-A3AC-08763C67BC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5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Título Vertical 1">
            <a:extLst>
              <a:ext uri="{FF2B5EF4-FFF2-40B4-BE49-F238E27FC236}">
                <a16:creationId xmlns:a16="http://schemas.microsoft.com/office/drawing/2014/main" id="{435488B4-07BE-45F8-A08D-6998844833B4}"/>
              </a:ext>
            </a:extLst>
          </p:cNvPr>
          <p:cNvSpPr txBox="1">
            <a:spLocks/>
          </p:cNvSpPr>
          <p:nvPr userDrawn="1"/>
        </p:nvSpPr>
        <p:spPr>
          <a:xfrm>
            <a:off x="5943600" y="909637"/>
            <a:ext cx="2628900" cy="5811838"/>
          </a:xfrm>
          <a:prstGeom prst="rect">
            <a:avLst/>
          </a:prstGeom>
        </p:spPr>
        <p:txBody>
          <a:bodyPr vert="eaVert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36DD95DD-5473-47DF-896B-102132AA6C25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F0B38431-0FE0-4BB2-B82C-C9C68FB3247A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BA8D6F62-C6FF-45CB-A864-91BE010C9543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Espaço Reservado para Número de Slide 5">
            <a:extLst>
              <a:ext uri="{FF2B5EF4-FFF2-40B4-BE49-F238E27FC236}">
                <a16:creationId xmlns:a16="http://schemas.microsoft.com/office/drawing/2014/main" id="{C1894782-5F5B-4537-87DE-1E65CEBC5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‹nº›</a:t>
            </a:fld>
            <a:endParaRPr lang="pt-BR" dirty="0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BD8E15B-0CBB-4249-986D-3B87F76795EA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6D7DE2CC-E16A-434E-B039-F4F0293F4353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408E9506-BDE6-4902-B945-895335602523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agem 12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2C724FA7-60F7-4824-813F-66D6438E6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4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DA38215F-4D46-46F3-9595-2C5D10F9AF94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EAD401B0-27CD-4563-982B-1D24272D9864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08BA0EDE-D02A-49E2-9EC9-0C5E537AA39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Espaço Reservado para Número de Slide 5">
            <a:extLst>
              <a:ext uri="{FF2B5EF4-FFF2-40B4-BE49-F238E27FC236}">
                <a16:creationId xmlns:a16="http://schemas.microsoft.com/office/drawing/2014/main" id="{ECF9D6FD-661C-4C15-B70F-49122791E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‹nº›</a:t>
            </a:fld>
            <a:endParaRPr lang="pt-BR" dirty="0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F733FA7-72CC-4177-A0C4-81C8ED3E2B0C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9F1BA48E-5484-4B3F-B298-F82BC73D773F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F87CF3AF-6649-40A9-9EFE-D08C25AD72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Imagem 11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D4B46475-BD9D-45D1-8B4B-BFD01FEC52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3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73296962-F7FE-4B71-B4F5-E182C438161F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07B45530-6EB5-4562-BD05-63F985B08734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8C8BA90-4F4B-4B0A-ACF9-78254036111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Espaço Reservado para Número de Slide 5">
            <a:extLst>
              <a:ext uri="{FF2B5EF4-FFF2-40B4-BE49-F238E27FC236}">
                <a16:creationId xmlns:a16="http://schemas.microsoft.com/office/drawing/2014/main" id="{0F79E05E-7BD9-4B27-99B4-31FC40C1D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‹nº›</a:t>
            </a:fld>
            <a:endParaRPr lang="pt-BR" dirty="0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06B26C5-A7F3-40EA-81D0-5FF10BEB50BF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3E916F81-8148-41DF-B575-EA269B3F06F2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59C9F423-E5AD-4D0C-8249-DFCDCCBEF1B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Imagem 11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2ECF4FEB-A0E8-4F32-9DDD-92F5CE6C66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0B46B84-07BB-432B-B467-EA5E826F9859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DE71647A-04E6-47BD-A53B-F9850E4751E2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1DC843C7-2E37-4031-9804-6B5803FADA6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Espaço Reservado para Número de Slide 5">
            <a:extLst>
              <a:ext uri="{FF2B5EF4-FFF2-40B4-BE49-F238E27FC236}">
                <a16:creationId xmlns:a16="http://schemas.microsoft.com/office/drawing/2014/main" id="{E3DCB8CC-F0C2-4710-AA29-D75F92613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‹nº›</a:t>
            </a:fld>
            <a:endParaRPr lang="pt-BR"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C4C767C1-4281-457D-B858-2A96F9F0C50E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2F7D956E-52DE-4671-BDFE-3480F014537D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7E237CC9-0D83-47B9-94EC-ADCAF5BAE7E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agem 12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55BC1C63-B62C-4D72-986B-A8553733F3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1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6"/>
            <a:ext cx="10515600" cy="587828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F1E81C7F-CE86-41CE-8CB4-36F7FB18E5C5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E54B37D9-A246-4215-8B5B-CADF0E8B0CF8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B63EA0EB-083D-43AF-8763-2A4AD6800F2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Número de Slide 5">
            <a:extLst>
              <a:ext uri="{FF2B5EF4-FFF2-40B4-BE49-F238E27FC236}">
                <a16:creationId xmlns:a16="http://schemas.microsoft.com/office/drawing/2014/main" id="{78B440E4-B93E-4124-9162-D18F2D5FC6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‹nº›</a:t>
            </a:fld>
            <a:endParaRPr lang="pt-BR" dirty="0"/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0F7EA419-53BB-4085-8069-69D9A98EA3B2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5979A07-C966-48C6-B8EE-EEC198DCC42B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4201B899-CDBD-46BF-BFDA-1985B633A5B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Imagem 14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7FBFF99F-9C33-4E25-A1D1-09EE731A15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73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413726B-29ED-4CCE-8E7F-B20E055900FF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70C039E-8FB4-4B0B-857D-ADC78AC126DC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1798E300-A761-4340-BB54-5D9FCBE86E6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Espaço Reservado para Número de Slide 5">
            <a:extLst>
              <a:ext uri="{FF2B5EF4-FFF2-40B4-BE49-F238E27FC236}">
                <a16:creationId xmlns:a16="http://schemas.microsoft.com/office/drawing/2014/main" id="{6907561A-CC1F-43BC-BAB2-D921B1545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‹nº›</a:t>
            </a:fld>
            <a:endParaRPr lang="pt-BR" dirty="0"/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39BC0B5B-180D-4566-BC71-BEF4FE060F9D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BE409561-B6D0-424D-8FB9-D881B5B9C904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8C8CD70F-2F0C-42E6-BAD6-78DC7512509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Imagem 11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860E0FC7-913A-49F3-9150-56A5CE5666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4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BC66E6E-6288-477E-9B48-BB1F09936C59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4FCB9A90-A49A-40F3-84D1-965C0E566298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4A9AAC23-66EB-43EA-A9B8-3746F2FB651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Espaço Reservado para Número de Slide 5">
            <a:extLst>
              <a:ext uri="{FF2B5EF4-FFF2-40B4-BE49-F238E27FC236}">
                <a16:creationId xmlns:a16="http://schemas.microsoft.com/office/drawing/2014/main" id="{CD7F9A15-3E74-45DD-89B3-17B50D9C3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‹nº›</a:t>
            </a:fld>
            <a:endParaRPr lang="pt-BR" dirty="0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D981D004-AFF4-44D5-B08E-7187786B8398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8651FFB3-0508-414F-8EB8-11ED66AFCBDA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10C5DDB5-6BBD-4D49-B6DD-560E8070366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Imagem 9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3E412A2F-D452-4303-A8FE-A320209C5F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863B7304-D3E3-44B8-B186-01FDAC692F76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27327B8C-FB09-41D0-ACE5-68131E743196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1006F54D-9B89-44F7-BAFF-8E809F630F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Espaço Reservado para Número de Slide 5">
            <a:extLst>
              <a:ext uri="{FF2B5EF4-FFF2-40B4-BE49-F238E27FC236}">
                <a16:creationId xmlns:a16="http://schemas.microsoft.com/office/drawing/2014/main" id="{A4BA843D-E6F2-4A11-BD02-76AAF8824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‹nº›</a:t>
            </a:fld>
            <a:endParaRPr lang="pt-BR"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8FDB391C-BB53-4AC7-8005-EDF934826CC4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B2E00096-242A-4EA5-BD0F-2C5AD5C89743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48DEEC1B-AEF7-4C5D-B9E2-0FF689302D6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agem 12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1C91CB67-8175-4CFB-9DD2-BBF4165110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1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B2AC046-02A9-43DC-993D-0509150F3610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9C982EB7-4ECE-40FF-8E3C-A6911C9CAD06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B14F083C-B1E6-4AD5-892E-2B0BCB0A33E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Espaço Reservado para Número de Slide 5">
            <a:extLst>
              <a:ext uri="{FF2B5EF4-FFF2-40B4-BE49-F238E27FC236}">
                <a16:creationId xmlns:a16="http://schemas.microsoft.com/office/drawing/2014/main" id="{F4171601-B1A2-4724-882B-0FD9FC055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‹nº›</a:t>
            </a:fld>
            <a:endParaRPr lang="pt-BR"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CE00638C-D7F8-4591-99DE-B8D04F3A8066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3145D146-7234-4FA1-8EBA-622EE1340297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4E3683D6-BC3E-44B2-ABC8-86AEA164C58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agem 12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F3909B64-FDA9-463F-9DDC-E160E58D46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86836" cy="6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09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275066" y="365125"/>
            <a:ext cx="9285218" cy="601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8861" y="1065888"/>
            <a:ext cx="11478684" cy="5512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67611C3-7981-41FD-9AB4-3BA9591ABAD7}"/>
              </a:ext>
            </a:extLst>
          </p:cNvPr>
          <p:cNvGrpSpPr/>
          <p:nvPr userDrawn="1"/>
        </p:nvGrpSpPr>
        <p:grpSpPr>
          <a:xfrm>
            <a:off x="1989936" y="254227"/>
            <a:ext cx="9855479" cy="587828"/>
            <a:chOff x="2057576" y="250756"/>
            <a:chExt cx="9855479" cy="587828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1648A425-969A-4602-8324-6D36E5A7CACC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6504C654-8D56-4391-A532-1862C20C9F2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Imagem 26" descr="Desenho com traços pretos em fundo branco e letras pretas&#10;&#10;Descrição gerada automaticamente com confiança média">
            <a:extLst>
              <a:ext uri="{FF2B5EF4-FFF2-40B4-BE49-F238E27FC236}">
                <a16:creationId xmlns:a16="http://schemas.microsoft.com/office/drawing/2014/main" id="{906352E9-AC76-4B0E-A1D3-81199EDB1CA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704" cy="842055"/>
          </a:xfrm>
          <a:prstGeom prst="rect">
            <a:avLst/>
          </a:prstGeom>
        </p:spPr>
      </p:pic>
      <p:sp>
        <p:nvSpPr>
          <p:cNvPr id="28" name="Espaço Reservado para Número de Slide 5">
            <a:extLst>
              <a:ext uri="{FF2B5EF4-FFF2-40B4-BE49-F238E27FC236}">
                <a16:creationId xmlns:a16="http://schemas.microsoft.com/office/drawing/2014/main" id="{7238D1BF-9E73-4848-935C-825FB8F12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51" y="0"/>
            <a:ext cx="569749" cy="365125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pPr algn="r"/>
            <a:fld id="{4132491A-C8DB-4AC9-8AF1-41D5C714A7B5}" type="slidenum">
              <a:rPr lang="pt-BR" smtClean="0"/>
              <a:pPr algn="r"/>
              <a:t>‹nº›</a:t>
            </a:fld>
            <a:endParaRPr lang="pt-BR"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DC435A9-3247-4320-8DDB-1AE628E9B7DE}"/>
              </a:ext>
            </a:extLst>
          </p:cNvPr>
          <p:cNvGrpSpPr/>
          <p:nvPr userDrawn="1"/>
        </p:nvGrpSpPr>
        <p:grpSpPr>
          <a:xfrm rot="10800000">
            <a:off x="330995" y="6002954"/>
            <a:ext cx="9855479" cy="587828"/>
            <a:chOff x="2057576" y="250756"/>
            <a:chExt cx="9855479" cy="587828"/>
          </a:xfrm>
        </p:grpSpPr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BE88F8B2-B90D-40D9-B386-6FFAFAF36935}"/>
                </a:ext>
              </a:extLst>
            </p:cNvPr>
            <p:cNvCxnSpPr/>
            <p:nvPr userDrawn="1"/>
          </p:nvCxnSpPr>
          <p:spPr>
            <a:xfrm>
              <a:off x="11895188" y="250756"/>
              <a:ext cx="0" cy="58782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79769E09-F4F0-4CC2-AFC1-66B37F3B72D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057576" y="263490"/>
              <a:ext cx="985547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134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906F05A-FF54-4CB9-9DF3-C368ECDCC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cs typeface="Times New Roman" panose="02020603050405020304" pitchFamily="18" charset="0"/>
              </a:rPr>
              <a:t>Primeiros Passos com Python</a:t>
            </a:r>
            <a:endParaRPr lang="pt-BR" dirty="0"/>
          </a:p>
        </p:txBody>
      </p:sp>
      <p:sp>
        <p:nvSpPr>
          <p:cNvPr id="4" name="Subtítulo 7">
            <a:extLst>
              <a:ext uri="{FF2B5EF4-FFF2-40B4-BE49-F238E27FC236}">
                <a16:creationId xmlns:a16="http://schemas.microsoft.com/office/drawing/2014/main" id="{6F177005-F78F-76C7-5073-10FCCF664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907250"/>
          </a:xfrm>
        </p:spPr>
        <p:txBody>
          <a:bodyPr>
            <a:normAutofit fontScale="70000" lnSpcReduction="20000"/>
          </a:bodyPr>
          <a:lstStyle/>
          <a:p>
            <a:r>
              <a:rPr lang="pt-BR" altLang="pt-BR" sz="2800" b="1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Disciplina: Programação para Engenharia</a:t>
            </a:r>
          </a:p>
          <a:p>
            <a:endParaRPr lang="pt-BR" altLang="pt-BR" b="1" i="1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  <a:p>
            <a:pPr algn="l"/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		Professores:	Cristiane </a:t>
            </a:r>
            <a:r>
              <a:rPr lang="pt-BR" altLang="pt-BR" dirty="0" err="1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Pavei</a:t>
            </a:r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pt-BR" altLang="pt-BR" dirty="0" err="1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Martinello</a:t>
            </a:r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Fernandes</a:t>
            </a:r>
          </a:p>
          <a:p>
            <a:pPr algn="l"/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				Douglas de Medeiros Deolindo</a:t>
            </a:r>
          </a:p>
          <a:p>
            <a:pPr algn="l"/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				Giovani Martins Cascaes</a:t>
            </a:r>
          </a:p>
          <a:p>
            <a:pPr algn="l"/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				Joel Barbosa </a:t>
            </a:r>
            <a:r>
              <a:rPr lang="pt-BR" altLang="pt-BR" dirty="0" err="1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Panchyniak</a:t>
            </a:r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	</a:t>
            </a:r>
          </a:p>
          <a:p>
            <a:pPr algn="l"/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				Marcelo Marcos Amoroso</a:t>
            </a:r>
          </a:p>
          <a:p>
            <a:pPr algn="l"/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				Marcos Antônio Jeremias Coelho</a:t>
            </a:r>
          </a:p>
          <a:p>
            <a:pPr algn="l"/>
            <a:r>
              <a:rPr lang="pt-BR" altLang="pt-BR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				Ramon de Souza Coan</a:t>
            </a:r>
          </a:p>
        </p:txBody>
      </p:sp>
    </p:spTree>
    <p:extLst>
      <p:ext uri="{BB962C8B-B14F-4D97-AF65-F5344CB8AC3E}">
        <p14:creationId xmlns:p14="http://schemas.microsoft.com/office/powerpoint/2010/main" val="3413159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41EAF-AD37-496F-97C9-2ED877B3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 01 – Script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253F54-5941-43A4-A567-8D75D1099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cs typeface="Times New Roman" panose="02020603050405020304" pitchFamily="18" charset="0"/>
              </a:rPr>
              <a:t>Resolução:</a:t>
            </a:r>
            <a:endParaRPr lang="pt-BR" sz="3200" b="1" dirty="0">
              <a:cs typeface="Times New Roman" panose="02020603050405020304" pitchFamily="18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685800" indent="0" algn="just">
              <a:lnSpc>
                <a:spcPct val="107000"/>
              </a:lnSpc>
              <a:buNone/>
            </a:pP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n1 = </a:t>
            </a:r>
            <a:r>
              <a:rPr lang="pt-BR" sz="2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pt-BR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pt-BR" sz="2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input</a:t>
            </a:r>
            <a:r>
              <a:rPr lang="pt-BR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("Digite valor1: "))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n2 = </a:t>
            </a:r>
            <a:r>
              <a:rPr lang="pt-BR" sz="2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pt-BR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pt-BR" sz="2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input</a:t>
            </a:r>
            <a:r>
              <a:rPr lang="pt-BR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("Digite valor2: "))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n3 = </a:t>
            </a:r>
            <a:r>
              <a:rPr lang="pt-BR" sz="2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pt-BR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pt-BR" sz="2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input</a:t>
            </a:r>
            <a:r>
              <a:rPr lang="pt-BR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("Digite valor3: "))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soma = n1 + n2 + n3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print</a:t>
            </a:r>
            <a:r>
              <a:rPr lang="pt-BR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("A soma dos valores é: ", soma)</a:t>
            </a:r>
            <a:endParaRPr lang="pt-BR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708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41EAF-AD37-496F-97C9-2ED877B3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 02 - Área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253F54-5941-43A4-A567-8D75D1099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cs typeface="Times New Roman" panose="02020603050405020304" pitchFamily="18" charset="0"/>
              </a:rPr>
              <a:t>Construa os algoritmos propostos na forma de:</a:t>
            </a:r>
          </a:p>
          <a:p>
            <a:pPr marL="0" indent="0" algn="just">
              <a:buNone/>
            </a:pPr>
            <a:endParaRPr lang="pt-BR" sz="3200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cs typeface="Times New Roman" panose="02020603050405020304" pitchFamily="18" charset="0"/>
              </a:rPr>
              <a:t>	[Descrição Narrativa</a:t>
            </a:r>
          </a:p>
          <a:p>
            <a:pPr marL="0" indent="0" algn="just">
              <a:buNone/>
            </a:pPr>
            <a:r>
              <a:rPr lang="pt-BR" sz="3200" dirty="0">
                <a:cs typeface="Times New Roman" panose="02020603050405020304" pitchFamily="18" charset="0"/>
              </a:rPr>
              <a:t>	Pseudocódigo]</a:t>
            </a:r>
          </a:p>
          <a:p>
            <a:pPr marL="0" indent="0" algn="just">
              <a:buNone/>
            </a:pPr>
            <a:r>
              <a:rPr lang="pt-BR" sz="3200" dirty="0">
                <a:cs typeface="Times New Roman" panose="02020603050405020304" pitchFamily="18" charset="0"/>
              </a:rPr>
              <a:t>	e em Python</a:t>
            </a: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Multiplicação de duas </a:t>
            </a: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variáveis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para calcular a área do retângulo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33D35CB7-4B18-4BC2-0D34-B03B696E1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282" y="2076773"/>
            <a:ext cx="5712321" cy="251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72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41EAF-AD37-496F-97C9-2ED877B3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 02 – Descrição Narrativa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253F54-5941-43A4-A567-8D75D1099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cs typeface="Times New Roman" panose="02020603050405020304" pitchFamily="18" charset="0"/>
              </a:rPr>
              <a:t>Resolução:</a:t>
            </a:r>
            <a:endParaRPr lang="pt-BR" sz="3200" b="1" dirty="0"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NARRATIVO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passo 1 – receber os números (base e altura) que serão multiplicados;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passo 2 – multiplicar os números;</a:t>
            </a:r>
          </a:p>
          <a:p>
            <a:pPr marL="68580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passo 3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mostrar o resultado obtido na multiplicaç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ão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3200" b="1" dirty="0">
              <a:cs typeface="Times New Roman" panose="02020603050405020304" pitchFamily="18" charset="0"/>
            </a:endParaRPr>
          </a:p>
        </p:txBody>
      </p:sp>
      <p:pic>
        <p:nvPicPr>
          <p:cNvPr id="6" name="Picture 5" descr="A picture containing building, brick, building material&#10;&#10;Description automatically generated">
            <a:extLst>
              <a:ext uri="{FF2B5EF4-FFF2-40B4-BE49-F238E27FC236}">
                <a16:creationId xmlns:a16="http://schemas.microsoft.com/office/drawing/2014/main" id="{87AF4B63-ADE3-7A22-4A26-37C39B178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317" y="3363647"/>
            <a:ext cx="3129228" cy="312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26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41EAF-AD37-496F-97C9-2ED877B3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 02 - Pseudocódigo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253F54-5941-43A4-A567-8D75D1099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861" y="1065888"/>
            <a:ext cx="5308020" cy="5512159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cs typeface="Times New Roman" panose="02020603050405020304" pitchFamily="18" charset="0"/>
              </a:rPr>
              <a:t>Resolução:</a:t>
            </a:r>
            <a:endParaRPr lang="pt-BR" sz="3200" b="1" dirty="0">
              <a:cs typeface="Times New Roman" panose="02020603050405020304" pitchFamily="18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PSEUDOCÓDIGO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685800" indent="0" algn="just">
              <a:lnSpc>
                <a:spcPct val="107000"/>
              </a:lnSpc>
              <a:buNone/>
            </a:pP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ALGORITMO “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Multiplicacao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AREA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N1, N2: inteiro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Inicio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screva (“Digite o valor de N1:”)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leia (N1) 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b="1" dirty="0">
              <a:cs typeface="Times New Roman" panose="02020603050405020304" pitchFamily="18" charset="0"/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16C5B74-27DA-25D6-66F5-362B88F5608B}"/>
              </a:ext>
            </a:extLst>
          </p:cNvPr>
          <p:cNvSpPr txBox="1">
            <a:spLocks/>
          </p:cNvSpPr>
          <p:nvPr/>
        </p:nvSpPr>
        <p:spPr>
          <a:xfrm>
            <a:off x="5986060" y="1065888"/>
            <a:ext cx="5574224" cy="55121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0" algn="just">
              <a:lnSpc>
                <a:spcPct val="107000"/>
              </a:lnSpc>
              <a:buNone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escreva (“Digite o valor de N2:”)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leia (N2)</a:t>
            </a:r>
          </a:p>
          <a:p>
            <a:pPr marL="685800" indent="0" algn="just">
              <a:lnSpc>
                <a:spcPct val="107000"/>
              </a:lnSpc>
              <a:buFont typeface="Arial" panose="020B0604020202020204" pitchFamily="34" charset="0"/>
              <a:buNone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0" algn="just">
              <a:lnSpc>
                <a:spcPct val="107000"/>
              </a:lnSpc>
              <a:buFont typeface="Arial" panose="020B0604020202020204" pitchFamily="34" charset="0"/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AREA &lt; - N1 * N2</a:t>
            </a:r>
          </a:p>
          <a:p>
            <a:pPr marL="685800" indent="0" algn="just">
              <a:lnSpc>
                <a:spcPct val="107000"/>
              </a:lnSpc>
              <a:buFont typeface="Arial" panose="020B0604020202020204" pitchFamily="34" charset="0"/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escreva (“Área total = ”, AREA)</a:t>
            </a:r>
          </a:p>
          <a:p>
            <a:pPr marL="685800" indent="0" algn="just">
              <a:lnSpc>
                <a:spcPct val="107000"/>
              </a:lnSpc>
              <a:buFont typeface="Arial" panose="020B0604020202020204" pitchFamily="34" charset="0"/>
              <a:buNone/>
            </a:pP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fimAlgoritmo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1025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41EAF-AD37-496F-97C9-2ED877B3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 02 – Script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253F54-5941-43A4-A567-8D75D1099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cs typeface="Times New Roman" panose="02020603050405020304" pitchFamily="18" charset="0"/>
              </a:rPr>
              <a:t>Resolução:</a:t>
            </a:r>
            <a:endParaRPr lang="pt-BR" sz="3200" b="1" dirty="0">
              <a:cs typeface="Times New Roman" panose="02020603050405020304" pitchFamily="18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685800" indent="0" algn="just">
              <a:lnSpc>
                <a:spcPct val="107000"/>
              </a:lnSpc>
              <a:buNone/>
            </a:pP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 = </a:t>
            </a:r>
            <a:r>
              <a:rPr lang="pt-BR" sz="2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pt-BR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pt-BR" sz="2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input</a:t>
            </a:r>
            <a:r>
              <a:rPr lang="pt-BR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("Qual valor da base do retângulo: "))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 = </a:t>
            </a:r>
            <a:r>
              <a:rPr lang="pt-BR" sz="2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pt-BR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pt-BR" sz="2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input</a:t>
            </a:r>
            <a:r>
              <a:rPr lang="pt-BR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("Qual valor altura do retângulo : "))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area</a:t>
            </a:r>
            <a:r>
              <a:rPr lang="pt-BR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a * b 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print</a:t>
            </a:r>
            <a:r>
              <a:rPr lang="pt-BR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("A área do retângulo é:", </a:t>
            </a:r>
            <a:r>
              <a:rPr lang="pt-BR" sz="24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area</a:t>
            </a:r>
            <a:r>
              <a:rPr lang="pt-BR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endParaRPr lang="pt-BR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7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41EAF-AD37-496F-97C9-2ED877B3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 03 - Divisão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253F54-5941-43A4-A567-8D75D1099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cs typeface="Times New Roman" panose="02020603050405020304" pitchFamily="18" charset="0"/>
              </a:rPr>
              <a:t>Construa os algoritmos propostos na forma de:</a:t>
            </a:r>
          </a:p>
          <a:p>
            <a:pPr marL="0" indent="0" algn="just">
              <a:buNone/>
            </a:pPr>
            <a:endParaRPr lang="pt-BR" sz="3200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cs typeface="Times New Roman" panose="02020603050405020304" pitchFamily="18" charset="0"/>
              </a:rPr>
              <a:t>	[Descrição Narrativa</a:t>
            </a:r>
          </a:p>
          <a:p>
            <a:pPr marL="0" indent="0" algn="just">
              <a:buNone/>
            </a:pPr>
            <a:r>
              <a:rPr lang="pt-BR" sz="3200" dirty="0">
                <a:cs typeface="Times New Roman" panose="02020603050405020304" pitchFamily="18" charset="0"/>
              </a:rPr>
              <a:t>	Pseudocódigo]</a:t>
            </a:r>
          </a:p>
          <a:p>
            <a:pPr marL="0" indent="0" algn="just">
              <a:buNone/>
            </a:pPr>
            <a:r>
              <a:rPr lang="pt-BR" sz="3200" dirty="0">
                <a:cs typeface="Times New Roman" panose="02020603050405020304" pitchFamily="18" charset="0"/>
              </a:rPr>
              <a:t>	e em Python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Mostrar o resultado da divisão de dois números</a:t>
            </a: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96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41EAF-AD37-496F-97C9-2ED877B3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 03 – Descrição Narrativa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253F54-5941-43A4-A567-8D75D1099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cs typeface="Times New Roman" panose="02020603050405020304" pitchFamily="18" charset="0"/>
              </a:rPr>
              <a:t>Resolução:</a:t>
            </a:r>
            <a:endParaRPr lang="pt-BR" sz="3200" b="1" dirty="0"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NARRATIVO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passo 1 – recebe os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dois 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números;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passo 2 – dividir o primeiro número pelo segundo;</a:t>
            </a:r>
          </a:p>
          <a:p>
            <a:pPr marL="68580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passo 3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mostrar o resultado obtido.</a:t>
            </a:r>
          </a:p>
          <a:p>
            <a:pPr marL="0" indent="0" algn="just">
              <a:buNone/>
            </a:pPr>
            <a:endParaRPr lang="pt-BR" sz="32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624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41EAF-AD37-496F-97C9-2ED877B3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 03 - Pseudocódigo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253F54-5941-43A4-A567-8D75D1099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861" y="1065888"/>
            <a:ext cx="5555993" cy="5512159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cs typeface="Times New Roman" panose="02020603050405020304" pitchFamily="18" charset="0"/>
              </a:rPr>
              <a:t>Resolução:</a:t>
            </a:r>
            <a:endParaRPr lang="pt-BR" sz="3200" b="1" dirty="0">
              <a:cs typeface="Times New Roman" panose="02020603050405020304" pitchFamily="18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PSEUDOCÓDIGO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685800" indent="0" algn="just">
              <a:lnSpc>
                <a:spcPct val="107000"/>
              </a:lnSpc>
              <a:buNone/>
            </a:pP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ALGORITMO “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Divisao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RESULTADO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N1, N2: inteiro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Inicio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screva (“Digite o valor de N1:”)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leia (N1) </a:t>
            </a:r>
          </a:p>
          <a:p>
            <a:pPr marL="685800" indent="0" algn="just">
              <a:lnSpc>
                <a:spcPct val="107000"/>
              </a:lnSpc>
              <a:buNone/>
            </a:pP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b="1" dirty="0">
              <a:cs typeface="Times New Roman" panose="02020603050405020304" pitchFamily="18" charset="0"/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365FA68-96BB-E317-BD47-A4AFE0C0C152}"/>
              </a:ext>
            </a:extLst>
          </p:cNvPr>
          <p:cNvSpPr txBox="1">
            <a:spLocks/>
          </p:cNvSpPr>
          <p:nvPr/>
        </p:nvSpPr>
        <p:spPr>
          <a:xfrm>
            <a:off x="6182390" y="2158060"/>
            <a:ext cx="5555992" cy="55121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escreva (“Digite o valor de N2:”)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leia (N2)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RESULTADO &lt; - N1 / N2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escreva (“Divisão =”, RESULTADO)</a:t>
            </a:r>
          </a:p>
          <a:p>
            <a:pPr marL="685800" indent="0" algn="just">
              <a:lnSpc>
                <a:spcPct val="107000"/>
              </a:lnSpc>
              <a:buFont typeface="Arial" panose="020B0604020202020204" pitchFamily="34" charset="0"/>
              <a:buNone/>
            </a:pP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fimAlgoritmo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sz="32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570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41EAF-AD37-496F-97C9-2ED877B3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 03 – Script I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253F54-5941-43A4-A567-8D75D1099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cs typeface="Times New Roman" panose="02020603050405020304" pitchFamily="18" charset="0"/>
              </a:rPr>
              <a:t>Resolução:</a:t>
            </a:r>
            <a:endParaRPr lang="pt-BR" sz="3200" b="1" dirty="0">
              <a:cs typeface="Times New Roman" panose="02020603050405020304" pitchFamily="18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685800" indent="0" algn="just">
              <a:lnSpc>
                <a:spcPct val="107000"/>
              </a:lnSpc>
              <a:buNone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n1 = </a:t>
            </a:r>
            <a:r>
              <a:rPr lang="pt-BR" sz="2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float</a:t>
            </a:r>
            <a:r>
              <a:rPr lang="pt-BR" sz="2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pt-BR" sz="2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input</a:t>
            </a:r>
            <a:r>
              <a:rPr lang="pt-BR" sz="2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("Digite valor1: "))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n2 = </a:t>
            </a:r>
            <a:r>
              <a:rPr lang="pt-BR" sz="2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float</a:t>
            </a:r>
            <a:r>
              <a:rPr lang="pt-BR" sz="2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pt-BR" sz="2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input</a:t>
            </a:r>
            <a:r>
              <a:rPr lang="pt-BR" sz="2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("Digite valor2: "))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resultado = n1 / n2 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print</a:t>
            </a:r>
            <a:r>
              <a:rPr lang="pt-BR" sz="2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(“Resultado da divisão foi: ", resultado)</a:t>
            </a:r>
            <a:endParaRPr lang="pt-BR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000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41EAF-AD37-496F-97C9-2ED877B3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 03 – Script II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253F54-5941-43A4-A567-8D75D1099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cs typeface="Times New Roman" panose="02020603050405020304" pitchFamily="18" charset="0"/>
              </a:rPr>
              <a:t>Resolução:</a:t>
            </a:r>
            <a:endParaRPr lang="pt-BR" sz="3200" b="1" dirty="0">
              <a:cs typeface="Times New Roman" panose="02020603050405020304" pitchFamily="18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685800" indent="0" algn="just">
              <a:lnSpc>
                <a:spcPct val="107000"/>
              </a:lnSpc>
              <a:buNone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 = 2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 = 0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divisao = a / b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print(divisao)</a:t>
            </a:r>
          </a:p>
          <a:p>
            <a:pPr marL="685800" indent="0" algn="just">
              <a:lnSpc>
                <a:spcPct val="107000"/>
              </a:lnSpc>
              <a:buNone/>
            </a:pPr>
            <a:endParaRPr lang="pt-BR" sz="24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pt-BR" sz="32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764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Ambiente IDLE do Python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B580097-8B82-44CF-B8CF-B7ACC2B9B86A}"/>
              </a:ext>
            </a:extLst>
          </p:cNvPr>
          <p:cNvSpPr txBox="1"/>
          <p:nvPr/>
        </p:nvSpPr>
        <p:spPr>
          <a:xfrm>
            <a:off x="635431" y="1286359"/>
            <a:ext cx="1126483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b="1" dirty="0"/>
              <a:t>Acessando o Python:</a:t>
            </a:r>
            <a:endParaRPr lang="pt-BR" sz="2800" dirty="0"/>
          </a:p>
          <a:p>
            <a:pPr algn="just"/>
            <a:r>
              <a:rPr lang="pt-BR" sz="2800" dirty="0"/>
              <a:t>	Acessando por meio do IDLE do Python:</a:t>
            </a:r>
          </a:p>
          <a:p>
            <a:pPr algn="just"/>
            <a:r>
              <a:rPr lang="pt-BR" sz="2800" dirty="0"/>
              <a:t>		Digite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IDLE Python </a:t>
            </a:r>
            <a:r>
              <a:rPr lang="pt-BR" sz="2800" dirty="0"/>
              <a:t>no “pesquisar” do Windows</a:t>
            </a:r>
          </a:p>
          <a:p>
            <a:pPr algn="just"/>
            <a:r>
              <a:rPr lang="pt-BR" sz="2800" dirty="0"/>
              <a:t>		Clique no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pt-BR" sz="2800" dirty="0"/>
              <a:t> que irá aparecer.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19C63496-264E-E656-E8E3-3C109A7BC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31" y="3429000"/>
            <a:ext cx="10287612" cy="214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1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41EAF-AD37-496F-97C9-2ED877B3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 03 – Script III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253F54-5941-43A4-A567-8D75D1099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cs typeface="Times New Roman" panose="02020603050405020304" pitchFamily="18" charset="0"/>
              </a:rPr>
              <a:t>Resolução:</a:t>
            </a:r>
            <a:endParaRPr lang="pt-BR" sz="3200" b="1" dirty="0">
              <a:cs typeface="Times New Roman" panose="02020603050405020304" pitchFamily="18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685800" indent="0" algn="just">
              <a:lnSpc>
                <a:spcPct val="107000"/>
              </a:lnSpc>
              <a:buNone/>
            </a:pPr>
            <a:endParaRPr lang="pt-BR" sz="2400" dirty="0"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 = </a:t>
            </a:r>
            <a:r>
              <a:rPr lang="pt-BR" sz="2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pt-BR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pt-BR" sz="2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input</a:t>
            </a:r>
            <a:r>
              <a:rPr lang="pt-BR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('Digite valor1: '))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 = </a:t>
            </a:r>
            <a:r>
              <a:rPr lang="pt-BR" sz="2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pt-BR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pt-BR" sz="2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input</a:t>
            </a:r>
            <a:r>
              <a:rPr lang="pt-BR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('Digite valor2: (DIFERENTE de 0)'))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try</a:t>
            </a:r>
            <a:r>
              <a:rPr lang="pt-BR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pt-BR" sz="2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print</a:t>
            </a:r>
            <a:r>
              <a:rPr lang="pt-BR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(“Resultado da divisão foi: ", a / b)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except</a:t>
            </a:r>
            <a:r>
              <a:rPr lang="pt-BR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pt-BR" sz="2400" i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ZeroDivisionError</a:t>
            </a:r>
            <a:r>
              <a:rPr lang="pt-BR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pt-BR" sz="2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print</a:t>
            </a:r>
            <a:r>
              <a:rPr lang="pt-BR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("Divisão por zero - invalida!")</a:t>
            </a:r>
            <a:endParaRPr lang="pt-BR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926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41EAF-AD37-496F-97C9-2ED877B3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 04 - Média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253F54-5941-43A4-A567-8D75D1099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cs typeface="Times New Roman" panose="02020603050405020304" pitchFamily="18" charset="0"/>
              </a:rPr>
              <a:t>Construa os algoritmos propostos na forma de:</a:t>
            </a:r>
          </a:p>
          <a:p>
            <a:pPr marL="0" indent="0" algn="just">
              <a:buNone/>
            </a:pPr>
            <a:endParaRPr lang="pt-BR" sz="3200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cs typeface="Times New Roman" panose="02020603050405020304" pitchFamily="18" charset="0"/>
              </a:rPr>
              <a:t>	[Descrição Narrativa</a:t>
            </a:r>
          </a:p>
          <a:p>
            <a:pPr marL="0" indent="0" algn="just">
              <a:buNone/>
            </a:pPr>
            <a:r>
              <a:rPr lang="pt-BR" sz="3200" dirty="0">
                <a:cs typeface="Times New Roman" panose="02020603050405020304" pitchFamily="18" charset="0"/>
              </a:rPr>
              <a:t>	Pseudocódigo]</a:t>
            </a:r>
          </a:p>
          <a:p>
            <a:pPr marL="0" indent="0" algn="just">
              <a:buNone/>
            </a:pPr>
            <a:r>
              <a:rPr lang="pt-BR" sz="3200" dirty="0">
                <a:cs typeface="Times New Roman" panose="02020603050405020304" pitchFamily="18" charset="0"/>
              </a:rPr>
              <a:t>	e em Python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Calcular a média aritmética simples de um aluno e mostrar a situação, que pode ser aprovado ou reprovado</a:t>
            </a: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 Critério de aprovação: média igual ou superior a 6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922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41EAF-AD37-496F-97C9-2ED877B3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 04 – Descrição Narrativa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253F54-5941-43A4-A567-8D75D1099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cs typeface="Times New Roman" panose="02020603050405020304" pitchFamily="18" charset="0"/>
              </a:rPr>
              <a:t>Resolução:</a:t>
            </a:r>
            <a:endParaRPr lang="pt-BR" sz="3200" b="1" dirty="0"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NARRATIVO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passo 1 – receber as duas notas;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passo 2 – calcular a média aritmética;</a:t>
            </a:r>
          </a:p>
          <a:p>
            <a:pPr marL="68580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passo 3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mostrar a média aritmética;</a:t>
            </a:r>
          </a:p>
          <a:p>
            <a:pPr marL="68580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passo 4 – se a média for maior ou igual a 6, então a situação do aluno é aprovado; caso contrário, a situação é reprovado.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269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41EAF-AD37-496F-97C9-2ED877B3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 04 - Pseudocódigo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253F54-5941-43A4-A567-8D75D1099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861" y="1065888"/>
            <a:ext cx="5509498" cy="5512159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cs typeface="Times New Roman" panose="02020603050405020304" pitchFamily="18" charset="0"/>
              </a:rPr>
              <a:t>Resolução:</a:t>
            </a:r>
            <a:endParaRPr lang="pt-BR" sz="3200" b="1" dirty="0">
              <a:cs typeface="Times New Roman" panose="02020603050405020304" pitchFamily="18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PSEUDOCÓDIGO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ALGORITMO “Media”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N1, N2: real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Inicio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screva (“Digite o valor de N1:”)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leia (N1) 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escreva (“Digite o valor de N2:”)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leia (N2)</a:t>
            </a:r>
          </a:p>
          <a:p>
            <a:pPr marL="685800" indent="0" algn="just">
              <a:lnSpc>
                <a:spcPct val="107000"/>
              </a:lnSpc>
              <a:buNone/>
            </a:pP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b="1" dirty="0">
              <a:cs typeface="Times New Roman" panose="02020603050405020304" pitchFamily="18" charset="0"/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3B10928-ACE2-2C83-0147-A6D111676829}"/>
              </a:ext>
            </a:extLst>
          </p:cNvPr>
          <p:cNvSpPr txBox="1">
            <a:spLocks/>
          </p:cNvSpPr>
          <p:nvPr/>
        </p:nvSpPr>
        <p:spPr>
          <a:xfrm>
            <a:off x="5574224" y="1165129"/>
            <a:ext cx="6268915" cy="55121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0" algn="just">
              <a:lnSpc>
                <a:spcPct val="107000"/>
              </a:lnSpc>
              <a:buFont typeface="Arial" panose="020B0604020202020204" pitchFamily="34" charset="0"/>
              <a:buNone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0" algn="just">
              <a:lnSpc>
                <a:spcPct val="107000"/>
              </a:lnSpc>
              <a:buFont typeface="Arial" panose="020B0604020202020204" pitchFamily="34" charset="0"/>
              <a:buNone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0" algn="just">
              <a:lnSpc>
                <a:spcPct val="107000"/>
              </a:lnSpc>
              <a:buFont typeface="Arial" panose="020B0604020202020204" pitchFamily="34" charset="0"/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 &lt; - (N1 + N2) / 2</a:t>
            </a:r>
          </a:p>
          <a:p>
            <a:pPr marL="685800" indent="0" algn="just">
              <a:lnSpc>
                <a:spcPct val="107000"/>
              </a:lnSpc>
              <a:buFont typeface="Arial" panose="020B0604020202020204" pitchFamily="34" charset="0"/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escreva (“Média =”, MEDIA)</a:t>
            </a:r>
          </a:p>
          <a:p>
            <a:pPr marL="685800" indent="0" algn="just">
              <a:lnSpc>
                <a:spcPct val="107000"/>
              </a:lnSpc>
              <a:buFont typeface="Arial" panose="020B0604020202020204" pitchFamily="34" charset="0"/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(MEDIA &gt;= 6) então</a:t>
            </a:r>
          </a:p>
          <a:p>
            <a:pPr marL="685800" indent="0" algn="just">
              <a:lnSpc>
                <a:spcPct val="107000"/>
              </a:lnSpc>
              <a:buFont typeface="Arial" panose="020B0604020202020204" pitchFamily="34" charset="0"/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escreva (“O aluno está Aprovado”)</a:t>
            </a:r>
          </a:p>
          <a:p>
            <a:pPr marL="685800" indent="0" algn="just">
              <a:lnSpc>
                <a:spcPct val="107000"/>
              </a:lnSpc>
              <a:buFont typeface="Arial" panose="020B0604020202020204" pitchFamily="34" charset="0"/>
              <a:buNone/>
            </a:pP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Senao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685800" indent="0" algn="just">
              <a:lnSpc>
                <a:spcPct val="107000"/>
              </a:lnSpc>
              <a:buFont typeface="Arial" panose="020B0604020202020204" pitchFamily="34" charset="0"/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escreva (“O aluno está Reprovado”)</a:t>
            </a:r>
          </a:p>
          <a:p>
            <a:pPr marL="685800" indent="0" algn="just">
              <a:lnSpc>
                <a:spcPct val="107000"/>
              </a:lnSpc>
              <a:buFont typeface="Arial" panose="020B0604020202020204" pitchFamily="34" charset="0"/>
              <a:buNone/>
            </a:pP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fimSe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0" algn="just">
              <a:lnSpc>
                <a:spcPct val="107000"/>
              </a:lnSpc>
              <a:buFont typeface="Arial" panose="020B0604020202020204" pitchFamily="34" charset="0"/>
              <a:buNone/>
            </a:pP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fimAlgoritmo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685800" indent="0" algn="just">
              <a:lnSpc>
                <a:spcPct val="107000"/>
              </a:lnSpc>
              <a:buFont typeface="Arial" panose="020B0604020202020204" pitchFamily="34" charset="0"/>
              <a:buNone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pt-BR" sz="32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913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41EAF-AD37-496F-97C9-2ED877B3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 04 – Script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253F54-5941-43A4-A567-8D75D1099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cs typeface="Times New Roman" panose="02020603050405020304" pitchFamily="18" charset="0"/>
              </a:rPr>
              <a:t>Resolução:</a:t>
            </a:r>
            <a:endParaRPr lang="pt-BR" sz="3200" b="1" dirty="0">
              <a:cs typeface="Times New Roman" panose="02020603050405020304" pitchFamily="18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n1 = </a:t>
            </a:r>
            <a:r>
              <a:rPr lang="pt-BR" sz="2400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float</a:t>
            </a:r>
            <a:r>
              <a:rPr lang="pt-BR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pt-BR" sz="2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input</a:t>
            </a:r>
            <a:r>
              <a:rPr lang="pt-BR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("Digite a primeira nota: "))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n2 = </a:t>
            </a:r>
            <a:r>
              <a:rPr lang="pt-BR" sz="2400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float</a:t>
            </a:r>
            <a:r>
              <a:rPr lang="pt-BR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pt-BR" sz="2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input</a:t>
            </a:r>
            <a:r>
              <a:rPr lang="pt-BR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("Digite a segunda nota: "))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media = (n1 + n2) / 2 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print</a:t>
            </a:r>
            <a:r>
              <a:rPr lang="pt-BR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("A média das notas é: ", media)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</a:t>
            </a:r>
            <a:r>
              <a:rPr lang="pt-BR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(media &gt;= 6):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print("Aluno APROVADO")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else</a:t>
            </a:r>
            <a:r>
              <a:rPr lang="pt-BR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print("Aluno REPROVADO")</a:t>
            </a:r>
          </a:p>
          <a:p>
            <a:pPr marL="685800" indent="0" algn="just">
              <a:lnSpc>
                <a:spcPct val="107000"/>
              </a:lnSpc>
              <a:buNone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858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41EAF-AD37-496F-97C9-2ED877B3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253F54-5941-43A4-A567-8D75D1099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78" y="1065887"/>
            <a:ext cx="11277206" cy="5512159"/>
          </a:xfrm>
        </p:spPr>
        <p:txBody>
          <a:bodyPr anchor="t">
            <a:normAutofit/>
          </a:bodyPr>
          <a:lstStyle/>
          <a:p>
            <a:pPr marL="685800" indent="0">
              <a:lnSpc>
                <a:spcPct val="107000"/>
              </a:lnSpc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 A fórmula dos juros compostos é a seguinte:</a:t>
            </a:r>
          </a:p>
          <a:p>
            <a:pPr marL="685800" indent="0">
              <a:lnSpc>
                <a:spcPct val="107000"/>
              </a:lnSpc>
              <a:buNone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0">
              <a:lnSpc>
                <a:spcPct val="107000"/>
              </a:lnSpc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Onde:</a:t>
            </a:r>
          </a:p>
          <a:p>
            <a:pPr marL="685800" indent="0">
              <a:lnSpc>
                <a:spcPct val="107000"/>
              </a:lnSpc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FV - Valor final do investimento, ao término do tempo</a:t>
            </a:r>
          </a:p>
          <a:p>
            <a:pPr marL="685800" indent="0">
              <a:lnSpc>
                <a:spcPct val="107000"/>
              </a:lnSpc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PV - Valor inicial que o cliente irá investir</a:t>
            </a:r>
          </a:p>
          <a:p>
            <a:pPr marL="685800" indent="0">
              <a:lnSpc>
                <a:spcPct val="107000"/>
              </a:lnSpc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 - Rentabilidade mensal (em porcentagem)</a:t>
            </a:r>
          </a:p>
          <a:p>
            <a:pPr marL="685800" indent="0">
              <a:lnSpc>
                <a:spcPct val="107000"/>
              </a:lnSpc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n - Quantidade de meses que o dinheiro do cliente vai ficar aplicado</a:t>
            </a:r>
          </a:p>
          <a:p>
            <a:pPr marL="685800" indent="0">
              <a:lnSpc>
                <a:spcPct val="107000"/>
              </a:lnSpc>
              <a:buNone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0">
              <a:lnSpc>
                <a:spcPct val="107000"/>
              </a:lnSpc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Elabore um Script </a:t>
            </a:r>
            <a:r>
              <a:rPr lang="pt-BR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linguagem Python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solicite o valor do investimento (PV), o número de meses (n) que irá permanecer aplicado e  a rentabilidade (i). Ao final, o script deve mostrar o valor do montante total (FV).</a:t>
            </a:r>
          </a:p>
        </p:txBody>
      </p:sp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9F822D9-3E90-378A-2E47-CC40051F7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446" y="1601170"/>
            <a:ext cx="3572842" cy="79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10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41EAF-AD37-496F-97C9-2ED877B3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253F54-5941-43A4-A567-8D75D1099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78" y="1065887"/>
            <a:ext cx="11277206" cy="5512159"/>
          </a:xfrm>
        </p:spPr>
        <p:txBody>
          <a:bodyPr anchor="t">
            <a:normAutofit/>
          </a:bodyPr>
          <a:lstStyle/>
          <a:p>
            <a:pPr marL="685800" indent="0">
              <a:lnSpc>
                <a:spcPct val="107000"/>
              </a:lnSpc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Ainda sobre juros compostos: Um cliente pediu que o sistema do banco tivesse a seguinte função:</a:t>
            </a:r>
          </a:p>
          <a:p>
            <a:pPr marL="685800" indent="0">
              <a:lnSpc>
                <a:spcPct val="107000"/>
              </a:lnSpc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Informar o valor inicial que ele deve investir, para ao final de ‘n' meses ele tenha um valor ‘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fv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 supondo que este dinheiro esteja com uma rentabilidade 'i' mensal, em porcentagem.</a:t>
            </a:r>
          </a:p>
          <a:p>
            <a:pPr marL="685800" indent="0">
              <a:lnSpc>
                <a:spcPct val="107000"/>
              </a:lnSpc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Desenvolva um script em linguagem Python que solicite o valor final, o número de meses que retende deixar seu dinheiro aplicado, bem como a rentabilidade. O script deve exibir o valor inicial que ele deve investir para atingir tal objetivo.</a:t>
            </a:r>
          </a:p>
          <a:p>
            <a:pPr marL="685800" indent="0">
              <a:lnSpc>
                <a:spcPct val="107000"/>
              </a:lnSpc>
              <a:buNone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mathematical equation with black text&#10;&#10;Description automatically generated">
            <a:extLst>
              <a:ext uri="{FF2B5EF4-FFF2-40B4-BE49-F238E27FC236}">
                <a16:creationId xmlns:a16="http://schemas.microsoft.com/office/drawing/2014/main" id="{2EED780E-170F-A412-81AB-A3D5CD137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87" y="4842654"/>
            <a:ext cx="26384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51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41EAF-AD37-496F-97C9-2ED877B3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253F54-5941-43A4-A567-8D75D1099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78" y="1065887"/>
            <a:ext cx="11277206" cy="5512159"/>
          </a:xfrm>
        </p:spPr>
        <p:txBody>
          <a:bodyPr anchor="t">
            <a:normAutofit/>
          </a:bodyPr>
          <a:lstStyle/>
          <a:p>
            <a:pPr marL="685800" indent="0">
              <a:lnSpc>
                <a:spcPct val="107000"/>
              </a:lnSpc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 Suponha que o preço de capa de um livro seja R$ 24,95, mas as livrarias recebem um desconto de 35%. O transporte custa R$ 3,00 para o primeiro exemplar e 75 centavos para cada exemplar adicional. Qual é o custo total de atacado para X cópias? Solicite o valor de X. Crie um Script em linguagem Python para solicitar os dados necessários e exibir o custo total da compra.</a:t>
            </a:r>
          </a:p>
        </p:txBody>
      </p:sp>
    </p:spTree>
    <p:extLst>
      <p:ext uri="{BB962C8B-B14F-4D97-AF65-F5344CB8AC3E}">
        <p14:creationId xmlns:p14="http://schemas.microsoft.com/office/powerpoint/2010/main" val="2745767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Resultado de imagem para Obrigado">
            <a:extLst>
              <a:ext uri="{FF2B5EF4-FFF2-40B4-BE49-F238E27FC236}">
                <a16:creationId xmlns:a16="http://schemas.microsoft.com/office/drawing/2014/main" id="{B74634BC-9B07-4B94-9AF7-B4B4921DC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014" y="1691721"/>
            <a:ext cx="5827052" cy="385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94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Testando variáveis e </a:t>
            </a:r>
            <a:r>
              <a:rPr lang="pt-BR" sz="4800" b="1" dirty="0">
                <a:solidFill>
                  <a:srgbClr val="003958"/>
                </a:solidFill>
                <a:latin typeface="+mj-lt"/>
              </a:rPr>
              <a:t>scripts</a:t>
            </a:r>
            <a:r>
              <a:rPr lang="pt-BR" sz="4800" dirty="0">
                <a:solidFill>
                  <a:srgbClr val="003958"/>
                </a:solidFill>
                <a:latin typeface="+mj-lt"/>
              </a:rPr>
              <a:t> no Python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B580097-8B82-44CF-B8CF-B7ACC2B9B86A}"/>
              </a:ext>
            </a:extLst>
          </p:cNvPr>
          <p:cNvSpPr txBox="1"/>
          <p:nvPr/>
        </p:nvSpPr>
        <p:spPr>
          <a:xfrm>
            <a:off x="592667" y="1656370"/>
            <a:ext cx="1130759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Até agora executamos o Python no modo interativo, no qual você interage diretamente com o interpretador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O modo interativo é uma boa forma de começar, mas se estiver trabalhando com mais do que algumas linhas do código, o processo pode ficar desorganizado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A alternativa é salvar o código em um arquivo chamado </a:t>
            </a:r>
            <a:r>
              <a:rPr lang="pt-BR" sz="2800" b="1" dirty="0"/>
              <a:t>script</a:t>
            </a:r>
            <a:r>
              <a:rPr lang="pt-BR" sz="2800" dirty="0"/>
              <a:t> e então acionar o interpretador no modo script para executá-lo. Por convenção, os scripts no Python têm nomes que terminam com </a:t>
            </a:r>
            <a:r>
              <a:rPr lang="pt-BR" sz="2800" b="1" dirty="0"/>
              <a:t>.</a:t>
            </a:r>
            <a:r>
              <a:rPr lang="pt-BR" sz="2800" b="1" dirty="0" err="1"/>
              <a:t>py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12847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Testando variáveis e scripts no Python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B580097-8B82-44CF-B8CF-B7ACC2B9B86A}"/>
              </a:ext>
            </a:extLst>
          </p:cNvPr>
          <p:cNvSpPr txBox="1"/>
          <p:nvPr/>
        </p:nvSpPr>
        <p:spPr>
          <a:xfrm>
            <a:off x="592667" y="1253930"/>
            <a:ext cx="1130759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b="1" dirty="0"/>
              <a:t>Criando um pequeno programa em Python: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Abrindo um novo documento em um editor de texto no computador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Ou também, podemos utilizar o IDLE do Python e clicar em “new file”.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A063963-B25A-D256-B0FE-4977D4BA6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137" y="2978453"/>
            <a:ext cx="7666655" cy="353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1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Testando variáveis e scripts no Python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B580097-8B82-44CF-B8CF-B7ACC2B9B86A}"/>
              </a:ext>
            </a:extLst>
          </p:cNvPr>
          <p:cNvSpPr txBox="1"/>
          <p:nvPr/>
        </p:nvSpPr>
        <p:spPr>
          <a:xfrm>
            <a:off x="592667" y="1253930"/>
            <a:ext cx="1130759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BR" sz="2800" dirty="0"/>
          </a:p>
          <a:p>
            <a:pPr algn="just"/>
            <a:r>
              <a:rPr lang="pt-BR" sz="2800" dirty="0"/>
              <a:t>Vamos digitar os seguintes comandos: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 = 10</a:t>
            </a:r>
          </a:p>
          <a:p>
            <a:pPr algn="just"/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 = 20</a:t>
            </a:r>
          </a:p>
          <a:p>
            <a:pPr algn="just"/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soma = a + b</a:t>
            </a:r>
          </a:p>
          <a:p>
            <a:pPr algn="just"/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print ("A soma dos números é:", soma)</a:t>
            </a:r>
          </a:p>
        </p:txBody>
      </p:sp>
    </p:spTree>
    <p:extLst>
      <p:ext uri="{BB962C8B-B14F-4D97-AF65-F5344CB8AC3E}">
        <p14:creationId xmlns:p14="http://schemas.microsoft.com/office/powerpoint/2010/main" val="429313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Testando variáveis e scripts no Python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B580097-8B82-44CF-B8CF-B7ACC2B9B86A}"/>
              </a:ext>
            </a:extLst>
          </p:cNvPr>
          <p:cNvSpPr txBox="1"/>
          <p:nvPr/>
        </p:nvSpPr>
        <p:spPr>
          <a:xfrm>
            <a:off x="657497" y="1253930"/>
            <a:ext cx="1087700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Salve o arquivo e mude a extensão dele para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Agora, vá em "</a:t>
            </a:r>
            <a:r>
              <a:rPr lang="pt-BR" sz="2800" dirty="0" err="1"/>
              <a:t>Run</a:t>
            </a:r>
            <a:r>
              <a:rPr lang="pt-BR" sz="2800" dirty="0"/>
              <a:t> -&gt; </a:t>
            </a:r>
            <a:r>
              <a:rPr lang="pt-BR" sz="2800" dirty="0" err="1"/>
              <a:t>Run</a:t>
            </a:r>
            <a:r>
              <a:rPr lang="pt-BR" sz="2800" dirty="0"/>
              <a:t> module" ou aperte F5 e veja o que apareceu na janela do interpretador:</a:t>
            </a:r>
          </a:p>
        </p:txBody>
      </p:sp>
      <p:pic>
        <p:nvPicPr>
          <p:cNvPr id="3" name="Picture 2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9421BC2B-3FCC-8E8E-6526-A4274EE06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079" y="3535664"/>
            <a:ext cx="9663842" cy="298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41EAF-AD37-496F-97C9-2ED877B3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 01 - Soma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253F54-5941-43A4-A567-8D75D1099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847" y="1331772"/>
            <a:ext cx="11478684" cy="4315294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cs typeface="Times New Roman" panose="02020603050405020304" pitchFamily="18" charset="0"/>
              </a:rPr>
              <a:t>Construa os algoritmos propostos na forma de:</a:t>
            </a:r>
          </a:p>
          <a:p>
            <a:pPr marL="0" indent="0" algn="just">
              <a:buNone/>
            </a:pPr>
            <a:endParaRPr lang="pt-BR" sz="3200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cs typeface="Times New Roman" panose="02020603050405020304" pitchFamily="18" charset="0"/>
              </a:rPr>
              <a:t>	[Descrição Narrativa</a:t>
            </a:r>
          </a:p>
          <a:p>
            <a:pPr marL="0" indent="0" algn="just">
              <a:buNone/>
            </a:pPr>
            <a:r>
              <a:rPr lang="pt-BR" sz="3200" dirty="0">
                <a:cs typeface="Times New Roman" panose="02020603050405020304" pitchFamily="18" charset="0"/>
              </a:rPr>
              <a:t>	Pseudocódigo]</a:t>
            </a:r>
          </a:p>
          <a:p>
            <a:pPr marL="0" indent="0" algn="just">
              <a:buNone/>
            </a:pPr>
            <a:r>
              <a:rPr lang="pt-BR" sz="3200" dirty="0">
                <a:cs typeface="Times New Roman" panose="02020603050405020304" pitchFamily="18" charset="0"/>
              </a:rPr>
              <a:t>	e em Python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pt-BR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Obter a soma de 3 variáveis numéricas inteiras!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758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41EAF-AD37-496F-97C9-2ED877B3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 01 – Descrição Narrativa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253F54-5941-43A4-A567-8D75D1099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cs typeface="Times New Roman" panose="02020603050405020304" pitchFamily="18" charset="0"/>
              </a:rPr>
              <a:t>Resolução: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NARRATIVO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685800" indent="0" algn="just">
              <a:lnSpc>
                <a:spcPct val="107000"/>
              </a:lnSpc>
              <a:buNone/>
            </a:pP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passo 1 – recebe os três números;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passo 2 – somar os três números;</a:t>
            </a:r>
          </a:p>
          <a:p>
            <a:pPr marL="68580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passo 3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mostrar o resultado obtido.</a:t>
            </a:r>
          </a:p>
          <a:p>
            <a:pPr marL="0" indent="0" algn="just">
              <a:buNone/>
            </a:pPr>
            <a:endParaRPr lang="pt-BR" sz="32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474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41EAF-AD37-496F-97C9-2ED877B3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 01 - Pseudocódigo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253F54-5941-43A4-A567-8D75D1099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861" y="1065889"/>
            <a:ext cx="5013553" cy="4791488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pt-BR" sz="3200" dirty="0">
                <a:cs typeface="Times New Roman" panose="02020603050405020304" pitchFamily="18" charset="0"/>
              </a:rPr>
              <a:t>Resolução:</a:t>
            </a:r>
            <a:endParaRPr lang="pt-BR" sz="3200" b="1" dirty="0">
              <a:cs typeface="Times New Roman" panose="02020603050405020304" pitchFamily="18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PSEUDOCÓDIGO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685800" indent="0" algn="just">
              <a:lnSpc>
                <a:spcPct val="107000"/>
              </a:lnSpc>
              <a:buNone/>
            </a:pP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ALGORITMO “Soma”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A, B, C, SOMA: inteiro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Início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screva (“Digite o valor de A:”)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leia (A) </a:t>
            </a:r>
          </a:p>
          <a:p>
            <a:pPr marL="685800" indent="0" algn="just">
              <a:lnSpc>
                <a:spcPct val="107000"/>
              </a:lnSpc>
              <a:buNone/>
            </a:pP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b="1" dirty="0">
              <a:cs typeface="Times New Roman" panose="02020603050405020304" pitchFamily="18" charset="0"/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3359FB9-EC0F-80D0-4FCD-CA16ADDDB958}"/>
              </a:ext>
            </a:extLst>
          </p:cNvPr>
          <p:cNvSpPr txBox="1">
            <a:spLocks/>
          </p:cNvSpPr>
          <p:nvPr/>
        </p:nvSpPr>
        <p:spPr>
          <a:xfrm>
            <a:off x="5362414" y="1345842"/>
            <a:ext cx="5754667" cy="47914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0" algn="just">
              <a:lnSpc>
                <a:spcPct val="107000"/>
              </a:lnSpc>
              <a:buFont typeface="Arial" panose="020B0604020202020204" pitchFamily="34" charset="0"/>
              <a:buNone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escreva (“Digite o valor de B:”)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leia (B)</a:t>
            </a:r>
          </a:p>
          <a:p>
            <a:pPr marL="685800" indent="0" algn="just">
              <a:lnSpc>
                <a:spcPct val="107000"/>
              </a:lnSpc>
              <a:buFont typeface="Arial" panose="020B0604020202020204" pitchFamily="34" charset="0"/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escreva (“Digite o valor de C:”)</a:t>
            </a:r>
          </a:p>
          <a:p>
            <a:pPr marL="685800" indent="0" algn="just">
              <a:lnSpc>
                <a:spcPct val="107000"/>
              </a:lnSpc>
              <a:buFont typeface="Arial" panose="020B0604020202020204" pitchFamily="34" charset="0"/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leia (C)</a:t>
            </a:r>
          </a:p>
          <a:p>
            <a:pPr marL="685800" indent="0" algn="just">
              <a:lnSpc>
                <a:spcPct val="107000"/>
              </a:lnSpc>
              <a:buFont typeface="Arial" panose="020B0604020202020204" pitchFamily="34" charset="0"/>
              <a:buNone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0" algn="just">
              <a:lnSpc>
                <a:spcPct val="107000"/>
              </a:lnSpc>
              <a:buFont typeface="Arial" panose="020B0604020202020204" pitchFamily="34" charset="0"/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SOMA &lt;- A + B + C</a:t>
            </a:r>
          </a:p>
          <a:p>
            <a:pPr marL="685800" indent="0" algn="just">
              <a:lnSpc>
                <a:spcPct val="107000"/>
              </a:lnSpc>
              <a:buFont typeface="Arial" panose="020B0604020202020204" pitchFamily="34" charset="0"/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escreva (“SOMA VALORE</a:t>
            </a:r>
            <a:r>
              <a:rPr lang="pt-BR" sz="24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”, SOMA)</a:t>
            </a:r>
          </a:p>
          <a:p>
            <a:pPr marL="685800" indent="0" algn="just">
              <a:lnSpc>
                <a:spcPct val="107000"/>
              </a:lnSpc>
              <a:buFont typeface="Arial" panose="020B0604020202020204" pitchFamily="34" charset="0"/>
              <a:buNone/>
            </a:pP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fimAlgoritmo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8497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4163</TotalTime>
  <Words>1563</Words>
  <Application>Microsoft Office PowerPoint</Application>
  <PresentationFormat>Ecrã Panorâmico</PresentationFormat>
  <Paragraphs>276</Paragraphs>
  <Slides>28</Slides>
  <Notes>27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Times New Roman</vt:lpstr>
      <vt:lpstr>Tema do Office</vt:lpstr>
      <vt:lpstr>Primeiros Passos com Python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 01 - Soma</vt:lpstr>
      <vt:lpstr>Exercício 01 – Descrição Narrativa</vt:lpstr>
      <vt:lpstr>Exercício 01 - Pseudocódigo</vt:lpstr>
      <vt:lpstr>Exercício 01 – Script Python</vt:lpstr>
      <vt:lpstr>Exercício 02 - Área</vt:lpstr>
      <vt:lpstr>Exercício 02 – Descrição Narrativa</vt:lpstr>
      <vt:lpstr>Exercício 02 - Pseudocódigo</vt:lpstr>
      <vt:lpstr>Exercício 02 – Script Python</vt:lpstr>
      <vt:lpstr>Exercício 03 - Divisão</vt:lpstr>
      <vt:lpstr>Exercício 03 – Descrição Narrativa</vt:lpstr>
      <vt:lpstr>Exercício 03 - Pseudocódigo</vt:lpstr>
      <vt:lpstr>Exercício 03 – Script I Python</vt:lpstr>
      <vt:lpstr>Exercício 03 – Script II Python</vt:lpstr>
      <vt:lpstr>Exercício 03 – Script III Python</vt:lpstr>
      <vt:lpstr>Exercício 04 - Média</vt:lpstr>
      <vt:lpstr>Exercício 04 – Descrição Narrativa</vt:lpstr>
      <vt:lpstr>Exercício 04 - Pseudocódigo</vt:lpstr>
      <vt:lpstr>Exercício 04 – Script Python</vt:lpstr>
      <vt:lpstr>Exercícios</vt:lpstr>
      <vt:lpstr>Exercícios</vt:lpstr>
      <vt:lpstr>Exercícios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da Disciplina</dc:title>
  <dc:creator>Vagner Da Silva Rodrigues</dc:creator>
  <cp:lastModifiedBy>Cristiane Pavei Fernandes</cp:lastModifiedBy>
  <cp:revision>195</cp:revision>
  <dcterms:created xsi:type="dcterms:W3CDTF">2019-07-27T22:06:45Z</dcterms:created>
  <dcterms:modified xsi:type="dcterms:W3CDTF">2024-02-28T18:32:05Z</dcterms:modified>
</cp:coreProperties>
</file>