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592" r:id="rId2"/>
    <p:sldId id="333" r:id="rId3"/>
    <p:sldId id="334" r:id="rId4"/>
    <p:sldId id="335" r:id="rId5"/>
    <p:sldId id="336" r:id="rId6"/>
    <p:sldId id="338" r:id="rId7"/>
    <p:sldId id="356" r:id="rId8"/>
    <p:sldId id="339" r:id="rId9"/>
    <p:sldId id="340" r:id="rId10"/>
    <p:sldId id="348" r:id="rId11"/>
    <p:sldId id="341" r:id="rId12"/>
    <p:sldId id="353" r:id="rId13"/>
    <p:sldId id="354" r:id="rId14"/>
    <p:sldId id="350" r:id="rId15"/>
    <p:sldId id="600" r:id="rId16"/>
    <p:sldId id="381" r:id="rId17"/>
    <p:sldId id="599" r:id="rId18"/>
    <p:sldId id="346" r:id="rId19"/>
    <p:sldId id="343" r:id="rId20"/>
    <p:sldId id="344" r:id="rId21"/>
    <p:sldId id="342" r:id="rId22"/>
    <p:sldId id="386" r:id="rId23"/>
    <p:sldId id="593" r:id="rId24"/>
    <p:sldId id="387" r:id="rId25"/>
    <p:sldId id="347" r:id="rId26"/>
    <p:sldId id="351" r:id="rId27"/>
    <p:sldId id="383" r:id="rId28"/>
    <p:sldId id="601" r:id="rId29"/>
    <p:sldId id="384" r:id="rId30"/>
    <p:sldId id="385" r:id="rId31"/>
    <p:sldId id="598" r:id="rId32"/>
    <p:sldId id="28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03" autoAdjust="0"/>
  </p:normalViewPr>
  <p:slideViewPr>
    <p:cSldViewPr snapToGrid="0">
      <p:cViewPr varScale="1">
        <p:scale>
          <a:sx n="64" d="100"/>
          <a:sy n="64" d="100"/>
        </p:scale>
        <p:origin x="1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65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1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6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0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3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6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sep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separador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como os objetos serão separados, se houver mais do que um. O padrão é um espaço em branco.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end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caractere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o caractere que é impresso no final da linha. O padrão é 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\n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uma quebra de linha.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file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um objeto com um método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com um arquivo. O padrão é o dispositivo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sys.stdout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(saída padrão – a tela).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flush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Valor booleano que especifica se a saída é eliminada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ou gravada em buffer (False). O padrão é False.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7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sep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separador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como os objetos serão separados, se houver mais do que um. O padrão é um espaço em branco.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end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caractere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o caractere que é impresso no final da linha. O padrão é 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\n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uma quebra de linha.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file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um objeto com um método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com um arquivo. O padrão é o dispositivo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sys.stdout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(saída padrão – a tela).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flush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Valor booleano que especifica se a saída é eliminada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ou gravada em buffer (False). O padrão é False.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18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2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1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Variáveis, Expressões e Instruções</a:t>
            </a:r>
            <a:endParaRPr lang="pt-BR" dirty="0"/>
          </a:p>
        </p:txBody>
      </p:sp>
      <p:sp>
        <p:nvSpPr>
          <p:cNvPr id="5" name="Subtítulo 7">
            <a:extLst>
              <a:ext uri="{FF2B5EF4-FFF2-40B4-BE49-F238E27FC236}">
                <a16:creationId xmlns:a16="http://schemas.microsoft.com/office/drawing/2014/main" id="{A3A6A20B-4E7C-21A5-FE1A-6511B523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7250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157764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Tipagem forte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00100" y="1524656"/>
            <a:ext cx="1079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Uma vez que uma variável tenha um valor de um tipo, ele não pode ser usado como se fosse de outro tipo.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AD7BFA-0546-4F98-ACD6-25B4A84D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8"/>
          <a:stretch/>
        </p:blipFill>
        <p:spPr>
          <a:xfrm>
            <a:off x="1832967" y="2624689"/>
            <a:ext cx="8526065" cy="35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524000"/>
            <a:ext cx="1079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função </a:t>
            </a:r>
            <a:r>
              <a:rPr lang="pt-BR" sz="2800" dirty="0">
                <a:solidFill>
                  <a:srgbClr val="FF0000"/>
                </a:solidFill>
              </a:rPr>
              <a:t>print() </a:t>
            </a:r>
            <a:r>
              <a:rPr lang="pt-BR" sz="2800" dirty="0"/>
              <a:t>serve para imprimir os argumentos passados a ela no terminal ou na tela.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715FD65-A43E-4CC2-8C81-43186507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"/>
          <a:stretch/>
        </p:blipFill>
        <p:spPr>
          <a:xfrm>
            <a:off x="4683648" y="2847439"/>
            <a:ext cx="3556224" cy="32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53065" y="1538368"/>
            <a:ext cx="1048587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função </a:t>
            </a:r>
            <a:r>
              <a:rPr lang="pt-BR" sz="2400" dirty="0">
                <a:solidFill>
                  <a:srgbClr val="FF0000"/>
                </a:solidFill>
              </a:rPr>
              <a:t>print() </a:t>
            </a:r>
            <a:r>
              <a:rPr lang="pt-BR" sz="2400" dirty="0"/>
              <a:t>serve para imprimir os argumentos passados à ela no terminal ou na tela.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 algn="just"/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object(s)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F0"/>
                </a:solidFill>
              </a:rPr>
              <a:t>sep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= separator,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end </a:t>
            </a:r>
            <a:r>
              <a:rPr lang="en-US" sz="2800" dirty="0"/>
              <a:t>= end)</a:t>
            </a:r>
          </a:p>
          <a:p>
            <a:pPr lvl="3"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object</a:t>
            </a:r>
            <a:r>
              <a:rPr lang="pt-BR" sz="2400" dirty="0"/>
              <a:t>(s) = Qualquer objeto e quantos você quiser. Será convertido em </a:t>
            </a:r>
            <a:r>
              <a:rPr lang="pt-BR" sz="2400" dirty="0" err="1"/>
              <a:t>string</a:t>
            </a:r>
            <a:r>
              <a:rPr lang="pt-BR" sz="2400" dirty="0"/>
              <a:t> antes de ser impresso;</a:t>
            </a:r>
          </a:p>
          <a:p>
            <a:pPr lvl="1"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sep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 err="1"/>
              <a:t>separator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pt-BR" sz="2400" dirty="0"/>
              <a:t> [Opcional]. Especifique como separar os objetos, se houver mais de um;</a:t>
            </a:r>
          </a:p>
          <a:p>
            <a:pPr lvl="1"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end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 err="1"/>
              <a:t>end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pt-BR" sz="2400" dirty="0"/>
              <a:t> [Opcional]. Especifique o que imprimir no final. O padrão é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/>
              <a:t>\n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/>
              <a:t> (avanço de linha)</a:t>
            </a:r>
          </a:p>
        </p:txBody>
      </p:sp>
    </p:spTree>
    <p:extLst>
      <p:ext uri="{BB962C8B-B14F-4D97-AF65-F5344CB8AC3E}">
        <p14:creationId xmlns:p14="http://schemas.microsoft.com/office/powerpoint/2010/main" val="3991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 – Exemplos 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5917FA19-6960-4C08-A0FC-0DD6C0B9F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3"/>
          <a:stretch/>
        </p:blipFill>
        <p:spPr>
          <a:xfrm>
            <a:off x="6461760" y="2939230"/>
            <a:ext cx="5322509" cy="16173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0D2420-BCB1-485E-AC4E-FF63DD5A5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95" b="4509"/>
          <a:stretch/>
        </p:blipFill>
        <p:spPr>
          <a:xfrm>
            <a:off x="6325575" y="1805569"/>
            <a:ext cx="5594877" cy="50360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1F9EEB1-E9F7-4164-845D-79B15EF1B26D}"/>
              </a:ext>
            </a:extLst>
          </p:cNvPr>
          <p:cNvSpPr/>
          <p:nvPr/>
        </p:nvSpPr>
        <p:spPr>
          <a:xfrm>
            <a:off x="136185" y="1782236"/>
            <a:ext cx="927142" cy="918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06B0CF-65EE-4226-9148-71D92240C82A}"/>
              </a:ext>
            </a:extLst>
          </p:cNvPr>
          <p:cNvSpPr/>
          <p:nvPr/>
        </p:nvSpPr>
        <p:spPr>
          <a:xfrm>
            <a:off x="260276" y="3747882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71F1053F-DDF5-09A8-4A16-8ED6B7A2DC46}"/>
              </a:ext>
            </a:extLst>
          </p:cNvPr>
          <p:cNvSpPr txBox="1"/>
          <p:nvPr/>
        </p:nvSpPr>
        <p:spPr>
          <a:xfrm>
            <a:off x="543918" y="1774503"/>
            <a:ext cx="53225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nome = "Guido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msg = "Meu nome é: "</a:t>
            </a: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print(msg, nome)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Meu nome é: 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print("Meu nome é:",nome)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Meu nome é: 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629118"/>
            <a:ext cx="9984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Formatação para a função </a:t>
            </a:r>
            <a:r>
              <a:rPr lang="pt-BR" sz="2400" dirty="0">
                <a:solidFill>
                  <a:srgbClr val="FF0000"/>
                </a:solidFill>
              </a:rPr>
              <a:t>print(). </a:t>
            </a:r>
            <a:r>
              <a:rPr lang="pt-BR" sz="2400" dirty="0"/>
              <a:t>É possível especificar uma máscara no comando print para imprimir números com um determinado formato.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lvl="1" algn="just"/>
            <a:r>
              <a:rPr lang="pt-BR" sz="2400" dirty="0"/>
              <a:t>print("%.2f" % variável)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f</a:t>
            </a:r>
            <a:r>
              <a:rPr lang="pt-BR" sz="2400" dirty="0"/>
              <a:t> é usado para números do tipo </a:t>
            </a:r>
            <a:r>
              <a:rPr lang="pt-BR" sz="2400" b="1" dirty="0" err="1"/>
              <a:t>float</a:t>
            </a:r>
            <a:endParaRPr lang="pt-BR" sz="2400" b="1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d</a:t>
            </a:r>
            <a:r>
              <a:rPr lang="pt-BR" sz="2400" dirty="0"/>
              <a:t> é usado para números </a:t>
            </a:r>
            <a:r>
              <a:rPr lang="pt-BR" sz="2400" b="1" dirty="0" err="1"/>
              <a:t>int</a:t>
            </a:r>
            <a:endParaRPr lang="pt-BR" sz="2400" b="1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s</a:t>
            </a:r>
            <a:r>
              <a:rPr lang="pt-BR" sz="2400" dirty="0"/>
              <a:t> é usado para </a:t>
            </a:r>
            <a:r>
              <a:rPr lang="pt-BR" sz="2400" b="1" dirty="0" err="1"/>
              <a:t>string</a:t>
            </a:r>
            <a:endParaRPr lang="pt-BR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F8D904-957C-4C45-9E46-F91166AA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7" y="5063011"/>
            <a:ext cx="876422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EDFBC-9BDF-338D-E04C-7114327F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Cadastro: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640CD0-61A4-8998-918D-B83EC6AA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58" y="1448684"/>
            <a:ext cx="11478684" cy="44194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#exemplo de cadastro</a:t>
            </a:r>
          </a:p>
          <a:p>
            <a:pPr marL="0" indent="0" algn="just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aluno 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seu nome: ")</a:t>
            </a:r>
          </a:p>
          <a:p>
            <a:pPr marL="0" indent="0" algn="just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idade  = </a:t>
            </a:r>
            <a:r>
              <a:rPr lang="pt-BR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idade: "))</a:t>
            </a:r>
          </a:p>
          <a:p>
            <a:pPr marL="0" indent="0" algn="just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altura = </a:t>
            </a:r>
            <a:r>
              <a:rPr lang="pt-BR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altura: "))</a:t>
            </a:r>
          </a:p>
          <a:p>
            <a:pPr marL="0" indent="0" algn="just">
              <a:buNone/>
            </a:pP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nome)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dade: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idade)</a:t>
            </a:r>
          </a:p>
          <a:p>
            <a:pPr marL="0" indent="0" algn="just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Altura: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altura)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532A27-0DE6-16FD-1898-8DA520C79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03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1) Elabore um script em linguagem Python que exiba na tela seu nome completo, sua cidade, estado e data de nascimento.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Para cada dado, crie uma variável apropriada. Use nomes que façam sentido ('cidade', 'estado’, etc. Evite criar variáveis com nomes 'a', 'b', 'x' ou 'y' - isso é um péssimo hábito entre programadores).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2) Crie um script em linguagem Python que exiba na tela o texto 'A melhor banda do mundo é [nome da banda] e a melhor música é [nome da música]'.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O nome da banda e o nome da música devem estar declarados em duas variáveis diferentes.</a:t>
            </a:r>
          </a:p>
        </p:txBody>
      </p:sp>
    </p:spTree>
    <p:extLst>
      <p:ext uri="{BB962C8B-B14F-4D97-AF65-F5344CB8AC3E}">
        <p14:creationId xmlns:p14="http://schemas.microsoft.com/office/powerpoint/2010/main" val="6434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99C1A7-CA2C-591E-667A-812086BD4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17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D279AD-EC88-55B0-7FA1-63B9ACC40D03}"/>
              </a:ext>
            </a:extLst>
          </p:cNvPr>
          <p:cNvSpPr txBox="1"/>
          <p:nvPr/>
        </p:nvSpPr>
        <p:spPr>
          <a:xfrm>
            <a:off x="1314994" y="245152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BB183F-82CA-DC9C-9A19-549E1937AEE6}"/>
              </a:ext>
            </a:extLst>
          </p:cNvPr>
          <p:cNvSpPr txBox="1"/>
          <p:nvPr/>
        </p:nvSpPr>
        <p:spPr>
          <a:xfrm>
            <a:off x="640564" y="1539501"/>
            <a:ext cx="107386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cs typeface="Courier New" panose="02070309020205020404" pitchFamily="49" charset="0"/>
              </a:rPr>
              <a:t>3) Elabore um script em linguagem Python que exiba na tela seu nome completo, sua escola, seu curso e sua fase.</a:t>
            </a:r>
          </a:p>
          <a:p>
            <a:pPr algn="just"/>
            <a:endParaRPr lang="pt-BR" sz="2800" dirty="0">
              <a:cs typeface="Courier New" panose="02070309020205020404" pitchFamily="49" charset="0"/>
            </a:endParaRPr>
          </a:p>
          <a:p>
            <a:pPr algn="just"/>
            <a:endParaRPr lang="pt-BR" sz="2800" dirty="0">
              <a:cs typeface="Courier New" panose="02070309020205020404" pitchFamily="49" charset="0"/>
            </a:endParaRPr>
          </a:p>
          <a:p>
            <a:pPr algn="just"/>
            <a:r>
              <a:rPr lang="pt-BR" sz="2800" dirty="0">
                <a:cs typeface="Courier New" panose="02070309020205020404" pitchFamily="49" charset="0"/>
              </a:rPr>
              <a:t>4) Elabore um script em linguagem Python que exiba na tela nome do funcionario, sua empresa, seu cargo e seu salário.</a:t>
            </a:r>
          </a:p>
          <a:p>
            <a:pPr algn="just"/>
            <a:endParaRPr lang="pt-BR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0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de Erros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310336" y="1449645"/>
            <a:ext cx="998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Erro de sintaxe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Falha na tradução do algoritmo para Python;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O compilador vai detectar e dar dicas;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Mais fáceis de corrigir.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26" name="Picture 2" descr="O QUE É BUG? - YouTube">
            <a:extLst>
              <a:ext uri="{FF2B5EF4-FFF2-40B4-BE49-F238E27FC236}">
                <a16:creationId xmlns:a16="http://schemas.microsoft.com/office/drawing/2014/main" id="{8D9FAFCD-ADE1-4FAC-A84E-410A1F3F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90" y="3202513"/>
            <a:ext cx="3213396" cy="180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EE8262-16A2-49B6-A05D-4EF6A0E74E6D}"/>
              </a:ext>
            </a:extLst>
          </p:cNvPr>
          <p:cNvSpPr txBox="1"/>
          <p:nvPr/>
        </p:nvSpPr>
        <p:spPr>
          <a:xfrm>
            <a:off x="1560762" y="4127301"/>
            <a:ext cx="63157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Erro de lógica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Resultados diferentes do esperado;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Erro de projeto do algoritmo;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Mais difíceis de corrigir.</a:t>
            </a:r>
          </a:p>
        </p:txBody>
      </p:sp>
    </p:spTree>
    <p:extLst>
      <p:ext uri="{BB962C8B-B14F-4D97-AF65-F5344CB8AC3E}">
        <p14:creationId xmlns:p14="http://schemas.microsoft.com/office/powerpoint/2010/main" val="12515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numéricas – Tipo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(Inteiro)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364067" y="1278010"/>
            <a:ext cx="114638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Nesse tipo os dados são interpretados a fim de determinar o sinal e o valor, assumindo valores negativos, positivos e o zero, exatamente como no conjuntos dos números inteiros.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Exemplo de valores válidos:	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100, -50, 36, 0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Exemplo de variáveis: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20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altura = 176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num = -3</a:t>
            </a:r>
          </a:p>
        </p:txBody>
      </p:sp>
    </p:spTree>
    <p:extLst>
      <p:ext uri="{BB962C8B-B14F-4D97-AF65-F5344CB8AC3E}">
        <p14:creationId xmlns:p14="http://schemas.microsoft.com/office/powerpoint/2010/main" val="1144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são variáveis?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00100" y="2527250"/>
            <a:ext cx="1093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Cada bloco de memória que armazena um dado recebe uma etiqueta, um nome e essas estruturas são chamadas de </a:t>
            </a:r>
            <a:r>
              <a:rPr lang="pt-BR" sz="2800" dirty="0">
                <a:solidFill>
                  <a:srgbClr val="FF0000"/>
                </a:solidFill>
              </a:rPr>
              <a:t>variáveis do programa</a:t>
            </a:r>
            <a:r>
              <a:rPr lang="pt-BR" sz="2800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algoritmos de computação é necessário armazenar informações diversas;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38882F8-C9E6-4342-A37B-88F05E2A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7" y="4487521"/>
            <a:ext cx="5029250" cy="20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A54075-02C4-4E91-85F6-59C1F220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08" y="4844038"/>
            <a:ext cx="5591955" cy="75258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A8C4A1-8700-40DE-9D06-06B0E228E44B}"/>
              </a:ext>
            </a:extLst>
          </p:cNvPr>
          <p:cNvSpPr txBox="1"/>
          <p:nvPr/>
        </p:nvSpPr>
        <p:spPr>
          <a:xfrm>
            <a:off x="800099" y="3393556"/>
            <a:ext cx="1080002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just"/>
            <a:r>
              <a:rPr lang="pt-BR" sz="2800" dirty="0"/>
              <a:t>Isto é, nomes de controle que existirão no código para armazenar dados.</a:t>
            </a:r>
          </a:p>
        </p:txBody>
      </p:sp>
    </p:spTree>
    <p:extLst>
      <p:ext uri="{BB962C8B-B14F-4D97-AF65-F5344CB8AC3E}">
        <p14:creationId xmlns:p14="http://schemas.microsoft.com/office/powerpoint/2010/main" val="4156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66403" y="409656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numéricas – Tipo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float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(Flutuante)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57794" y="1524000"/>
            <a:ext cx="108770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tipo ponto flutuante é responsável por representar o conjunto dos números reais.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Pode-se também representar inteiros, mas não tantos quanto o tipo inteiro, pois a capacidade de armazenamento deste tipo está direcionada para poder suportar valores decimais.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de valores válidos: 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0.5, 1.0, -0.723, 0.0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de variáveis: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peso = 72.7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saldo_conta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105.79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temperatura = -1.7</a:t>
            </a:r>
          </a:p>
        </p:txBody>
      </p:sp>
    </p:spTree>
    <p:extLst>
      <p:ext uri="{BB962C8B-B14F-4D97-AF65-F5344CB8AC3E}">
        <p14:creationId xmlns:p14="http://schemas.microsoft.com/office/powerpoint/2010/main" val="5503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comando </a:t>
            </a:r>
            <a:r>
              <a:rPr lang="pt-BR" sz="2400" dirty="0">
                <a:solidFill>
                  <a:srgbClr val="FF0000"/>
                </a:solidFill>
              </a:rPr>
              <a:t>input() </a:t>
            </a:r>
            <a:r>
              <a:rPr lang="pt-BR" sz="2400" dirty="0"/>
              <a:t>é utilizado para obtermos uma entrada de dados, ou seja,  para que o usuário forneça algo ao programa pelo terminal.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DBD0AE-3113-4D3A-B7E8-97D4282A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" r="8043"/>
          <a:stretch/>
        </p:blipFill>
        <p:spPr>
          <a:xfrm>
            <a:off x="3166351" y="2508035"/>
            <a:ext cx="5740900" cy="12003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BC874E-716E-4D84-B162-8921E5892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r="4336"/>
          <a:stretch/>
        </p:blipFill>
        <p:spPr>
          <a:xfrm>
            <a:off x="3166351" y="3960297"/>
            <a:ext cx="6340346" cy="255661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BF9A3F7-1114-4468-A978-2FC229E0F5E8}"/>
              </a:ext>
            </a:extLst>
          </p:cNvPr>
          <p:cNvSpPr/>
          <p:nvPr/>
        </p:nvSpPr>
        <p:spPr>
          <a:xfrm>
            <a:off x="2960945" y="2596290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A594A5-A05E-4D59-B4D1-8631B12350A6}"/>
              </a:ext>
            </a:extLst>
          </p:cNvPr>
          <p:cNvSpPr/>
          <p:nvPr/>
        </p:nvSpPr>
        <p:spPr>
          <a:xfrm>
            <a:off x="2865253" y="3960297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D102F1-C8F3-4C28-8B69-A2768B78B9A2}"/>
              </a:ext>
            </a:extLst>
          </p:cNvPr>
          <p:cNvSpPr/>
          <p:nvPr/>
        </p:nvSpPr>
        <p:spPr>
          <a:xfrm>
            <a:off x="2960945" y="5308133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É importante destacar que a função </a:t>
            </a:r>
            <a:r>
              <a:rPr lang="pt-BR" sz="2400" b="1" dirty="0"/>
              <a:t>input() </a:t>
            </a:r>
            <a:r>
              <a:rPr lang="pt-BR" sz="2400" dirty="0"/>
              <a:t>sempre retornará o valor recebido no formato de uma </a:t>
            </a:r>
            <a:r>
              <a:rPr lang="pt-BR" sz="2400" b="1" dirty="0" err="1"/>
              <a:t>string</a:t>
            </a:r>
            <a:r>
              <a:rPr lang="pt-BR" sz="2400" dirty="0"/>
              <a:t>, mesmo que ele seja de um tipo de dado diferente como, por exemplo, um número real. Vamos testar?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aluno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seu nome: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idade: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nota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sua expectativa de nota para a prova: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(“Você é aluno regular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ou não (False): ")</a:t>
            </a:r>
          </a:p>
          <a:p>
            <a:pPr algn="just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(aluno))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(idade))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(regular))</a:t>
            </a:r>
          </a:p>
        </p:txBody>
      </p:sp>
    </p:spTree>
    <p:extLst>
      <p:ext uri="{BB962C8B-B14F-4D97-AF65-F5344CB8AC3E}">
        <p14:creationId xmlns:p14="http://schemas.microsoft.com/office/powerpoint/2010/main" val="42490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type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469378" y="2090172"/>
            <a:ext cx="998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Para simplificar o que foi mencionado, vamos apresentar alguns exemplos utilizando a função </a:t>
            </a:r>
            <a:r>
              <a:rPr lang="pt-BR" sz="2800" b="1" dirty="0" err="1"/>
              <a:t>type</a:t>
            </a:r>
            <a:r>
              <a:rPr lang="pt-BR" sz="2800" dirty="0"/>
              <a:t>(), conforme programa anterior. </a:t>
            </a:r>
            <a:r>
              <a:rPr lang="pt-BR" sz="2800" b="1" dirty="0" err="1"/>
              <a:t>type</a:t>
            </a:r>
            <a:r>
              <a:rPr lang="pt-BR" sz="2800" dirty="0"/>
              <a:t>() é uma função que recebe como entrada um valor, uma variável ou um objeto (por enquanto, vamos deixar o conceito de objeto para outro momento) e retorna a qual tipo o valor (ou a variável) pertence.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Embora a intenção do usuário tenha sido digitar um número inteiro, um número real e um valor lógico, respectivamente. Como contornar esse problema? Fácil! Basta usar as funções de conversão </a:t>
            </a:r>
            <a:r>
              <a:rPr lang="pt-BR" sz="2400" b="1" dirty="0" err="1"/>
              <a:t>int</a:t>
            </a:r>
            <a:r>
              <a:rPr lang="pt-BR" sz="2400" dirty="0"/>
              <a:t>(), </a:t>
            </a:r>
            <a:r>
              <a:rPr lang="pt-BR" sz="2400" b="1" dirty="0" err="1"/>
              <a:t>float</a:t>
            </a:r>
            <a:r>
              <a:rPr lang="pt-BR" sz="2400" dirty="0"/>
              <a:t>() e </a:t>
            </a:r>
            <a:r>
              <a:rPr lang="pt-BR" sz="2400" b="1" dirty="0" err="1"/>
              <a:t>bool</a:t>
            </a:r>
            <a:r>
              <a:rPr lang="pt-BR" sz="2400" dirty="0"/>
              <a:t>(),</a:t>
            </a:r>
          </a:p>
          <a:p>
            <a:pPr algn="just"/>
            <a:r>
              <a:rPr lang="pt-BR" sz="2400" dirty="0"/>
              <a:t>respectivamente.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aluno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seu nome: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idade: "))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nota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(“Sua expectativa de nota para a prova: "))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(“Você é aluno regular(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ou 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):"))</a:t>
            </a:r>
          </a:p>
          <a:p>
            <a:pPr algn="just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(aluno))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(idade))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(regular))</a:t>
            </a:r>
          </a:p>
        </p:txBody>
      </p:sp>
    </p:spTree>
    <p:extLst>
      <p:ext uri="{BB962C8B-B14F-4D97-AF65-F5344CB8AC3E}">
        <p14:creationId xmlns:p14="http://schemas.microsoft.com/office/powerpoint/2010/main" val="6754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Comentários em Python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524000"/>
            <a:ext cx="9984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Comentários são trechos do programa voltados para a leitura por humanos, e ignorados pelo interpretador;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Documentar seu código e fazer com que ele seja fácil de entender por outras pessoas;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Começam com o símbolo #;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Tudo na linha após # é ignorado pelo interpretador.</a:t>
            </a:r>
          </a:p>
        </p:txBody>
      </p:sp>
    </p:spTree>
    <p:extLst>
      <p:ext uri="{BB962C8B-B14F-4D97-AF65-F5344CB8AC3E}">
        <p14:creationId xmlns:p14="http://schemas.microsoft.com/office/powerpoint/2010/main" val="15435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/>
              <p:nvPr/>
            </p:nvSpPr>
            <p:spPr>
              <a:xfrm>
                <a:off x="1103618" y="1924720"/>
                <a:ext cx="9984763" cy="4235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 </a:t>
                </a:r>
                <a:r>
                  <a:rPr lang="pt-BR" alt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Faca um script que receba como entrada os dados  de um aluno: nome, curso, disciplina, nota1, nota2, nota3. Calcule a média do aluno e mostre o resultado: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</a:t>
                </a:r>
                <a:r>
                  <a:rPr lang="pt-B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Escreva um script que receba 2 valores de x e y. Em seguida calcule e imprima o valor de z:</a:t>
                </a:r>
              </a:p>
              <a:p>
                <a:pPr marL="1348740" indent="44958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18" y="1924720"/>
                <a:ext cx="9984763" cy="4235327"/>
              </a:xfrm>
              <a:prstGeom prst="rect">
                <a:avLst/>
              </a:prstGeom>
              <a:blipFill>
                <a:blip r:embed="rId3"/>
                <a:stretch>
                  <a:fillRect l="-1221" t="-1151"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268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3) Você está no Brasil, e para temperatura usamos o grau Celsius. Porém, quando você for contrato para trabalhar como programador Python no exterior, deverá usar graus Fahrenheit.</a:t>
            </a:r>
          </a:p>
          <a:p>
            <a:pPr algn="just"/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Fahrenheit = (9/5)*(Celsius) + 32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Ou seja, você fornece a temperatura em graus Celsius, e seu script faz a conversão para graus Fahrenheit.</a:t>
            </a:r>
          </a:p>
        </p:txBody>
      </p:sp>
    </p:spTree>
    <p:extLst>
      <p:ext uri="{BB962C8B-B14F-4D97-AF65-F5344CB8AC3E}">
        <p14:creationId xmlns:p14="http://schemas.microsoft.com/office/powerpoint/2010/main" val="39693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4)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um funcionário: nome, cargo e salário. Calcule um aumento de 5% sobre o salário. Ao final mostrar o novo salário calculado: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base e a altura de um triângulo. Utilizando a fórmula: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Area = ( Base  x  Altura ) / 2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Calcule e  mostre a área calculada: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6) Um novo modelo de carro, super econômico foi lançado. Ele faz 20 km com 1 litro de combustível. Cada litro de combustível custa R$ 4,95.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Faça um programa que pergunte ao usuário quanto de dinheiro ele pretende usar e em seguida o programa informa quantos litros de combustível ele pode comprar e quantos quilômetros o carro consegue rodar com esta quantidade de combustível.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Nomenclatura de variáveis em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690278"/>
            <a:ext cx="106870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programadores geralmente escolhem nomes significativos para as suas variáveis – eles documentam o uso da variável.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Como a maioria, a linguagem Python é </a:t>
            </a:r>
            <a:r>
              <a:rPr lang="pt-BR" sz="2800" b="1" dirty="0"/>
              <a:t>Case </a:t>
            </a:r>
            <a:r>
              <a:rPr lang="pt-BR" sz="2800" b="1" dirty="0" err="1"/>
              <a:t>Sensitive</a:t>
            </a:r>
            <a:r>
              <a:rPr lang="pt-BR" sz="2800" dirty="0"/>
              <a:t>, isto é, diferencia caracteres minúsculos de maiúsculos.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8" algn="just"/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Nome ≠ nome</a:t>
            </a:r>
          </a:p>
          <a:p>
            <a:pPr lvl="8" algn="just"/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8" algn="just"/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Idade ≠ idade</a:t>
            </a:r>
          </a:p>
          <a:p>
            <a:pPr lvl="8" algn="just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41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1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7) Sua tarefa é criar um programa em Python que pede o preço original de um produto e dá 20% de desconto. Você deve mostrar: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Preço original do produto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desconto em R$ (tipo 'Você ganhou R$ </a:t>
            </a:r>
            <a:r>
              <a:rPr lang="pt-BR" sz="2400" dirty="0" err="1">
                <a:cs typeface="Courier New" panose="02070309020205020404" pitchFamily="49" charset="0"/>
              </a:rPr>
              <a:t>xx,xx</a:t>
            </a:r>
            <a:r>
              <a:rPr lang="pt-BR" sz="2400" dirty="0">
                <a:cs typeface="Courier New" panose="02070309020205020404" pitchFamily="49" charset="0"/>
              </a:rPr>
              <a:t> de desconto’)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produto com o desconto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800" dirty="0">
                <a:cs typeface="Courier New" panose="02070309020205020404" pitchFamily="49" charset="0"/>
              </a:rPr>
              <a:t>8)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Faça um algoritmo que receba como entrada os dados de uma pessoa: Nome, idade, peso e altura. Após, calcule o seu IMC – Índice de Massa Corporal utilizando a formula: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massa = peso / (altura * altura)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Ao final, mostrar  nome e o IMC calculado.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  <a:cs typeface="Courier New" panose="02070309020205020404" pitchFamily="49" charset="0"/>
              </a:rPr>
              <a:t>9)</a:t>
            </a:r>
            <a:r>
              <a:rPr lang="pt-BR" sz="2400" dirty="0">
                <a:latin typeface="+mj-lt"/>
              </a:rPr>
              <a:t> </a:t>
            </a:r>
            <a:r>
              <a:rPr lang="pt-BR" altLang="pt-BR" sz="2400" dirty="0">
                <a:latin typeface="+mj-lt"/>
                <a:cs typeface="Arial" panose="020B0604020202020204" pitchFamily="34" charset="0"/>
              </a:rPr>
              <a:t>Faca um algoritmo que receba como entrada os dados de  um funcionário: nome, numero de horas trabalhadas,  valor da hora trabalhada. Após calcule seu salário bruto. Calcule um desconto de 2% de INSS. E ao final mostrar seu nome e salário final calculado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cs typeface="Courier New" panose="02070309020205020404" pitchFamily="49" charset="0"/>
            </a:endParaRPr>
          </a:p>
          <a:p>
            <a:r>
              <a:rPr lang="pt-BR" sz="2400" dirty="0">
                <a:cs typeface="Courier New" panose="02070309020205020404" pitchFamily="49" charset="0"/>
              </a:rPr>
              <a:t>10) </a:t>
            </a:r>
            <a:r>
              <a:rPr lang="pt-BR" sz="2400" dirty="0"/>
              <a:t>Você está desenvolvendo um programa para calcular a área de um hexágono regular com base no raio fornecido pelo usuário. Um hexágono regular tem seis lados de igual comprimento e seis ângulos internos de 120 graus. Assim, para determinar a área desse hexágono, basta determinar a área de um dos triângulos e, em seguida, multiplicar o resultado por 6.</a:t>
            </a:r>
            <a:endParaRPr lang="pt-BR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Área de polígonos regulares - Matemática - InfoEscola">
            <a:extLst>
              <a:ext uri="{FF2B5EF4-FFF2-40B4-BE49-F238E27FC236}">
                <a16:creationId xmlns:a16="http://schemas.microsoft.com/office/drawing/2014/main" id="{B8DB3A25-5672-4CE4-8F8D-5D093A77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984" y="5721467"/>
            <a:ext cx="1195250" cy="10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91FBDE22-BD54-41F4-A84C-9525E6D9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</p:spPr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Nomenclatura de variáveis em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04435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734655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Nomes de variáveis podem ser tão longos quanto você queira;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Podem conter tanto letras como números, porém não pode se iniciar com números;</a:t>
            </a:r>
          </a:p>
          <a:p>
            <a:pPr lvl="1" algn="just"/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A convenção é usar apenas letras minúsculas para nomes de variáveis;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O caractere de sublinhar (_) pode aparecer em um nome.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Não pode conter caracteres especiais, </a:t>
            </a:r>
            <a:r>
              <a:rPr lang="pt-BR" sz="2800" dirty="0" err="1"/>
              <a:t>ex</a:t>
            </a:r>
            <a:r>
              <a:rPr lang="pt-BR" sz="2800" dirty="0"/>
              <a:t>: @,/,#</a:t>
            </a:r>
          </a:p>
        </p:txBody>
      </p:sp>
    </p:spTree>
    <p:extLst>
      <p:ext uri="{BB962C8B-B14F-4D97-AF65-F5344CB8AC3E}">
        <p14:creationId xmlns:p14="http://schemas.microsoft.com/office/powerpoint/2010/main" val="24004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Palavras reservadas em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665E526-CAAD-4768-8B68-C54E366A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52" y="2902752"/>
            <a:ext cx="8343211" cy="230637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493886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interpretador usa palavras-chave para reconhecer a estrutura do programa e elas NÃO podem ser usadas como nomes de variável. </a:t>
            </a:r>
            <a:endParaRPr lang="pt-BR" sz="2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150169-71E2-49A9-A3DE-B1680BACD877}"/>
              </a:ext>
            </a:extLst>
          </p:cNvPr>
          <p:cNvSpPr txBox="1"/>
          <p:nvPr/>
        </p:nvSpPr>
        <p:spPr>
          <a:xfrm>
            <a:off x="1023257" y="5493481"/>
            <a:ext cx="1068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Você não precisa memorizar essa lista. Na maior parte dos ambientes de desenvolvimento, as palavras chave são exibidas em uma cor diferente; se você tentar usar uma como nome de variável, vai perceber. </a:t>
            </a:r>
          </a:p>
        </p:txBody>
      </p:sp>
    </p:spTree>
    <p:extLst>
      <p:ext uri="{BB962C8B-B14F-4D97-AF65-F5344CB8AC3E}">
        <p14:creationId xmlns:p14="http://schemas.microsoft.com/office/powerpoint/2010/main" val="19632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Palavras reservadas em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265362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524809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Se você der um nome ilegal a uma variável, recebe um erro de sintaxe:</a:t>
            </a:r>
            <a:endParaRPr lang="pt-BR" sz="2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E4836D-A0E1-4A92-924B-E7BD82F4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36" y="5628888"/>
            <a:ext cx="3861947" cy="401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4EF932-3893-43B7-ACEC-91635030C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55"/>
          <a:stretch/>
        </p:blipFill>
        <p:spPr>
          <a:xfrm>
            <a:off x="1424136" y="5344855"/>
            <a:ext cx="5899646" cy="27644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9714BEF-A8CA-4D41-8B3D-53E29A2E5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07" y="4188341"/>
            <a:ext cx="4201359" cy="53300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088CD8D-A3B1-49FB-BBC8-4032037AF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5596"/>
          <a:stretch/>
        </p:blipFill>
        <p:spPr>
          <a:xfrm>
            <a:off x="1452721" y="3158855"/>
            <a:ext cx="4258533" cy="524379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968F072-EBE6-473C-85E9-A5CABAD391F4}"/>
              </a:ext>
            </a:extLst>
          </p:cNvPr>
          <p:cNvSpPr/>
          <p:nvPr/>
        </p:nvSpPr>
        <p:spPr>
          <a:xfrm>
            <a:off x="1903228" y="3096199"/>
            <a:ext cx="1658679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6FC7584-B795-49FD-987D-5BCB2DD44045}"/>
              </a:ext>
            </a:extLst>
          </p:cNvPr>
          <p:cNvSpPr/>
          <p:nvPr/>
        </p:nvSpPr>
        <p:spPr>
          <a:xfrm>
            <a:off x="2066261" y="4141739"/>
            <a:ext cx="868325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019FB85-5403-4303-9ACB-D4AD06A26E6A}"/>
              </a:ext>
            </a:extLst>
          </p:cNvPr>
          <p:cNvSpPr/>
          <p:nvPr/>
        </p:nvSpPr>
        <p:spPr>
          <a:xfrm>
            <a:off x="1903228" y="5303314"/>
            <a:ext cx="908964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FF98B8-9BBA-4F17-8DAE-5DF15DCE99B0}"/>
              </a:ext>
            </a:extLst>
          </p:cNvPr>
          <p:cNvSpPr txBox="1"/>
          <p:nvPr/>
        </p:nvSpPr>
        <p:spPr>
          <a:xfrm>
            <a:off x="7718494" y="2937783"/>
            <a:ext cx="399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ilegal porque começa com um número.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AFB048D-0203-4E00-B445-635FB4AE395E}"/>
              </a:ext>
            </a:extLst>
          </p:cNvPr>
          <p:cNvSpPr txBox="1"/>
          <p:nvPr/>
        </p:nvSpPr>
        <p:spPr>
          <a:xfrm>
            <a:off x="7812804" y="4257248"/>
            <a:ext cx="399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ilegal porque contém um caractere ilegal, o @.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73CCE2-3B93-4B36-9B4A-BBFD940C26DA}"/>
              </a:ext>
            </a:extLst>
          </p:cNvPr>
          <p:cNvSpPr txBox="1"/>
          <p:nvPr/>
        </p:nvSpPr>
        <p:spPr>
          <a:xfrm>
            <a:off x="7683567" y="5492368"/>
            <a:ext cx="399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uma das palavras reservadas</a:t>
            </a:r>
          </a:p>
        </p:txBody>
      </p:sp>
    </p:spTree>
    <p:extLst>
      <p:ext uri="{BB962C8B-B14F-4D97-AF65-F5344CB8AC3E}">
        <p14:creationId xmlns:p14="http://schemas.microsoft.com/office/powerpoint/2010/main" val="25869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  <p:bldP spid="24" grpId="0" animBg="1"/>
      <p:bldP spid="27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Padrões de escrita 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3344" y="2278053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524000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camelCase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r>
              <a:rPr lang="pt-BR" sz="2800" dirty="0"/>
              <a:t>      </a:t>
            </a:r>
            <a:r>
              <a:rPr lang="pt-BR" sz="2800" dirty="0" err="1"/>
              <a:t>nomeUsuario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endParaRPr lang="pt-BR" sz="2800" dirty="0"/>
          </a:p>
          <a:p>
            <a:pPr algn="just"/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PascalCase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4400" dirty="0"/>
              <a:t>    </a:t>
            </a:r>
            <a:r>
              <a:rPr lang="pt-BR" sz="2800" dirty="0" err="1"/>
              <a:t>NomeUsuario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endParaRPr lang="pt-BR" sz="2800" dirty="0"/>
          </a:p>
          <a:p>
            <a:pPr algn="just"/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snake_case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r>
              <a:rPr lang="pt-BR" sz="2800" dirty="0"/>
              <a:t>      </a:t>
            </a:r>
            <a:r>
              <a:rPr lang="pt-BR" sz="2800" dirty="0" err="1"/>
              <a:t>nome_usuario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  </a:t>
            </a:r>
            <a:endParaRPr lang="pt-BR" sz="4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5AC5AC-78BE-463D-B69A-7F2272CF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76" y="3233026"/>
            <a:ext cx="1395675" cy="141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E550B4-E58E-4B05-97DA-7ACCBC2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76" y="4823426"/>
            <a:ext cx="1437851" cy="134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9CDF0F-0416-81D7-ED97-D509B9947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40" y="1242114"/>
            <a:ext cx="2351987" cy="17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básicos de variáveis em Python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988330" y="1624488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Python, os tipos de dados básicos são: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int</a:t>
            </a:r>
            <a:r>
              <a:rPr lang="pt-BR" sz="2800" dirty="0"/>
              <a:t> (armazena números inteiros);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float</a:t>
            </a:r>
            <a:r>
              <a:rPr lang="pt-BR" sz="2800" dirty="0"/>
              <a:t> (armazena números em formato decimal);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string</a:t>
            </a:r>
            <a:r>
              <a:rPr lang="pt-BR" sz="2800" dirty="0"/>
              <a:t> (armazena um conjunto de caracteres);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bool</a:t>
            </a:r>
            <a:r>
              <a:rPr lang="pt-BR" sz="2800" dirty="0"/>
              <a:t> (armazena booleanos – </a:t>
            </a:r>
            <a:r>
              <a:rPr lang="pt-BR" sz="2800" b="1" dirty="0" err="1"/>
              <a:t>True</a:t>
            </a:r>
            <a:r>
              <a:rPr lang="pt-BR" sz="2800" dirty="0"/>
              <a:t> ou </a:t>
            </a:r>
            <a:r>
              <a:rPr lang="pt-BR" sz="2800" b="1" dirty="0"/>
              <a:t>False</a:t>
            </a:r>
            <a:r>
              <a:rPr lang="pt-BR" sz="2800" dirty="0"/>
              <a:t>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Cada variável pode armazenar apenas um tipo de dado a cada instante. 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7991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básicos de variáveis em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59793-BD6A-4051-B2ED-D8711437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86"/>
          <a:stretch/>
        </p:blipFill>
        <p:spPr>
          <a:xfrm>
            <a:off x="291737" y="3770923"/>
            <a:ext cx="2783823" cy="13753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D869-4766-4116-BA72-98F8D4B1A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6" r="20623"/>
          <a:stretch/>
        </p:blipFill>
        <p:spPr>
          <a:xfrm>
            <a:off x="8398878" y="3632297"/>
            <a:ext cx="3501385" cy="14830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CC3FE9-F6A4-4861-89D3-E1CFCED805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639"/>
          <a:stretch/>
        </p:blipFill>
        <p:spPr>
          <a:xfrm>
            <a:off x="3793123" y="3770923"/>
            <a:ext cx="4345501" cy="152346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CEBDCB-A345-4288-A0CD-7BB05513B312}"/>
              </a:ext>
            </a:extLst>
          </p:cNvPr>
          <p:cNvSpPr txBox="1"/>
          <p:nvPr/>
        </p:nvSpPr>
        <p:spPr>
          <a:xfrm>
            <a:off x="450623" y="5533669"/>
            <a:ext cx="331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a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int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723C60-BB97-47F5-B3CA-E1B7A161C390}"/>
              </a:ext>
            </a:extLst>
          </p:cNvPr>
          <p:cNvSpPr txBox="1"/>
          <p:nvPr/>
        </p:nvSpPr>
        <p:spPr>
          <a:xfrm>
            <a:off x="8610600" y="5533669"/>
            <a:ext cx="331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b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float</a:t>
            </a:r>
            <a:endParaRPr lang="pt-BR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E5A13F-539D-4B69-8F88-B16ACD8A7285}"/>
              </a:ext>
            </a:extLst>
          </p:cNvPr>
          <p:cNvSpPr txBox="1"/>
          <p:nvPr/>
        </p:nvSpPr>
        <p:spPr>
          <a:xfrm>
            <a:off x="4206264" y="5525353"/>
            <a:ext cx="351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c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string</a:t>
            </a:r>
            <a:endParaRPr lang="pt-BR" sz="2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504622" y="1850003"/>
            <a:ext cx="1118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 Python, diferentemente de outras linguagens de programação, não é preciso declarar de que tipo será cada variável no início do programa.  Quando se faz uma atribuição de valor, automaticamente a variável se torna do tipo do valor armazenado.</a:t>
            </a:r>
          </a:p>
        </p:txBody>
      </p:sp>
    </p:spTree>
    <p:extLst>
      <p:ext uri="{BB962C8B-B14F-4D97-AF65-F5344CB8AC3E}">
        <p14:creationId xmlns:p14="http://schemas.microsoft.com/office/powerpoint/2010/main" val="21359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2414</Words>
  <Application>Microsoft Office PowerPoint</Application>
  <PresentationFormat>Widescreen</PresentationFormat>
  <Paragraphs>289</Paragraphs>
  <Slides>32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inherit</vt:lpstr>
      <vt:lpstr>Open Sans</vt:lpstr>
      <vt:lpstr>Wingdings</vt:lpstr>
      <vt:lpstr>Tema do Office</vt:lpstr>
      <vt:lpstr>Variáveis, Expressões 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Cadastro: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Cristiane Pavei Fernandes</cp:lastModifiedBy>
  <cp:revision>190</cp:revision>
  <dcterms:created xsi:type="dcterms:W3CDTF">2019-07-27T22:06:45Z</dcterms:created>
  <dcterms:modified xsi:type="dcterms:W3CDTF">2024-03-06T22:02:28Z</dcterms:modified>
</cp:coreProperties>
</file>