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3" r:id="rId3"/>
    <p:sldId id="260" r:id="rId4"/>
    <p:sldId id="261" r:id="rId5"/>
    <p:sldId id="257" r:id="rId6"/>
    <p:sldId id="268" r:id="rId7"/>
    <p:sldId id="267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D8734-446E-439F-023C-ED0AB306A90E}" v="216" dt="2024-09-28T01:30:29.516"/>
    <p1510:client id="{6CD00729-DB4B-1D65-4889-B28CDBDD6899}" v="450" dt="2024-09-28T02:47:12.057"/>
    <p1510:client id="{7F7A0F91-3254-DC0E-8312-E52FD93C4319}" v="29" dt="2024-09-28T01:04:44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4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5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2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4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7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7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68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6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endParaRPr lang="de-DE" sz="520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endParaRPr lang="de-DE">
              <a:solidFill>
                <a:srgbClr val="FFFFFF"/>
              </a:solidFill>
            </a:endParaRP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0B4E1B7-2F65-5B6E-EE81-FC3C1FE4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</a:t>
            </a:fld>
            <a:endParaRPr lang="pt-BR"/>
          </a:p>
        </p:txBody>
      </p:sp>
      <p:pic>
        <p:nvPicPr>
          <p:cNvPr id="6" name="Imagem 5" descr="Após quase cinco anos sem viagens comerciais, aeroporto de São José dos  Campos retoma operação com voos de passageiros; veja horários e destinos |  Vale do Paraíba e Região | G1">
            <a:extLst>
              <a:ext uri="{FF2B5EF4-FFF2-40B4-BE49-F238E27FC236}">
                <a16:creationId xmlns:a16="http://schemas.microsoft.com/office/drawing/2014/main" id="{71275BD4-0EAE-4650-B7B7-A0DE46BA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34" y="-918"/>
            <a:ext cx="12199343" cy="6859835"/>
          </a:xfrm>
          <a:prstGeom prst="rect">
            <a:avLst/>
          </a:prstGeom>
        </p:spPr>
      </p:pic>
      <p:sp>
        <p:nvSpPr>
          <p:cNvPr id="4" name="Retângulo: Único Canto Arredondado 3">
            <a:extLst>
              <a:ext uri="{FF2B5EF4-FFF2-40B4-BE49-F238E27FC236}">
                <a16:creationId xmlns:a16="http://schemas.microsoft.com/office/drawing/2014/main" id="{807E5600-53FB-43C6-0E4A-E0A7AC7843EB}"/>
              </a:ext>
            </a:extLst>
          </p:cNvPr>
          <p:cNvSpPr/>
          <p:nvPr/>
        </p:nvSpPr>
        <p:spPr>
          <a:xfrm>
            <a:off x="-243" y="5652724"/>
            <a:ext cx="11151249" cy="1360931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38100" dir="2700000">
              <a:srgbClr val="FFFFFF">
                <a:alpha val="0"/>
              </a:srgbClr>
            </a:outerShdw>
            <a:reflection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CF65BEB5-2A1A-1CDC-E08D-C3B503EAE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127000"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4852" y="5458163"/>
            <a:ext cx="1897266" cy="1938992"/>
          </a:xfrm>
          <a:prstGeom prst="rect">
            <a:avLst/>
          </a:prstGeom>
          <a:ln>
            <a:noFill/>
          </a:ln>
          <a:effectLst>
            <a:outerShdw blurRad="50800" dist="38100" dir="2700000">
              <a:srgbClr val="000000">
                <a:alpha val="30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D04D46D-F92C-5EEE-5EB6-EB6D5F09A104}"/>
              </a:ext>
            </a:extLst>
          </p:cNvPr>
          <p:cNvSpPr txBox="1"/>
          <p:nvPr/>
        </p:nvSpPr>
        <p:spPr>
          <a:xfrm>
            <a:off x="1691" y="492376"/>
            <a:ext cx="532228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solidFill>
                  <a:srgbClr val="000000"/>
                </a:solidFill>
                <a:cs typeface="Calibri"/>
              </a:rPr>
              <a:t>OPORTUNIDADES </a:t>
            </a:r>
            <a:br>
              <a:rPr lang="pt-BR" sz="4000" b="1" dirty="0">
                <a:solidFill>
                  <a:schemeClr val="accent1">
                    <a:lumMod val="76000"/>
                  </a:schemeClr>
                </a:solidFill>
                <a:cs typeface="Calibri"/>
              </a:rPr>
            </a:br>
            <a:r>
              <a:rPr lang="pt-BR" sz="4000" b="1" dirty="0">
                <a:solidFill>
                  <a:srgbClr val="000000"/>
                </a:solidFill>
                <a:cs typeface="Calibri"/>
              </a:rPr>
              <a:t>DE CARGA </a:t>
            </a:r>
            <a:br>
              <a:rPr lang="pt-BR" sz="4000" b="1" dirty="0">
                <a:solidFill>
                  <a:schemeClr val="accent1">
                    <a:lumMod val="76000"/>
                  </a:schemeClr>
                </a:solidFill>
                <a:cs typeface="Calibri"/>
              </a:rPr>
            </a:br>
            <a:r>
              <a:rPr lang="pt-BR" sz="4000" b="1" dirty="0">
                <a:solidFill>
                  <a:srgbClr val="000000"/>
                </a:solidFill>
                <a:cs typeface="Calibri"/>
              </a:rPr>
              <a:t>NO AEROPORTO SJC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E75105-7AD9-3E88-53BE-CB83F1568B5F}"/>
              </a:ext>
            </a:extLst>
          </p:cNvPr>
          <p:cNvSpPr txBox="1"/>
          <p:nvPr/>
        </p:nvSpPr>
        <p:spPr>
          <a:xfrm>
            <a:off x="2670677" y="5733024"/>
            <a:ext cx="94034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>
                <a:ea typeface="+mn-lt"/>
                <a:cs typeface="+mn-lt"/>
              </a:rPr>
              <a:t>Análise das cargas de importação e exportação</a:t>
            </a:r>
            <a:endParaRPr lang="pt-BR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163F15-0874-2126-B7F0-66FF6E96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C056-B2B6-4308-8569-D5B6401BD539}" type="datetime1">
              <a:t>30/09/2024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0758D-E08A-610C-E36B-0756FF3B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67A926-F6DA-BFAC-8C1F-BCC9527D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950BA00B-380E-F927-811A-FF47C8A4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51" t="-1134" r="16364" b="-5137"/>
          <a:stretch/>
        </p:blipFill>
        <p:spPr>
          <a:xfrm>
            <a:off x="-441448" y="-128215"/>
            <a:ext cx="13077707" cy="73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1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0DF6BF-CB7A-9F2E-DBD9-3CC0E4BA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7DA1-0A45-4F62-933E-33552DC7B4A4}" type="datetime1">
              <a:t>30/09/2024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D5560-6928-F78F-A1F5-8E13CEA2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AD191C-B7FA-520C-C31B-E34F970E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1D70D6-E369-4D79-33F1-2C28973EFF2F}"/>
              </a:ext>
            </a:extLst>
          </p:cNvPr>
          <p:cNvSpPr txBox="1"/>
          <p:nvPr/>
        </p:nvSpPr>
        <p:spPr>
          <a:xfrm>
            <a:off x="731920" y="320842"/>
            <a:ext cx="108585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cap="all">
                <a:latin typeface="Calibri"/>
                <a:cs typeface="Calibri"/>
              </a:rPr>
              <a:t>Introdução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31DC779-3843-1B93-4E4A-968F53666F59}"/>
              </a:ext>
            </a:extLst>
          </p:cNvPr>
          <p:cNvSpPr txBox="1"/>
          <p:nvPr/>
        </p:nvSpPr>
        <p:spPr>
          <a:xfrm>
            <a:off x="711868" y="581526"/>
            <a:ext cx="9033710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  <a:p>
            <a:r>
              <a:rPr lang="pt-BR" sz="2000" dirty="0"/>
              <a:t>Esta apresentação descreve o processo de filtragem e análise de dados de comércio exterior dos municípios do Vale do Paraíba e Litoral Norte, com base nas informações do Comex </a:t>
            </a:r>
            <a:r>
              <a:rPr lang="pt-BR" sz="2000" err="1"/>
              <a:t>Stat</a:t>
            </a:r>
            <a:r>
              <a:rPr lang="pt-BR" sz="2000" dirty="0"/>
              <a:t>. O comércio exterior é fundamental para a análise econômica regional, ajudando a entender os perfis de importação e exportação. Devido à complexidade e ao grande volume das planilhas, foi utilizada a ferramenta Sublime </a:t>
            </a:r>
            <a:r>
              <a:rPr lang="pt-BR" sz="2000" err="1"/>
              <a:t>Text</a:t>
            </a:r>
            <a:r>
              <a:rPr lang="pt-BR" sz="2000" dirty="0"/>
              <a:t> para manipular arquivos em formato TXT e substituir os códigos dos municípios pelos seus nomes correspondentes</a:t>
            </a:r>
          </a:p>
        </p:txBody>
      </p:sp>
    </p:spTree>
    <p:extLst>
      <p:ext uri="{BB962C8B-B14F-4D97-AF65-F5344CB8AC3E}">
        <p14:creationId xmlns:p14="http://schemas.microsoft.com/office/powerpoint/2010/main" val="13559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61A8F-5D55-3138-3555-C1AF1CB0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02" y="7242098"/>
            <a:ext cx="12082209" cy="647194"/>
          </a:xfrm>
        </p:spPr>
        <p:txBody>
          <a:bodyPr>
            <a:normAutofit fontScale="90000"/>
          </a:bodyPr>
          <a:lstStyle/>
          <a:p>
            <a:r>
              <a:rPr lang="pt-BR" sz="2800" b="1">
                <a:latin typeface="Calibri"/>
                <a:ea typeface="+mj-lt"/>
                <a:cs typeface="Calibri Light"/>
              </a:rPr>
              <a:t>       </a:t>
            </a:r>
            <a:br>
              <a:rPr lang="pt-BR" sz="2800" b="1">
                <a:latin typeface="Calibri"/>
                <a:ea typeface="+mj-lt"/>
                <a:cs typeface="Calibri"/>
              </a:rPr>
            </a:br>
            <a:br>
              <a:rPr lang="pt-BR" sz="2800" b="1">
                <a:latin typeface="Calibri"/>
                <a:ea typeface="+mj-lt"/>
                <a:cs typeface="Calibri"/>
              </a:rPr>
            </a:br>
            <a:br>
              <a:rPr lang="pt-BR" sz="2800" b="1">
                <a:latin typeface="Calibri"/>
                <a:ea typeface="+mj-lt"/>
                <a:cs typeface="Calibri"/>
              </a:rPr>
            </a:br>
            <a:br>
              <a:rPr lang="pt-BR" sz="2800" b="1">
                <a:latin typeface="Calibri"/>
                <a:ea typeface="+mj-lt"/>
                <a:cs typeface="Calibri"/>
              </a:rPr>
            </a:br>
            <a:br>
              <a:rPr lang="pt-BR" sz="2800" b="1">
                <a:latin typeface="Calibri"/>
                <a:ea typeface="+mj-lt"/>
                <a:cs typeface="Calibri"/>
              </a:rPr>
            </a:br>
            <a:r>
              <a:rPr lang="pt-BR" sz="2800" b="1">
                <a:latin typeface="Calibri"/>
                <a:ea typeface="+mj-lt"/>
                <a:cs typeface="Calibri"/>
              </a:rPr>
              <a:t>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2F6A88-9D3C-0C23-7EDC-C2D6BE31B51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483485" y="6969928"/>
            <a:ext cx="2364955" cy="27321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B8258-F16C-E6EA-C01B-B22A9D72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C578-4B0B-4B85-83EC-8D14F578C23C}" type="datetime1">
              <a:t>30/09/2024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FEF3C8-2388-05E4-4053-E39E594D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FCC4A-7304-B56A-4E34-4B575AC2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60D2C1-33F8-777C-0103-5B4B3691655D}"/>
              </a:ext>
            </a:extLst>
          </p:cNvPr>
          <p:cNvSpPr txBox="1"/>
          <p:nvPr/>
        </p:nvSpPr>
        <p:spPr>
          <a:xfrm>
            <a:off x="651709" y="330869"/>
            <a:ext cx="108986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cap="all" baseline="0">
                <a:latin typeface="Calibri"/>
              </a:rPr>
              <a:t> Metodologia  </a:t>
            </a:r>
            <a:endParaRPr lang="pt-BR" sz="2800" b="1">
              <a:latin typeface="Calibri"/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F0C493-DCEB-511E-F188-9049027FC8F4}"/>
              </a:ext>
            </a:extLst>
          </p:cNvPr>
          <p:cNvSpPr txBox="1"/>
          <p:nvPr/>
        </p:nvSpPr>
        <p:spPr>
          <a:xfrm>
            <a:off x="842211" y="1243264"/>
            <a:ext cx="86426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Fonte</a:t>
            </a:r>
            <a:r>
              <a:rPr lang="pt-BR" dirty="0">
                <a:ea typeface="+mn-lt"/>
                <a:cs typeface="+mn-lt"/>
              </a:rPr>
              <a:t>: Portal Comex </a:t>
            </a:r>
            <a:r>
              <a:rPr lang="pt-BR" dirty="0" err="1">
                <a:ea typeface="+mn-lt"/>
                <a:cs typeface="+mn-lt"/>
              </a:rPr>
              <a:t>Stat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Conteúdo</a:t>
            </a:r>
            <a:r>
              <a:rPr lang="pt-BR" dirty="0">
                <a:ea typeface="+mn-lt"/>
                <a:cs typeface="+mn-lt"/>
              </a:rPr>
              <a:t>: Informações sobre a balança comercial brasileira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Foco</a:t>
            </a:r>
            <a:r>
              <a:rPr lang="pt-BR" dirty="0">
                <a:ea typeface="+mn-lt"/>
                <a:cs typeface="+mn-lt"/>
              </a:rPr>
              <a:t>: Planilhas de importação e exportação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0DB9B3-56EB-901E-BA11-7B9253D6DE67}"/>
              </a:ext>
            </a:extLst>
          </p:cNvPr>
          <p:cNvSpPr txBox="1"/>
          <p:nvPr/>
        </p:nvSpPr>
        <p:spPr>
          <a:xfrm>
            <a:off x="2797340" y="2436396"/>
            <a:ext cx="930442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2. </a:t>
            </a:r>
            <a:r>
              <a:rPr lang="pt-BR" sz="2000" dirty="0"/>
              <a:t>   </a:t>
            </a:r>
            <a:r>
              <a:rPr lang="pt-BR" sz="2000" b="1" dirty="0"/>
              <a:t>Filtragem dos Dados</a:t>
            </a:r>
          </a:p>
          <a:p>
            <a:pPr algn="l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FEF27B-496A-8C38-CC65-597915575C35}"/>
              </a:ext>
            </a:extLst>
          </p:cNvPr>
          <p:cNvSpPr txBox="1"/>
          <p:nvPr/>
        </p:nvSpPr>
        <p:spPr>
          <a:xfrm>
            <a:off x="5303920" y="3950368"/>
            <a:ext cx="9695447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3.</a:t>
            </a:r>
            <a:r>
              <a:rPr lang="pt-BR" sz="2000" dirty="0">
                <a:ea typeface="+mn-lt"/>
                <a:cs typeface="+mn-lt"/>
              </a:rPr>
              <a:t>  </a:t>
            </a:r>
            <a:r>
              <a:rPr lang="pt-BR" sz="2000" b="1" dirty="0">
                <a:ea typeface="+mn-lt"/>
                <a:cs typeface="+mn-lt"/>
              </a:rPr>
              <a:t>  Substituição de Códigos</a:t>
            </a:r>
            <a:endParaRPr lang="pt-BR" sz="2000" b="1"/>
          </a:p>
          <a:p>
            <a:pPr algn="l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1A53D2-45D7-A212-852C-03952A541BA3}"/>
              </a:ext>
            </a:extLst>
          </p:cNvPr>
          <p:cNvSpPr txBox="1"/>
          <p:nvPr/>
        </p:nvSpPr>
        <p:spPr>
          <a:xfrm>
            <a:off x="681790" y="922421"/>
            <a:ext cx="57350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pt-BR" sz="2000" b="1" dirty="0"/>
              <a:t>Coleta de Dados:</a:t>
            </a:r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C3079A-C58E-DF8D-2C38-2D65F4E65DEA}"/>
              </a:ext>
            </a:extLst>
          </p:cNvPr>
          <p:cNvSpPr txBox="1"/>
          <p:nvPr/>
        </p:nvSpPr>
        <p:spPr>
          <a:xfrm>
            <a:off x="2997867" y="2777289"/>
            <a:ext cx="86126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 dirty="0"/>
              <a:t> Exportação</a:t>
            </a:r>
            <a:r>
              <a:rPr lang="pt-BR" dirty="0"/>
              <a:t>: Dados convertidos para formato TXT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b="1" dirty="0"/>
              <a:t>Objetivo</a:t>
            </a:r>
            <a:r>
              <a:rPr lang="pt-BR" dirty="0"/>
              <a:t>: Facilitar manipulação no Sublime </a:t>
            </a:r>
            <a:r>
              <a:rPr lang="pt-BR" dirty="0" err="1"/>
              <a:t>Text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b="1" dirty="0"/>
              <a:t>Limitação</a:t>
            </a:r>
            <a:r>
              <a:rPr lang="pt-BR" dirty="0"/>
              <a:t>: Dados restritos ao Vale do Paraíba e Litoral Norte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B0691E-DFD5-B864-556D-B55E1444E144}"/>
              </a:ext>
            </a:extLst>
          </p:cNvPr>
          <p:cNvSpPr txBox="1"/>
          <p:nvPr/>
        </p:nvSpPr>
        <p:spPr>
          <a:xfrm>
            <a:off x="5524499" y="4291263"/>
            <a:ext cx="64669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Problema</a:t>
            </a:r>
            <a:r>
              <a:rPr lang="pt-BR" dirty="0">
                <a:ea typeface="+mn-lt"/>
                <a:cs typeface="+mn-lt"/>
              </a:rPr>
              <a:t>: Municípios representados por códigos numéricos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Solução</a:t>
            </a:r>
            <a:r>
              <a:rPr lang="pt-BR" dirty="0">
                <a:ea typeface="+mn-lt"/>
                <a:cs typeface="+mn-lt"/>
              </a:rPr>
              <a:t>: Substituição pelos nomes das cidades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Método</a:t>
            </a:r>
            <a:r>
              <a:rPr lang="pt-BR" dirty="0">
                <a:ea typeface="+mn-lt"/>
                <a:cs typeface="+mn-lt"/>
              </a:rPr>
              <a:t>: Manual e/ou uso de ferramentas automatizadas (expressões regulares no Sublime </a:t>
            </a:r>
            <a:r>
              <a:rPr lang="pt-BR" dirty="0" err="1">
                <a:ea typeface="+mn-lt"/>
                <a:cs typeface="+mn-lt"/>
              </a:rPr>
              <a:t>Text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33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61A8F-5D55-3138-3555-C1AF1CB0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56" y="267737"/>
            <a:ext cx="10691265" cy="1371030"/>
          </a:xfrm>
        </p:spPr>
        <p:txBody>
          <a:bodyPr/>
          <a:lstStyle/>
          <a:p>
            <a:r>
              <a:rPr lang="pt-BR" sz="3200" b="1">
                <a:latin typeface="Calibri"/>
                <a:ea typeface="Calibri"/>
                <a:cs typeface="Calibri"/>
              </a:rPr>
              <a:t>       </a:t>
            </a:r>
            <a:r>
              <a:rPr lang="pt-BR" sz="2800" b="1">
                <a:latin typeface="Calibri"/>
                <a:ea typeface="Calibri"/>
                <a:cs typeface="Calibri"/>
              </a:rPr>
              <a:t> VANTAGENS DE </a:t>
            </a:r>
            <a:r>
              <a:rPr lang="pt-BR" sz="2800" b="1" err="1">
                <a:latin typeface="Calibri"/>
                <a:ea typeface="Calibri"/>
                <a:cs typeface="Calibri"/>
              </a:rPr>
              <a:t>UTILiZAR</a:t>
            </a:r>
            <a:r>
              <a:rPr lang="pt-BR" sz="2800" b="1">
                <a:latin typeface="Calibri"/>
                <a:ea typeface="Calibri"/>
                <a:cs typeface="Calibri"/>
              </a:rPr>
              <a:t> O AEROPORTO DE SJC</a:t>
            </a:r>
            <a:endParaRPr lang="pt-BR" sz="2800" b="1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2F6A88-9D3C-0C23-7EDC-C2D6BE31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956" y="7310824"/>
            <a:ext cx="10691265" cy="3636088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B8258-F16C-E6EA-C01B-B22A9D72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C578-4B0B-4B85-83EC-8D14F578C23C}" type="datetime1">
              <a:t>30/09/2024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FEF3C8-2388-05E4-4053-E39E594D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FCC4A-7304-B56A-4E34-4B575AC2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D4BF18-8AB0-98E3-99FE-F63030E73FAF}"/>
              </a:ext>
            </a:extLst>
          </p:cNvPr>
          <p:cNvSpPr txBox="1"/>
          <p:nvPr/>
        </p:nvSpPr>
        <p:spPr>
          <a:xfrm>
            <a:off x="872836" y="2738359"/>
            <a:ext cx="6515051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3600" dirty="0"/>
              <a:t>3- </a:t>
            </a:r>
            <a:r>
              <a:rPr lang="pt-BR" sz="2400" dirty="0"/>
              <a:t>Ter uma visibilidade maior para SJC tendo em vista, ele ter um potencial de importação e exportação para o vale do paraíba e litoral norte.</a:t>
            </a:r>
            <a:endParaRPr lang="pt-BR" dirty="0"/>
          </a:p>
          <a:p>
            <a:br>
              <a:rPr lang="pt-BR" dirty="0"/>
            </a:br>
            <a:br>
              <a:rPr lang="pt-BR" dirty="0"/>
            </a:b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779C16-5FCB-E9C0-9694-2C429ABE1B1F}"/>
              </a:ext>
            </a:extLst>
          </p:cNvPr>
          <p:cNvSpPr txBox="1"/>
          <p:nvPr/>
        </p:nvSpPr>
        <p:spPr>
          <a:xfrm>
            <a:off x="871238" y="1466475"/>
            <a:ext cx="7986531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/>
              <a:t>1- </a:t>
            </a:r>
            <a:r>
              <a:rPr lang="pt-BR" sz="2400" dirty="0"/>
              <a:t>Liberar caminhões que transportam grandes de cargas das rod</a:t>
            </a:r>
            <a:r>
              <a:rPr lang="pt-BR" sz="2400" dirty="0">
                <a:latin typeface="Arial Nova"/>
              </a:rPr>
              <a:t>o</a:t>
            </a:r>
            <a:r>
              <a:rPr lang="pt-BR" sz="2400" dirty="0"/>
              <a:t>vias, desafogando tráfego terrestre.</a:t>
            </a:r>
            <a:br>
              <a:rPr lang="pt-BR" sz="2400" dirty="0"/>
            </a:br>
            <a:endParaRPr lang="pt-BR" sz="2400" dirty="0"/>
          </a:p>
          <a:p>
            <a:pPr algn="l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7E0CAA-EBE9-CF7B-71A2-DA5FF72E23D2}"/>
              </a:ext>
            </a:extLst>
          </p:cNvPr>
          <p:cNvSpPr txBox="1"/>
          <p:nvPr/>
        </p:nvSpPr>
        <p:spPr>
          <a:xfrm>
            <a:off x="874144" y="2807093"/>
            <a:ext cx="94044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/>
              <a:t>2- </a:t>
            </a:r>
            <a:r>
              <a:rPr lang="pt-BR" sz="2400" dirty="0"/>
              <a:t>Transportar cargas com alto valor FOB pelo modal aéreo.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69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AF13D-C562-56D4-C95F-3985F11D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0079" y="6862962"/>
            <a:ext cx="10691265" cy="538846"/>
          </a:xfrm>
        </p:spPr>
        <p:txBody>
          <a:bodyPr>
            <a:normAutofit fontScale="90000"/>
          </a:bodyPr>
          <a:lstStyle/>
          <a:p>
            <a:r>
              <a:rPr lang="pt-BR" sz="3200" b="1">
                <a:latin typeface="Calibri"/>
                <a:ea typeface="Calibri"/>
                <a:cs typeface="Calibri"/>
              </a:rPr>
              <a:t>   </a:t>
            </a:r>
            <a:r>
              <a:rPr lang="pt-BR" sz="2800" b="1">
                <a:latin typeface="Calibri"/>
                <a:ea typeface="Calibri"/>
                <a:cs typeface="Calibri"/>
              </a:rPr>
              <a:t>     </a:t>
            </a:r>
            <a:endParaRPr lang="pt-BR" sz="2800" b="1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625F9-8E64-B7E8-32B1-13182CE40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27" y="894386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/>
              <a:t>Estamos trabalhando em listar cargas com alto valor agregado temos em mente algumas delas como: produtos eletrônicos, </a:t>
            </a:r>
            <a:r>
              <a:rPr lang="pt-BR" sz="2400" err="1"/>
              <a:t>jóias</a:t>
            </a:r>
            <a:r>
              <a:rPr lang="pt-BR" sz="2400"/>
              <a:t> e vinhos.</a:t>
            </a:r>
            <a:br>
              <a:rPr lang="en-US"/>
            </a:br>
            <a:endParaRPr lang="pt-BR" sz="2400"/>
          </a:p>
          <a:p>
            <a:r>
              <a:rPr lang="pt-BR" sz="2400"/>
              <a:t>Feito isso, localizaremos essas mesmas cargas sendo transportadas por modais diferentes que em outras cidades com aeroporto são por modal aéreo.</a:t>
            </a:r>
            <a:br>
              <a:rPr lang="en-US"/>
            </a:br>
            <a:endParaRPr lang="pt-BR" sz="2400"/>
          </a:p>
          <a:p>
            <a:r>
              <a:rPr lang="pt-BR" sz="2400"/>
              <a:t>Concluindo que o aeroporto de SJC tem um potencial para esse tipo de carga.</a:t>
            </a:r>
          </a:p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F64571-300F-D3DF-8AFD-2B437F820B8F}"/>
              </a:ext>
            </a:extLst>
          </p:cNvPr>
          <p:cNvSpPr txBox="1"/>
          <p:nvPr/>
        </p:nvSpPr>
        <p:spPr>
          <a:xfrm>
            <a:off x="-751973" y="280738"/>
            <a:ext cx="13695944" cy="543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cap="all">
                <a:latin typeface="Calibri"/>
              </a:rPr>
              <a:t>                  </a:t>
            </a:r>
            <a:r>
              <a:rPr lang="pt-BR" sz="2800" b="1" cap="all" baseline="0">
                <a:latin typeface="Calibri"/>
              </a:rPr>
              <a:t>IDENTIFICAÇÃO DE CARGAS COM POTENCIAL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6864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CB6A5D6-114E-DF29-655E-D0E992EFDDD0}"/>
              </a:ext>
            </a:extLst>
          </p:cNvPr>
          <p:cNvSpPr txBox="1"/>
          <p:nvPr/>
        </p:nvSpPr>
        <p:spPr>
          <a:xfrm>
            <a:off x="0" y="251741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CARGAS MAIS E MENOS TRANSPORTADAS </a:t>
            </a:r>
          </a:p>
          <a:p>
            <a:pPr algn="ctr"/>
            <a:r>
              <a:rPr lang="pt-BR" sz="2800" b="1" dirty="0"/>
              <a:t> (IMPORTAÇÃO)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0FD1FA30-45CD-D79E-48D9-824913DB3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" t="1033" r="1131" b="4224"/>
          <a:stretch/>
        </p:blipFill>
        <p:spPr>
          <a:xfrm>
            <a:off x="1668290" y="1201212"/>
            <a:ext cx="8855419" cy="49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5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CB6A5D6-114E-DF29-655E-D0E992EFDDD0}"/>
              </a:ext>
            </a:extLst>
          </p:cNvPr>
          <p:cNvSpPr txBox="1"/>
          <p:nvPr/>
        </p:nvSpPr>
        <p:spPr>
          <a:xfrm>
            <a:off x="0" y="18970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CARGAS MAIS E MENOS TRANSPORTADAS </a:t>
            </a:r>
          </a:p>
          <a:p>
            <a:pPr algn="ctr"/>
            <a:r>
              <a:rPr lang="pt-BR" sz="2800" b="1" dirty="0"/>
              <a:t> (EXPORTAÇÃO)</a:t>
            </a:r>
          </a:p>
        </p:txBody>
      </p:sp>
      <p:pic>
        <p:nvPicPr>
          <p:cNvPr id="6" name="Imagem 5" descr="Diagrama">
            <a:extLst>
              <a:ext uri="{FF2B5EF4-FFF2-40B4-BE49-F238E27FC236}">
                <a16:creationId xmlns:a16="http://schemas.microsoft.com/office/drawing/2014/main" id="{2AF9BE82-807E-891F-D1C8-41186C951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t="2100" r="2233" b="2362"/>
          <a:stretch/>
        </p:blipFill>
        <p:spPr>
          <a:xfrm>
            <a:off x="1647240" y="1029625"/>
            <a:ext cx="8897519" cy="504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3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627C-4427-89DE-D4BE-ACC1CDFF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46" y="1171478"/>
            <a:ext cx="217229" cy="706012"/>
          </a:xfrm>
        </p:spPr>
        <p:txBody>
          <a:bodyPr>
            <a:normAutofit fontScale="90000"/>
          </a:bodyPr>
          <a:lstStyle/>
          <a:p>
            <a:r>
              <a:rPr lang="pt-BR" sz="2800" b="1">
                <a:latin typeface="Calibri"/>
                <a:ea typeface="Calibri"/>
                <a:cs typeface="Calibri"/>
              </a:rPr>
              <a:t>       </a:t>
            </a:r>
            <a:br>
              <a:rPr lang="pt-BR" sz="2800" b="1">
                <a:latin typeface="Calibri"/>
                <a:ea typeface="Calibri"/>
                <a:cs typeface="Calibri"/>
              </a:rPr>
            </a:br>
            <a:br>
              <a:rPr lang="pt-BR" sz="2800" b="1">
                <a:latin typeface="Calibri"/>
                <a:ea typeface="Calibri"/>
                <a:cs typeface="Calibri"/>
              </a:rPr>
            </a:br>
            <a:br>
              <a:rPr lang="pt-BR" sz="2800" b="1">
                <a:latin typeface="Calibri"/>
                <a:ea typeface="Calibri"/>
                <a:cs typeface="Calibri"/>
              </a:rPr>
            </a:br>
            <a:br>
              <a:rPr lang="pt-BR" sz="2800" b="1">
                <a:latin typeface="Calibri"/>
                <a:ea typeface="Calibri"/>
                <a:cs typeface="Calibri"/>
              </a:rPr>
            </a:br>
            <a:br>
              <a:rPr lang="pt-BR" sz="2800" b="1">
                <a:latin typeface="Calibri"/>
                <a:ea typeface="Calibri"/>
                <a:cs typeface="Calibri"/>
              </a:rPr>
            </a:br>
            <a:br>
              <a:rPr lang="pt-BR" sz="2800" b="1">
                <a:latin typeface="Calibri"/>
                <a:ea typeface="Calibri"/>
                <a:cs typeface="Calibri"/>
              </a:rPr>
            </a:br>
            <a:br>
              <a:rPr lang="pt-BR" sz="2800" b="1">
                <a:latin typeface="Calibri"/>
                <a:ea typeface="Calibri"/>
                <a:cs typeface="Calibri"/>
              </a:rPr>
            </a:br>
            <a:r>
              <a:rPr lang="pt-BR" sz="2800" b="1">
                <a:latin typeface="Calibri"/>
                <a:ea typeface="Calibri"/>
                <a:cs typeface="Calibri"/>
              </a:rPr>
              <a:t>                                                                             </a:t>
            </a:r>
            <a:endParaRPr lang="pt-BR" sz="2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92CF7-C1C1-8274-A891-15788637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27" y="1009208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O projeto cumpriu o objetivo de filtrar e organizar os dados de comércio exterior de municípios específicos do Vale do Paraíba e Litoral Norte. A utilização de ferramentas adequadas como o Sublime Text para manipulação de arquivos grandes e a substituição de códigos pelos nomes das cidades foi fundamental para o sucesso da análise.</a:t>
            </a:r>
          </a:p>
          <a:p>
            <a:pPr marL="0" indent="0">
              <a:buNone/>
            </a:pPr>
            <a:r>
              <a:rPr lang="pt-BR" sz="2400">
                <a:ea typeface="+mn-lt"/>
                <a:cs typeface="+mn-lt"/>
              </a:rPr>
              <a:t>Para trabalhos futuros, recomenda-se o desenvolvimento de scripts em Python ou outras linguagens de programação para automatizar etapas como a filtragem e substituição de códigos, tornando o processo ainda mais eficiente.</a:t>
            </a:r>
          </a:p>
          <a:p>
            <a:endParaRPr lang="pt-BR" sz="11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948179-FE07-D6F6-5ACF-99D6926E54BD}"/>
              </a:ext>
            </a:extLst>
          </p:cNvPr>
          <p:cNvSpPr txBox="1"/>
          <p:nvPr/>
        </p:nvSpPr>
        <p:spPr>
          <a:xfrm>
            <a:off x="706582" y="290945"/>
            <a:ext cx="106818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cap="all">
                <a:latin typeface="Calibri"/>
              </a:rPr>
              <a:t>CONCLUSÃO E PROXIMOS PASSOS 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98649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895AB-F2FC-A9C4-0F9C-74096CF0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4347-0984-4196-80A0-DC992E8EB855}" type="datetime1">
              <a:t>30/09/2024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72869-8161-3E86-2F4C-F9109223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7EF11-F648-0E93-0672-C2289A22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3B846D-CE0F-D819-2339-1076D93B8662}"/>
              </a:ext>
            </a:extLst>
          </p:cNvPr>
          <p:cNvSpPr txBox="1"/>
          <p:nvPr/>
        </p:nvSpPr>
        <p:spPr>
          <a:xfrm>
            <a:off x="713874" y="292768"/>
            <a:ext cx="88993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cap="all" dirty="0">
                <a:latin typeface="Calibri"/>
              </a:rPr>
              <a:t>Ferramentas utilizadas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D752920-C24E-C69B-917F-E705C649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62" y="1163054"/>
            <a:ext cx="9053763" cy="45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Nova</vt:lpstr>
      <vt:lpstr>Calibri</vt:lpstr>
      <vt:lpstr>Calisto MT</vt:lpstr>
      <vt:lpstr>Univers Condensed</vt:lpstr>
      <vt:lpstr>ChronicleVTI</vt:lpstr>
      <vt:lpstr>Apresentação do PowerPoint</vt:lpstr>
      <vt:lpstr>Apresentação do PowerPoint</vt:lpstr>
      <vt:lpstr>             </vt:lpstr>
      <vt:lpstr>        VANTAGENS DE UTILiZAR O AEROPORTO DE SJC</vt:lpstr>
      <vt:lpstr>        </vt:lpstr>
      <vt:lpstr>Apresentação do PowerPoint</vt:lpstr>
      <vt:lpstr>Apresentação do PowerPoint</vt:lpstr>
      <vt:lpstr>                                                                                          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Kaue Oliveira</dc:creator>
  <cp:lastModifiedBy>Kaue Oliveira</cp:lastModifiedBy>
  <cp:revision>185</cp:revision>
  <dcterms:created xsi:type="dcterms:W3CDTF">2024-09-20T01:06:13Z</dcterms:created>
  <dcterms:modified xsi:type="dcterms:W3CDTF">2024-09-30T03:28:43Z</dcterms:modified>
</cp:coreProperties>
</file>