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8" r:id="rId5"/>
    <p:sldId id="264" r:id="rId6"/>
    <p:sldId id="258" r:id="rId7"/>
    <p:sldId id="265" r:id="rId8"/>
    <p:sldId id="266" r:id="rId9"/>
    <p:sldId id="267" r:id="rId10"/>
    <p:sldId id="269" r:id="rId11"/>
    <p:sldId id="259" r:id="rId12"/>
    <p:sldId id="261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75" r:id="rId21"/>
    <p:sldId id="280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DE58C-BBA5-E74A-A878-4843EB7FC86D}" v="66" dt="2024-10-18T01:47:17.05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74"/>
  </p:normalViewPr>
  <p:slideViewPr>
    <p:cSldViewPr snapToGrid="0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dos.gov.br/dados/conjuntos-dados/lancamentos-comerciais-por-distribuido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dos.gov.br/dados/conjuntos-dados/relatorio-de-bilheteria-diaria-de-obras-informadas-pelas-exibido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AEA31-AA5E-37F8-9EE2-AACBF1BB0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bilheteria nacional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88702-5F54-E193-5147-07C5162C5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err="1"/>
              <a:t>ancine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16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a data de lançamento do filme mais antigo e a do mais novo que temos informação?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45D66A-02AD-ED40-8620-7706A694D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2"/>
          <a:stretch/>
        </p:blipFill>
        <p:spPr>
          <a:xfrm>
            <a:off x="1924049" y="3429000"/>
            <a:ext cx="3832622" cy="8292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68F7C0-14B6-486D-0C52-50C2A4AE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03" y="3559736"/>
            <a:ext cx="4559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são os filmes mais antigos e os mais novos que temos base?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0FA93E-E69C-D91A-B064-87E308D3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02" y="3285190"/>
            <a:ext cx="488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3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4CE9-BF5B-E4D2-24F5-EAD56BEC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os filmes mais antigos e os mais novos que temos base?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F93C7-FC51-4E7C-A84F-F815E9D7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859"/>
          </a:xfrm>
        </p:spPr>
        <p:txBody>
          <a:bodyPr/>
          <a:lstStyle/>
          <a:p>
            <a:r>
              <a:rPr lang="pt-BR" dirty="0"/>
              <a:t>Versão 1 usando declarando variável: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05FD16-7DC8-C5F8-2310-0CF1C935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2877671"/>
            <a:ext cx="7772400" cy="1668049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47C4C8-BC8B-2CBA-ACB8-AF39BDE8ABC9}"/>
              </a:ext>
            </a:extLst>
          </p:cNvPr>
          <p:cNvSpPr txBox="1">
            <a:spLocks/>
          </p:cNvSpPr>
          <p:nvPr/>
        </p:nvSpPr>
        <p:spPr>
          <a:xfrm>
            <a:off x="1371600" y="4894729"/>
            <a:ext cx="9601200" cy="416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Versão 2 usando </a:t>
            </a:r>
            <a:r>
              <a:rPr lang="pt-BR" dirty="0" err="1"/>
              <a:t>subquery</a:t>
            </a:r>
            <a:r>
              <a:rPr lang="pt-BR" dirty="0"/>
              <a:t> no WHERE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3781E1-FBEC-3E1D-AF5A-18447D95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5507477"/>
            <a:ext cx="7772400" cy="8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56800" cy="965200"/>
          </a:xfrm>
        </p:spPr>
        <p:txBody>
          <a:bodyPr>
            <a:normAutofit/>
          </a:bodyPr>
          <a:lstStyle/>
          <a:p>
            <a:r>
              <a:rPr lang="pt-BR" sz="4000" dirty="0"/>
              <a:t>Quais são os 10 filmes com maior público?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425E6A-20DE-0A36-75DB-7AEFCB644FA4}"/>
              </a:ext>
            </a:extLst>
          </p:cNvPr>
          <p:cNvSpPr txBox="1"/>
          <p:nvPr/>
        </p:nvSpPr>
        <p:spPr>
          <a:xfrm>
            <a:off x="1028700" y="4814263"/>
            <a:ext cx="1064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Inside</a:t>
            </a:r>
            <a:r>
              <a:rPr lang="pt-BR" dirty="0"/>
              <a:t> Out 2, filme lançado em 2024, já configura como o que levou a maior quantidade de público aos cinemas brasileiros desde 2009. O público total é quase o dobro de Minha Mãe é Uma Peça 3, o 10 filme com maior público.</a:t>
            </a:r>
          </a:p>
          <a:p>
            <a:r>
              <a:rPr lang="pt-BR" dirty="0"/>
              <a:t>Tropa de Elite 2, lançado em 2010, é o filme mais antigo entre os 10. </a:t>
            </a:r>
          </a:p>
          <a:p>
            <a:r>
              <a:rPr lang="pt-BR" dirty="0"/>
              <a:t>Nada a Perder (2018) é o filme brasileiro que mais atraiu público ao cinema.</a:t>
            </a:r>
          </a:p>
          <a:p>
            <a:r>
              <a:rPr lang="pt-BR" dirty="0"/>
              <a:t>60% dos filmes mais assistidos são obras dos Estados Unidos, enquanto obras nacionais são 40%.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334606-D9BD-39F5-427D-93FF568D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0" y="1746731"/>
            <a:ext cx="4584700" cy="2768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0A6F06-4C9E-BACE-28B5-BDC39336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4" y="1651000"/>
            <a:ext cx="6750645" cy="29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Dos filmes lançados em 2024, quais são os com maior público?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B572A6-AB18-4E88-3C72-EA56E622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32000"/>
            <a:ext cx="5956663" cy="325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A86F0C9-8ED7-279A-B25E-FBDB44F1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13" y="2076450"/>
            <a:ext cx="5256256" cy="3162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69D352-CB5C-C1DF-6898-D6A2EFDFE2E9}"/>
              </a:ext>
            </a:extLst>
          </p:cNvPr>
          <p:cNvSpPr txBox="1"/>
          <p:nvPr/>
        </p:nvSpPr>
        <p:spPr>
          <a:xfrm>
            <a:off x="1028700" y="5398463"/>
            <a:ext cx="1064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Inside</a:t>
            </a:r>
            <a:r>
              <a:rPr lang="pt-BR" dirty="0"/>
              <a:t> Out 2 obteve mais que o triplo de público do segundo filme mais assistido, mostrando que teve um sucesso realmente estrondoso.</a:t>
            </a:r>
          </a:p>
          <a:p>
            <a:r>
              <a:rPr lang="pt-BR" dirty="0"/>
              <a:t>Dos 10 filmes com maior público de 2024, apenas um é brasileiro. Todos os 9 filmes mais assistidos são obras estadunidenses.</a:t>
            </a:r>
          </a:p>
        </p:txBody>
      </p:sp>
    </p:spTree>
    <p:extLst>
      <p:ext uri="{BB962C8B-B14F-4D97-AF65-F5344CB8AC3E}">
        <p14:creationId xmlns:p14="http://schemas.microsoft.com/office/powerpoint/2010/main" val="378498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5E64F72C-FB93-E9E1-71D8-13A34596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56800" cy="965200"/>
          </a:xfrm>
        </p:spPr>
        <p:txBody>
          <a:bodyPr>
            <a:normAutofit/>
          </a:bodyPr>
          <a:lstStyle/>
          <a:p>
            <a:r>
              <a:rPr lang="pt-BR" sz="4000" dirty="0"/>
              <a:t>Quais são os 10 filmes com maior público?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6C8BB5-4D2D-DCB3-82FF-3BBFEBA7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81" y="1585761"/>
            <a:ext cx="1963719" cy="47632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4308CBB-D3E2-25A0-6ED9-B3E183A0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967379"/>
            <a:ext cx="5524500" cy="11630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473AEF4-9267-6E52-849D-B903E113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2408021"/>
            <a:ext cx="6900158" cy="9652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1CA9EA-4606-41FF-741A-8BB12C2CD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81" y="5986834"/>
            <a:ext cx="1963719" cy="7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Dos filmes exibidos nas semanas que temos informação de bilheteria, quais foram o com maior faturamento. Mostrar por título nacional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55ED7F-7DA3-1ABA-269B-D4EB52B9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2927351"/>
            <a:ext cx="4902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9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Dos filmes exibidos nas semanas que temos informação de bilheteria, quais foram o com maior faturamento. Mostrar por título nacional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81AA39-C1DC-7CB3-1618-B509F329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670454"/>
            <a:ext cx="7772400" cy="337129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D8D1D23-7415-9A06-FAB4-EC97462AE2C1}"/>
              </a:ext>
            </a:extLst>
          </p:cNvPr>
          <p:cNvSpPr/>
          <p:nvPr/>
        </p:nvSpPr>
        <p:spPr>
          <a:xfrm>
            <a:off x="927100" y="2670454"/>
            <a:ext cx="4889500" cy="9998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B15709-BE93-2EE1-451C-0039CB00A6DD}"/>
              </a:ext>
            </a:extLst>
          </p:cNvPr>
          <p:cNvSpPr/>
          <p:nvPr/>
        </p:nvSpPr>
        <p:spPr>
          <a:xfrm>
            <a:off x="927100" y="3661054"/>
            <a:ext cx="7772400" cy="9998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1A6BB5-B926-01F3-204C-39A36B03D38D}"/>
              </a:ext>
            </a:extLst>
          </p:cNvPr>
          <p:cNvSpPr/>
          <p:nvPr/>
        </p:nvSpPr>
        <p:spPr>
          <a:xfrm>
            <a:off x="927100" y="4664354"/>
            <a:ext cx="7772400" cy="1377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CF2345-86F2-CA2B-0921-571B70002CE0}"/>
              </a:ext>
            </a:extLst>
          </p:cNvPr>
          <p:cNvSpPr txBox="1"/>
          <p:nvPr/>
        </p:nvSpPr>
        <p:spPr>
          <a:xfrm>
            <a:off x="8737600" y="2591316"/>
            <a:ext cx="2806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Apenas a tabela de bilheteria possui a informação de título brasil, por isso, foi preciso fazer um JOIN.</a:t>
            </a:r>
          </a:p>
          <a:p>
            <a:endParaRPr lang="pt-BR" dirty="0"/>
          </a:p>
          <a:p>
            <a:r>
              <a:rPr lang="pt-BR" dirty="0"/>
              <a:t>Como os filmes nacionais tinham campo </a:t>
            </a:r>
            <a:r>
              <a:rPr lang="pt-BR" dirty="0" err="1"/>
              <a:t>Titulo_Brasil</a:t>
            </a:r>
            <a:r>
              <a:rPr lang="pt-BR" dirty="0"/>
              <a:t> como NULL, utilizei condicional IF para considerar nesses casos </a:t>
            </a:r>
            <a:r>
              <a:rPr lang="pt-BR" dirty="0" err="1"/>
              <a:t>Titulo_Original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91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filmes com maior faturamento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9DE9DE-9039-F511-EE00-328BACF9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75" y="1630132"/>
            <a:ext cx="4310612" cy="2959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1028700" y="4573540"/>
            <a:ext cx="10642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Apesar de ser o quarto maior filme brasileiro em quantidade de público, Minha Mãe é Uma Peça 3 é o filme nacional com maior valor arrecadado em bilheteria, e o único entre os 10 maiores. Nada a Perder, filme brasileiro com maior público, não aparece entre os 10 filmes com maior faturamento.</a:t>
            </a:r>
          </a:p>
          <a:p>
            <a:endParaRPr lang="pt-BR" sz="1600" dirty="0"/>
          </a:p>
          <a:p>
            <a:r>
              <a:rPr lang="pt-BR" sz="1600" dirty="0"/>
              <a:t>Barbie, </a:t>
            </a:r>
            <a:r>
              <a:rPr lang="pt-BR" sz="1600" dirty="0" err="1"/>
              <a:t>Dr</a:t>
            </a:r>
            <a:r>
              <a:rPr lang="pt-BR" sz="1600" dirty="0"/>
              <a:t> </a:t>
            </a:r>
            <a:r>
              <a:rPr lang="pt-BR" sz="1600" dirty="0" err="1"/>
              <a:t>Strange</a:t>
            </a:r>
            <a:r>
              <a:rPr lang="pt-BR" sz="1600" dirty="0"/>
              <a:t> e </a:t>
            </a:r>
            <a:r>
              <a:rPr lang="pt-BR" sz="1600" dirty="0" err="1"/>
              <a:t>Joker</a:t>
            </a:r>
            <a:r>
              <a:rPr lang="pt-BR" sz="1600" dirty="0"/>
              <a:t>, apesar de não estarem entre os 10 filmes com maior público, estão entre os 10 com maior faturamento.</a:t>
            </a:r>
          </a:p>
          <a:p>
            <a:endParaRPr lang="pt-BR" sz="1600" dirty="0"/>
          </a:p>
          <a:p>
            <a:r>
              <a:rPr lang="pt-BR" sz="1600" dirty="0"/>
              <a:t>Isso pode indicar que o ingresso dos filmes estadunidenses são mais caros do que os nacionais, e mesmo com menor público, possuem um maior faturamento.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17503A-8D5A-E619-833D-639C80F5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3" y="1727201"/>
            <a:ext cx="6481962" cy="27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filmes com maior faturamento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1143000" y="5101505"/>
            <a:ext cx="1064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foi preciso usar extração, </a:t>
            </a:r>
            <a:r>
              <a:rPr lang="pt-BR" dirty="0" err="1"/>
              <a:t>replace</a:t>
            </a:r>
            <a:r>
              <a:rPr lang="pt-BR" dirty="0"/>
              <a:t> e </a:t>
            </a:r>
            <a:r>
              <a:rPr lang="pt-BR" dirty="0" err="1"/>
              <a:t>cast</a:t>
            </a:r>
            <a:r>
              <a:rPr lang="pt-BR" dirty="0"/>
              <a:t> para transformar o faturamento que estava em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R$1.000,00 e transformar em </a:t>
            </a:r>
            <a:r>
              <a:rPr lang="pt-BR" dirty="0" err="1"/>
              <a:t>numeric</a:t>
            </a:r>
            <a:r>
              <a:rPr lang="pt-BR" dirty="0"/>
              <a:t> para que fosse possível ordenar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2A573-A5DF-710E-18B6-3EC117BE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1555750"/>
            <a:ext cx="5854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F85B-C87A-53A9-6892-21C32600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2DDD0-8A4D-8DD7-A3D0-11AEED34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objetivo desta apresentação é fazer uma análise exploratória das bases de dados disponibilizadas pela </a:t>
            </a:r>
            <a:r>
              <a:rPr lang="pt-BR" dirty="0" err="1"/>
              <a:t>Ancine</a:t>
            </a:r>
            <a:r>
              <a:rPr lang="pt-BR" dirty="0"/>
              <a:t>, com informações sobre filmes exibidos nos cinemas brasileiros, utilizando SQL no </a:t>
            </a:r>
            <a:r>
              <a:rPr lang="pt-BR" dirty="0" err="1"/>
              <a:t>BigQuery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Nos próximos slides você encontrará análises sobre a bilheteria dos filmes e, em seguida, o consulta SQL utilizada para extrair tal informação.</a:t>
            </a:r>
          </a:p>
        </p:txBody>
      </p:sp>
    </p:spTree>
    <p:extLst>
      <p:ext uri="{BB962C8B-B14F-4D97-AF65-F5344CB8AC3E}">
        <p14:creationId xmlns:p14="http://schemas.microsoft.com/office/powerpoint/2010/main" val="43951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Faturamento total por país de obra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7E394F-8070-41DD-B670-1ECA6062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74801"/>
            <a:ext cx="3618584" cy="28447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949EC5-1905-F18C-AC96-A74D09AC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1552742"/>
            <a:ext cx="7264400" cy="27398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22856-4E1E-4228-8BEA-574F7C63A6E1}"/>
              </a:ext>
            </a:extLst>
          </p:cNvPr>
          <p:cNvSpPr txBox="1"/>
          <p:nvPr/>
        </p:nvSpPr>
        <p:spPr>
          <a:xfrm>
            <a:off x="1371600" y="4686301"/>
            <a:ext cx="10121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 faturamento dos filmes dos estados unidos é mais de 7x o faturamento do Brasil, o segundo país com maior faturamento. </a:t>
            </a:r>
          </a:p>
          <a:p>
            <a:r>
              <a:rPr lang="pt-BR" sz="1600" dirty="0"/>
              <a:t>EUA e Brasil são os únicos países em que o faturamento está na casa dos bilhões de reais</a:t>
            </a:r>
          </a:p>
        </p:txBody>
      </p:sp>
    </p:spTree>
    <p:extLst>
      <p:ext uri="{BB962C8B-B14F-4D97-AF65-F5344CB8AC3E}">
        <p14:creationId xmlns:p14="http://schemas.microsoft.com/office/powerpoint/2010/main" val="87984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Faturamento total por país de obra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7188200" y="2146533"/>
            <a:ext cx="414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Pra poder ordenar por faturamento e ainda assim formatar o número, foi usado o recurso WITH 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B942A1-C134-0689-03BD-53BE907F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6760"/>
            <a:ext cx="5391150" cy="45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Faturamento a cada 5 anos dos países com maior faturamento no total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A3CA5E6-ECBC-FB2E-27AB-FEF9ADC02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77525"/>
              </p:ext>
            </p:extLst>
          </p:nvPr>
        </p:nvGraphicFramePr>
        <p:xfrm>
          <a:off x="1106707" y="2171700"/>
          <a:ext cx="5939985" cy="35813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9873">
                  <a:extLst>
                    <a:ext uri="{9D8B030D-6E8A-4147-A177-3AD203B41FA5}">
                      <a16:colId xmlns:a16="http://schemas.microsoft.com/office/drawing/2014/main" val="1912646323"/>
                    </a:ext>
                  </a:extLst>
                </a:gridCol>
                <a:gridCol w="1299577">
                  <a:extLst>
                    <a:ext uri="{9D8B030D-6E8A-4147-A177-3AD203B41FA5}">
                      <a16:colId xmlns:a16="http://schemas.microsoft.com/office/drawing/2014/main" val="3691210314"/>
                    </a:ext>
                  </a:extLst>
                </a:gridCol>
                <a:gridCol w="1422049">
                  <a:extLst>
                    <a:ext uri="{9D8B030D-6E8A-4147-A177-3AD203B41FA5}">
                      <a16:colId xmlns:a16="http://schemas.microsoft.com/office/drawing/2014/main" val="205300601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910327624"/>
                    </a:ext>
                  </a:extLst>
                </a:gridCol>
                <a:gridCol w="1192593">
                  <a:extLst>
                    <a:ext uri="{9D8B030D-6E8A-4147-A177-3AD203B41FA5}">
                      <a16:colId xmlns:a16="http://schemas.microsoft.com/office/drawing/2014/main" val="475952856"/>
                    </a:ext>
                  </a:extLst>
                </a:gridCol>
                <a:gridCol w="137293">
                  <a:extLst>
                    <a:ext uri="{9D8B030D-6E8A-4147-A177-3AD203B41FA5}">
                      <a16:colId xmlns:a16="http://schemas.microsoft.com/office/drawing/2014/main" val="1485207000"/>
                    </a:ext>
                  </a:extLst>
                </a:gridCol>
              </a:tblGrid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>
                          <a:effectLst/>
                        </a:rPr>
                        <a:t>Row</a:t>
                      </a:r>
                      <a:endParaRPr lang="pt-BR" sz="1050" b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>
                          <a:effectLst/>
                        </a:rPr>
                        <a:t>PAIS_OBRA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>
                          <a:effectLst/>
                        </a:rPr>
                        <a:t>Faturamento_total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>
                          <a:effectLst/>
                        </a:rPr>
                        <a:t>Intervalo_Lancamento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dirty="0" err="1">
                          <a:effectLst/>
                        </a:rPr>
                        <a:t>total_pais</a:t>
                      </a:r>
                      <a:endParaRPr lang="pt-BR" sz="1050" dirty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extLst>
                  <a:ext uri="{0D108BD9-81ED-4DB2-BD59-A6C34878D82A}">
                    <a16:rowId xmlns:a16="http://schemas.microsoft.com/office/drawing/2014/main" val="3382358242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R$ 5,515,080,175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2009 a 2013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639761357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R$ 9,686,728,492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 dirty="0">
                          <a:effectLst/>
                        </a:rPr>
                        <a:t>2014 a 2018</a:t>
                      </a:r>
                      <a:endParaRPr lang="pt-BR" sz="1050" dirty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729722637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 dirty="0" err="1">
                          <a:effectLst/>
                        </a:rPr>
                        <a:t>R</a:t>
                      </a:r>
                      <a:r>
                        <a:rPr lang="pt-BR" sz="1050" dirty="0">
                          <a:effectLst/>
                        </a:rPr>
                        <a:t>$ 6,923,898,249</a:t>
                      </a:r>
                      <a:endParaRPr lang="pt-BR" sz="1050" dirty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2019 a 2023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66291333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R$ 1,269,173,875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2024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300707171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R$ 1,085,299,712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2009 a 2013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881925996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R$ 1,425,382,566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2014 a 2018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2420490005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R$ 610,150,894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2019 a 2023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08651046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8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R$ 91,060,936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2024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537990927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9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R$ 99,792,646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2009 a 2013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266961864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10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R$ 155,646,936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2014 a 2018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752248059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11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R$ 385,957,656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2019 a 2023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752228033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R$ 817,447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2024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39356" marR="39356" marT="19678" marB="19678"/>
                </a:tc>
                <a:extLst>
                  <a:ext uri="{0D108BD9-81ED-4DB2-BD59-A6C34878D82A}">
                    <a16:rowId xmlns:a16="http://schemas.microsoft.com/office/drawing/2014/main" val="1619862967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94998C2-AF97-CBFF-430B-46AAD6E42E4F}"/>
              </a:ext>
            </a:extLst>
          </p:cNvPr>
          <p:cNvSpPr txBox="1"/>
          <p:nvPr/>
        </p:nvSpPr>
        <p:spPr>
          <a:xfrm>
            <a:off x="7442200" y="2269405"/>
            <a:ext cx="4051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faturamento dos filmes brasileiros e estadunidenses apresentam movimento semelhante. Houve aumento do primeiro para o segundo período analisado, porém queda quando comparado ao terceiro período.</a:t>
            </a:r>
          </a:p>
          <a:p>
            <a:endParaRPr lang="pt-BR" dirty="0"/>
          </a:p>
          <a:p>
            <a:r>
              <a:rPr lang="pt-BR" dirty="0"/>
              <a:t>Já o faturamento dos filmes canadenses vêm aumentando ao longo dos anos.</a:t>
            </a:r>
          </a:p>
          <a:p>
            <a:endParaRPr lang="pt-BR" dirty="0"/>
          </a:p>
          <a:p>
            <a:r>
              <a:rPr lang="pt-BR" dirty="0"/>
              <a:t>Pode estar relacionado a muitas produções migrarem para o Canadá por menores custos que EUA</a:t>
            </a:r>
          </a:p>
        </p:txBody>
      </p:sp>
    </p:spTree>
    <p:extLst>
      <p:ext uri="{BB962C8B-B14F-4D97-AF65-F5344CB8AC3E}">
        <p14:creationId xmlns:p14="http://schemas.microsoft.com/office/powerpoint/2010/main" val="138078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Faturamento a cada 5 anos dos países com maior faturamento no total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4998C2-AF97-CBFF-430B-46AAD6E42E4F}"/>
              </a:ext>
            </a:extLst>
          </p:cNvPr>
          <p:cNvSpPr txBox="1"/>
          <p:nvPr/>
        </p:nvSpPr>
        <p:spPr>
          <a:xfrm>
            <a:off x="7442200" y="2269405"/>
            <a:ext cx="4051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faturamento dos filmes brasileiros e estadunidenses apresentam movimento semelhante. Houve aumento do primeiro para o segundo período analisado, porém queda quando comparado ao terceiro período.</a:t>
            </a:r>
          </a:p>
          <a:p>
            <a:endParaRPr lang="pt-BR" dirty="0"/>
          </a:p>
          <a:p>
            <a:r>
              <a:rPr lang="pt-BR" dirty="0"/>
              <a:t>Já o faturamento dos filmes canadenses vêm aumentando ao longo dos anos.</a:t>
            </a:r>
          </a:p>
          <a:p>
            <a:endParaRPr lang="pt-BR" dirty="0"/>
          </a:p>
          <a:p>
            <a:r>
              <a:rPr lang="pt-BR" dirty="0"/>
              <a:t>Pode estar relacionado a muitas produções migrarem para o Canadá por menores custos que EUA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D98BA4-A81D-C156-5FED-1270000C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26505"/>
            <a:ext cx="6489700" cy="16129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E2F4A4-CC45-B21F-4777-B13D5A85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3595027"/>
            <a:ext cx="6426200" cy="1536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69F843-B46B-F929-1018-9BC06A61C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5187349"/>
            <a:ext cx="6489700" cy="16637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360643-4D96-868A-1667-BEBBA51D4ACA}"/>
              </a:ext>
            </a:extLst>
          </p:cNvPr>
          <p:cNvSpPr/>
          <p:nvPr/>
        </p:nvSpPr>
        <p:spPr>
          <a:xfrm>
            <a:off x="850900" y="1926505"/>
            <a:ext cx="12573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2DFD92-56F7-0BB9-76D7-36C70E5D6EA0}"/>
              </a:ext>
            </a:extLst>
          </p:cNvPr>
          <p:cNvSpPr/>
          <p:nvPr/>
        </p:nvSpPr>
        <p:spPr>
          <a:xfrm>
            <a:off x="863600" y="3602905"/>
            <a:ext cx="12573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BRASIL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FBA0D4B-EE84-3623-DA8E-FF9691B84155}"/>
              </a:ext>
            </a:extLst>
          </p:cNvPr>
          <p:cNvSpPr/>
          <p:nvPr/>
        </p:nvSpPr>
        <p:spPr>
          <a:xfrm>
            <a:off x="863600" y="5165005"/>
            <a:ext cx="12573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CANADÁ</a:t>
            </a:r>
          </a:p>
        </p:txBody>
      </p:sp>
    </p:spTree>
    <p:extLst>
      <p:ext uri="{BB962C8B-B14F-4D97-AF65-F5344CB8AC3E}">
        <p14:creationId xmlns:p14="http://schemas.microsoft.com/office/powerpoint/2010/main" val="18428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Faturamento a cada 5 anos dos países com maior faturamento no total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7188200" y="2146533"/>
            <a:ext cx="414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separar as datas de lançamento em intervalos de 5 anos, foi usado CASE WHEN</a:t>
            </a:r>
          </a:p>
          <a:p>
            <a:endParaRPr lang="pt-BR" dirty="0"/>
          </a:p>
          <a:p>
            <a:r>
              <a:rPr lang="pt-BR" dirty="0"/>
              <a:t>Para poder ordenar a tabela pelos países com maior faturamento e ainda assim ordenar pelo intervalo, usou-se OVER() para somar o faturamento de cada país e adicionar a uma nova coluna.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B00AF1-0E4C-49AB-394D-5E5FC622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41752"/>
            <a:ext cx="6007100" cy="472414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BC5F2F5-6877-FEA9-5B72-2B8B5946FB99}"/>
              </a:ext>
            </a:extLst>
          </p:cNvPr>
          <p:cNvSpPr/>
          <p:nvPr/>
        </p:nvSpPr>
        <p:spPr>
          <a:xfrm>
            <a:off x="1016000" y="3992855"/>
            <a:ext cx="6007100" cy="1016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2E3142-4965-EC76-6DF8-A3C2F4564D65}"/>
              </a:ext>
            </a:extLst>
          </p:cNvPr>
          <p:cNvSpPr/>
          <p:nvPr/>
        </p:nvSpPr>
        <p:spPr>
          <a:xfrm>
            <a:off x="1016000" y="5867399"/>
            <a:ext cx="6007100" cy="2974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7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filmes com maior público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187950"/>
            <a:ext cx="9753600" cy="9842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Ficção e Animação são os tipos de filmes que mais atraem público aos cinemas, representando 80% e 19% respectivamente.</a:t>
            </a:r>
          </a:p>
          <a:p>
            <a:r>
              <a:rPr lang="pt-BR" dirty="0"/>
              <a:t>Todas as outras categorias de filmes juntas representam menos de 1% do público total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8793E1-F784-951F-35E8-5E846DAB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670050"/>
            <a:ext cx="7251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2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Categorias de filmes com maior público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2076450" y="5295901"/>
            <a:ext cx="819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fazer o cálculo da representatividade de cada categoria, foi usado o OVER()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CC7548-0F19-7483-7CA3-A613B3CA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46" y="2038118"/>
            <a:ext cx="6312107" cy="264818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28F1945-035F-D227-4B60-BB24F986ABD0}"/>
              </a:ext>
            </a:extLst>
          </p:cNvPr>
          <p:cNvSpPr/>
          <p:nvPr/>
        </p:nvSpPr>
        <p:spPr>
          <a:xfrm>
            <a:off x="2879672" y="3975099"/>
            <a:ext cx="6432653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48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Exibidoras com maior público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187950"/>
            <a:ext cx="9753600" cy="984250"/>
          </a:xfrm>
        </p:spPr>
        <p:txBody>
          <a:bodyPr>
            <a:normAutofit/>
          </a:bodyPr>
          <a:lstStyle/>
          <a:p>
            <a:r>
              <a:rPr lang="pt-BR" dirty="0" err="1"/>
              <a:t>cinemark</a:t>
            </a:r>
            <a:r>
              <a:rPr lang="pt-BR" dirty="0"/>
              <a:t> é a exibidora com maior público, recebendo 25% do total de pessoas que foram ao cinema, seguida de </a:t>
            </a:r>
            <a:r>
              <a:rPr lang="pt-BR" dirty="0" err="1"/>
              <a:t>Cinepolis</a:t>
            </a:r>
            <a:r>
              <a:rPr lang="pt-BR" dirty="0"/>
              <a:t> com 12%.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562066-7EFA-4B5F-F5FB-52A26E7F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828800"/>
            <a:ext cx="6057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Exibidoras com maior público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2076450" y="5295901"/>
            <a:ext cx="819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fazer o cálculo da representatividade de cada exibidora, foi usado o OVER()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42BC56-CB61-9F2C-C5D3-FF7A737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72" y="2089149"/>
            <a:ext cx="6349726" cy="267970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28F1945-035F-D227-4B60-BB24F986ABD0}"/>
              </a:ext>
            </a:extLst>
          </p:cNvPr>
          <p:cNvSpPr/>
          <p:nvPr/>
        </p:nvSpPr>
        <p:spPr>
          <a:xfrm>
            <a:off x="2879672" y="3975099"/>
            <a:ext cx="6432653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76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da semana com média de maior público: SP </a:t>
            </a:r>
            <a:r>
              <a:rPr lang="pt-BR" dirty="0" err="1"/>
              <a:t>vs</a:t>
            </a:r>
            <a:r>
              <a:rPr lang="pt-BR" dirty="0"/>
              <a:t> todas as cidades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2438400"/>
            <a:ext cx="4978400" cy="42291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São Paulo tem média de público maior ou igual em quase todos os dias da semana, com exceção de quinta feira.</a:t>
            </a:r>
          </a:p>
          <a:p>
            <a:r>
              <a:rPr lang="pt-BR" dirty="0"/>
              <a:t>Sábado, domingo e segunda são os dias com maior público, respectivamente.</a:t>
            </a:r>
          </a:p>
          <a:p>
            <a:r>
              <a:rPr lang="pt-BR" dirty="0"/>
              <a:t>A média de público de uma segunda feira é maior que da sexta feira</a:t>
            </a:r>
          </a:p>
          <a:p>
            <a:r>
              <a:rPr lang="pt-BR" dirty="0"/>
              <a:t>Quinta feira é o dia com menos público no cinema, apesar do preço reduzido nos ingressos durante semana serem aplicados apenas até quarta-feira. O que inclusive pode ser o motivo da pouca utilização na quinta.</a:t>
            </a:r>
          </a:p>
          <a:p>
            <a:r>
              <a:rPr lang="pt-BR" dirty="0"/>
              <a:t>A quantidade média de pessoas no cinema durante a semana em são Paulo é muito parecido com a média de todas as cidades. Durante o final de semana, no entanto, o público em São Paulo é muito maior que a média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3FD1D2-36C5-556D-9C75-1F459B80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4775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0CF2-FFA1-9564-1EF5-D7F4499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84B79-4F90-090A-8793-B635B452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Fontes de Dados e </a:t>
            </a:r>
            <a:r>
              <a:rPr lang="pt-BR" dirty="0" err="1"/>
              <a:t>Schema</a:t>
            </a:r>
            <a:endParaRPr lang="pt-BR" dirty="0"/>
          </a:p>
          <a:p>
            <a:r>
              <a:rPr lang="pt-BR" dirty="0"/>
              <a:t>Unificando a tabela de Bilheteria</a:t>
            </a:r>
          </a:p>
        </p:txBody>
      </p:sp>
    </p:spTree>
    <p:extLst>
      <p:ext uri="{BB962C8B-B14F-4D97-AF65-F5344CB8AC3E}">
        <p14:creationId xmlns:p14="http://schemas.microsoft.com/office/powerpoint/2010/main" val="2845649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Dia da semana com média de maior público: SP </a:t>
            </a:r>
            <a:r>
              <a:rPr lang="pt-BR" sz="4000" dirty="0" err="1"/>
              <a:t>vs</a:t>
            </a:r>
            <a:r>
              <a:rPr lang="pt-BR" sz="4000" dirty="0"/>
              <a:t> todas as cidades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6673848" y="2298701"/>
            <a:ext cx="4171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comparar a média de São Paulo com o total, foi necessário criar duas tabelas, uma com filtro de Cidade = São Paulo e outra sem o filtro.</a:t>
            </a:r>
          </a:p>
          <a:p>
            <a:endParaRPr lang="pt-BR" dirty="0"/>
          </a:p>
          <a:p>
            <a:r>
              <a:rPr lang="pt-BR" dirty="0"/>
              <a:t>Depois, foi usado o JOIN, como dia da semana como conector, para juntar as duas tabelas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4B53AE-8D72-6B28-948D-7988B0BC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35059"/>
            <a:ext cx="4343400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médio e quantidade de exibições por 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2438400"/>
            <a:ext cx="4978400" cy="3644900"/>
          </a:xfrm>
        </p:spPr>
        <p:txBody>
          <a:bodyPr>
            <a:normAutofit/>
          </a:bodyPr>
          <a:lstStyle/>
          <a:p>
            <a:r>
              <a:rPr lang="pt-BR" dirty="0"/>
              <a:t>Apesar de ter a maior população do país, São Paulo é 78ª cidade com maior média de público. Isso pode ser explicado pela quantidade de cinemas e exibições feitas na cidade, muito maior que as outras cidades do país.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544C7F-7638-8EE2-975E-FED1829E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6" y="2295174"/>
            <a:ext cx="4762500" cy="30705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2C127-F805-C326-C4A0-E9D62D02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6" y="5489208"/>
            <a:ext cx="4762500" cy="2801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F65D204-A51D-29F5-4266-0A6092B9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4476675"/>
            <a:ext cx="5456766" cy="20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3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Público médio e quantidade de exibições por 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4690F6-6EEB-B2EC-1E75-1763D63E0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4"/>
          <a:stretch/>
        </p:blipFill>
        <p:spPr>
          <a:xfrm>
            <a:off x="3504696" y="2686889"/>
            <a:ext cx="5182607" cy="17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4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Faturamento médio de uma sessão na sexta feira para o filme com maior público em julho 2023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4318000"/>
            <a:ext cx="9029700" cy="11811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SHAZAM foi o filme com maior público em julho de 2023. Em uma sexta feira deste mês, uma sessão do filme tinha em média 17 pessoas. O preço médio de um ingresso para esse filme foi de R$18,83 e o faturamento médio por sessão exibida em uma sexta feira de julho de 2023 foi R$312,27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CD85-79B9-D7AC-A7B4-D2B3243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01" y="2794000"/>
            <a:ext cx="769839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02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194300" cy="1485900"/>
          </a:xfrm>
        </p:spPr>
        <p:txBody>
          <a:bodyPr>
            <a:noAutofit/>
          </a:bodyPr>
          <a:lstStyle/>
          <a:p>
            <a:r>
              <a:rPr lang="pt-BR" sz="3200" dirty="0"/>
              <a:t>Faturamento médio de uma sessão na sexta feira para o filme com maior público em julho 2023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F5103D-458C-9804-2546-478B9A64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3856"/>
            <a:ext cx="5054600" cy="635028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7FF4DFC-7676-032C-77A7-0A4FFA8A5A92}"/>
              </a:ext>
            </a:extLst>
          </p:cNvPr>
          <p:cNvSpPr/>
          <p:nvPr/>
        </p:nvSpPr>
        <p:spPr>
          <a:xfrm>
            <a:off x="6705600" y="253856"/>
            <a:ext cx="3114726" cy="29465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CD95B3-E6BC-2C9A-F8CA-F444D64D40CF}"/>
              </a:ext>
            </a:extLst>
          </p:cNvPr>
          <p:cNvSpPr/>
          <p:nvPr/>
        </p:nvSpPr>
        <p:spPr>
          <a:xfrm>
            <a:off x="6692900" y="3225656"/>
            <a:ext cx="3276600" cy="876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B6FCA3-1C24-F85F-9D2C-33AE041E7BE6}"/>
              </a:ext>
            </a:extLst>
          </p:cNvPr>
          <p:cNvSpPr/>
          <p:nvPr/>
        </p:nvSpPr>
        <p:spPr>
          <a:xfrm>
            <a:off x="6718300" y="4114656"/>
            <a:ext cx="5041900" cy="876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AD11B2-E5B4-E06D-CB61-9DFFDA0FB328}"/>
              </a:ext>
            </a:extLst>
          </p:cNvPr>
          <p:cNvSpPr/>
          <p:nvPr/>
        </p:nvSpPr>
        <p:spPr>
          <a:xfrm>
            <a:off x="6718300" y="5003655"/>
            <a:ext cx="5041900" cy="1600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3A8D1B-3DE7-0D20-43E9-8E8E93773158}"/>
              </a:ext>
            </a:extLst>
          </p:cNvPr>
          <p:cNvSpPr txBox="1"/>
          <p:nvPr/>
        </p:nvSpPr>
        <p:spPr>
          <a:xfrm>
            <a:off x="1371600" y="2806701"/>
            <a:ext cx="41719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/>
              <a:t>Tabela com o preço do ingresso para o filme, calculado dividindo a receita total pelo público total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Tabela com o público médio de uma sessão exibida numa sexta feira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Junção das duas tabelas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Filtro para selecionar apenas o filme com maior público em julho de 2023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1EA042-89CA-AA48-8344-B1F90A62FC60}"/>
              </a:ext>
            </a:extLst>
          </p:cNvPr>
          <p:cNvSpPr txBox="1"/>
          <p:nvPr/>
        </p:nvSpPr>
        <p:spPr>
          <a:xfrm>
            <a:off x="9833026" y="22731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FF77CC-A0C4-6805-AABC-D51F3F440A8A}"/>
              </a:ext>
            </a:extLst>
          </p:cNvPr>
          <p:cNvSpPr txBox="1"/>
          <p:nvPr/>
        </p:nvSpPr>
        <p:spPr>
          <a:xfrm>
            <a:off x="9972726" y="33780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E31555-947E-7334-F4A1-91BCE2324600}"/>
              </a:ext>
            </a:extLst>
          </p:cNvPr>
          <p:cNvSpPr txBox="1"/>
          <p:nvPr/>
        </p:nvSpPr>
        <p:spPr>
          <a:xfrm>
            <a:off x="11153826" y="44067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D11645-2ED2-BA32-723F-F54EFCE836AB}"/>
              </a:ext>
            </a:extLst>
          </p:cNvPr>
          <p:cNvSpPr txBox="1"/>
          <p:nvPr/>
        </p:nvSpPr>
        <p:spPr>
          <a:xfrm>
            <a:off x="11166526" y="51179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346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71120-929A-4C85-AC79-8AED73E1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E5DC1-4C1D-185E-F4F2-8A791694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7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903259" cy="1485900"/>
          </a:xfrm>
        </p:spPr>
        <p:txBody>
          <a:bodyPr>
            <a:normAutofit/>
          </a:bodyPr>
          <a:lstStyle/>
          <a:p>
            <a:pPr algn="l"/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Lançamentos comerciais por distribuidoras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4450"/>
            <a:ext cx="4724400" cy="3843243"/>
          </a:xfrm>
        </p:spPr>
        <p:txBody>
          <a:bodyPr>
            <a:normAutofit/>
          </a:bodyPr>
          <a:lstStyle/>
          <a:p>
            <a:r>
              <a:rPr lang="pt-BR" dirty="0"/>
              <a:t>Data de atualização: </a:t>
            </a:r>
            <a:r>
              <a:rPr lang="pt-BR" b="0" i="0" u="none" strike="noStrike" dirty="0">
                <a:solidFill>
                  <a:srgbClr val="333333"/>
                </a:solidFill>
                <a:effectLst/>
                <a:latin typeface="Inter"/>
              </a:rPr>
              <a:t>07/08/2024 10:04:10</a:t>
            </a:r>
            <a:endParaRPr lang="pt-BR" dirty="0"/>
          </a:p>
          <a:p>
            <a:r>
              <a:rPr lang="pt-BR" dirty="0"/>
              <a:t>Fonte: </a:t>
            </a:r>
            <a:r>
              <a:rPr lang="pt-BR" dirty="0" err="1"/>
              <a:t>Ancine</a:t>
            </a:r>
            <a:r>
              <a:rPr lang="pt-BR" dirty="0"/>
              <a:t> </a:t>
            </a:r>
            <a:r>
              <a:rPr lang="pt-BR" sz="1800" dirty="0">
                <a:hlinkClick r:id="rId2"/>
              </a:rPr>
              <a:t>https://dados.gov.br/dados/conjuntos-dados/lancamentos-comerciais-por-distribuidoras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8D4630-8DE1-9C41-E5D4-E111949B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42" y="1939365"/>
            <a:ext cx="4013200" cy="4216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0CD8FC-F04E-3843-7C5E-96A559F5AC28}"/>
              </a:ext>
            </a:extLst>
          </p:cNvPr>
          <p:cNvSpPr txBox="1"/>
          <p:nvPr/>
        </p:nvSpPr>
        <p:spPr>
          <a:xfrm>
            <a:off x="7274859" y="1526615"/>
            <a:ext cx="1442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Schema</a:t>
            </a:r>
            <a:r>
              <a:rPr lang="pt-BR" sz="2000" dirty="0"/>
              <a:t>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A83820-BE11-A494-C6A7-3EF867C001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2"/>
          <a:stretch/>
        </p:blipFill>
        <p:spPr>
          <a:xfrm>
            <a:off x="1641662" y="5096434"/>
            <a:ext cx="3314700" cy="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903259" cy="1485900"/>
          </a:xfrm>
        </p:spPr>
        <p:txBody>
          <a:bodyPr>
            <a:normAutofit fontScale="90000"/>
          </a:bodyPr>
          <a:lstStyle/>
          <a:p>
            <a:pPr algn="l"/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Relatório de bilheteria diária de obras informadas pelas exibidoras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4450"/>
            <a:ext cx="4724400" cy="384324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Data de atualização: </a:t>
            </a:r>
            <a:r>
              <a:rPr lang="pt-BR" b="0" i="0" u="none" strike="noStrike" dirty="0">
                <a:solidFill>
                  <a:srgbClr val="333333"/>
                </a:solidFill>
                <a:effectLst/>
                <a:latin typeface="Inter"/>
              </a:rPr>
              <a:t>07/08/2024 10:06:18</a:t>
            </a:r>
            <a:endParaRPr lang="pt-BR" dirty="0"/>
          </a:p>
          <a:p>
            <a:r>
              <a:rPr lang="pt-BR" dirty="0"/>
              <a:t>Fonte: </a:t>
            </a:r>
            <a:r>
              <a:rPr lang="pt-BR" dirty="0" err="1"/>
              <a:t>Ancine</a:t>
            </a:r>
            <a:r>
              <a:rPr lang="pt-BR" dirty="0"/>
              <a:t> </a:t>
            </a:r>
            <a:r>
              <a:rPr lang="pt-BR" sz="1800" dirty="0">
                <a:hlinkClick r:id="rId2"/>
              </a:rPr>
              <a:t>https://dados.gov.br/dados/conjuntos-dados/relatorio-de-bilheteria-diaria-de-obras-informadas-pelas-exibidoras</a:t>
            </a:r>
            <a:endParaRPr lang="pt-BR" sz="1800" dirty="0"/>
          </a:p>
          <a:p>
            <a:r>
              <a:rPr lang="pt-BR" sz="1800" dirty="0"/>
              <a:t>Foram usados os relatórios das semanas 1, 3 e 4 de:</a:t>
            </a:r>
          </a:p>
          <a:p>
            <a:pPr lvl="1"/>
            <a:r>
              <a:rPr lang="pt-BR" sz="1800" dirty="0"/>
              <a:t>Julho 2023</a:t>
            </a:r>
          </a:p>
          <a:p>
            <a:pPr lvl="1"/>
            <a:r>
              <a:rPr lang="pt-BR" sz="1800" dirty="0"/>
              <a:t>Março 2024</a:t>
            </a:r>
          </a:p>
          <a:p>
            <a:pPr lvl="1"/>
            <a:r>
              <a:rPr lang="pt-BR" sz="1800" dirty="0"/>
              <a:t>Agosto 2024</a:t>
            </a:r>
          </a:p>
          <a:p>
            <a:pPr lvl="1"/>
            <a:r>
              <a:rPr lang="pt-BR" sz="1800" dirty="0"/>
              <a:t>Setembro 2024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475592-7D2B-3199-8706-2175838E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23" y="482601"/>
            <a:ext cx="3771900" cy="4203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D0CF58-2F3A-7D4C-6831-CF3636C9B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41"/>
          <a:stretch/>
        </p:blipFill>
        <p:spPr>
          <a:xfrm>
            <a:off x="7664823" y="4686301"/>
            <a:ext cx="3771900" cy="19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17106" cy="1485900"/>
          </a:xfrm>
        </p:spPr>
        <p:txBody>
          <a:bodyPr>
            <a:normAutofit/>
          </a:bodyPr>
          <a:lstStyle/>
          <a:p>
            <a:pPr algn="l"/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Bilhetria-diaria-obras-exibidoras-2023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425"/>
            <a:ext cx="9910482" cy="844550"/>
          </a:xfrm>
        </p:spPr>
        <p:txBody>
          <a:bodyPr>
            <a:normAutofit/>
          </a:bodyPr>
          <a:lstStyle/>
          <a:p>
            <a:r>
              <a:rPr lang="pt-BR" dirty="0"/>
              <a:t>Foi criada uma tabela para unificar as tabelas baixadas da </a:t>
            </a:r>
            <a:r>
              <a:rPr lang="pt-BR" dirty="0" err="1"/>
              <a:t>ancine</a:t>
            </a:r>
            <a:r>
              <a:rPr lang="pt-BR" dirty="0"/>
              <a:t> que estavam divididas por semanas.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2FC858-DBCE-12E8-A8A9-3E7ABA98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2708461"/>
            <a:ext cx="7454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3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17106" cy="1485900"/>
          </a:xfrm>
        </p:spPr>
        <p:txBody>
          <a:bodyPr>
            <a:normAutofit/>
          </a:bodyPr>
          <a:lstStyle/>
          <a:p>
            <a:pPr algn="l"/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Inter"/>
              </a:rPr>
              <a:t>Bilhetria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-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Inter"/>
              </a:rPr>
              <a:t>diaria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-obras-exibidoras-total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425"/>
            <a:ext cx="9910482" cy="844550"/>
          </a:xfrm>
        </p:spPr>
        <p:txBody>
          <a:bodyPr>
            <a:normAutofit/>
          </a:bodyPr>
          <a:lstStyle/>
          <a:p>
            <a:r>
              <a:rPr lang="pt-BR" dirty="0"/>
              <a:t>Tabela criada para unificar as tabelas de 2024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D7C6A6-16C2-F3A3-9E6E-D9D32F4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8" y="2336239"/>
            <a:ext cx="5676527" cy="41380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6CF6E5-7059-3D4A-4296-21BBBF20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76" y="2336239"/>
            <a:ext cx="5277247" cy="8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1D4F2-4D91-8781-86D4-1F126A40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C9D82-D96D-3930-241A-414EA3932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87307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1640</TotalTime>
  <Words>1585</Words>
  <Application>Microsoft Macintosh PowerPoint</Application>
  <PresentationFormat>Widescreen</PresentationFormat>
  <Paragraphs>178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Franklin Gothic Book</vt:lpstr>
      <vt:lpstr>inherit</vt:lpstr>
      <vt:lpstr>Inter</vt:lpstr>
      <vt:lpstr>Cortar</vt:lpstr>
      <vt:lpstr>Análise bilheteria nacional</vt:lpstr>
      <vt:lpstr>Introdução</vt:lpstr>
      <vt:lpstr>Índice</vt:lpstr>
      <vt:lpstr>Fontes de dados</vt:lpstr>
      <vt:lpstr>Lançamentos comerciais por distribuidoras</vt:lpstr>
      <vt:lpstr>Relatório de bilheteria diária de obras informadas pelas exibidoras</vt:lpstr>
      <vt:lpstr>Bilhetria-diaria-obras-exibidoras-2023</vt:lpstr>
      <vt:lpstr>Bilhetria-diaria-obras-exibidoras-total</vt:lpstr>
      <vt:lpstr>Análises</vt:lpstr>
      <vt:lpstr>Qual a data de lançamento do filme mais antigo e a do mais novo que temos informação?</vt:lpstr>
      <vt:lpstr>Quais são os filmes mais antigos e os mais novos que temos base?</vt:lpstr>
      <vt:lpstr>Quais são os filmes mais antigos e os mais novos que temos base?</vt:lpstr>
      <vt:lpstr>Quais são os 10 filmes com maior público?</vt:lpstr>
      <vt:lpstr>Dos filmes lançados em 2024, quais são os com maior público?</vt:lpstr>
      <vt:lpstr>Quais são os 10 filmes com maior público?</vt:lpstr>
      <vt:lpstr>Dos filmes exibidos nas semanas que temos informação de bilheteria, quais foram o com maior faturamento. Mostrar por título nacional</vt:lpstr>
      <vt:lpstr>Dos filmes exibidos nas semanas que temos informação de bilheteria, quais foram o com maior faturamento. Mostrar por título nacional</vt:lpstr>
      <vt:lpstr>10 filmes com maior faturamento</vt:lpstr>
      <vt:lpstr>10 filmes com maior faturamento</vt:lpstr>
      <vt:lpstr>Faturamento total por país de obra</vt:lpstr>
      <vt:lpstr>Faturamento total por país de obra</vt:lpstr>
      <vt:lpstr>Faturamento a cada 5 anos dos países com maior faturamento no total</vt:lpstr>
      <vt:lpstr>Faturamento a cada 5 anos dos países com maior faturamento no total</vt:lpstr>
      <vt:lpstr>Faturamento a cada 5 anos dos países com maior faturamento no total</vt:lpstr>
      <vt:lpstr>Categorias de filmes com maior público</vt:lpstr>
      <vt:lpstr>Categorias de filmes com maior público</vt:lpstr>
      <vt:lpstr>Exibidoras com maior público</vt:lpstr>
      <vt:lpstr>Exibidoras com maior público</vt:lpstr>
      <vt:lpstr>Dia da semana com média de maior público: SP vs todas as cidades</vt:lpstr>
      <vt:lpstr>Dia da semana com média de maior público: SP vs todas as cidades</vt:lpstr>
      <vt:lpstr>Público médio e quantidade de exibições por cidade</vt:lpstr>
      <vt:lpstr>Público médio e quantidade de exibições por cidade</vt:lpstr>
      <vt:lpstr>Faturamento médio de uma sessão na sexta feira para o filme com maior público em julho 2023</vt:lpstr>
      <vt:lpstr>Faturamento médio de uma sessão na sexta feira para o filme com maior público em julho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bilheteria nacional</dc:title>
  <dc:creator>Kaue Rocha</dc:creator>
  <cp:lastModifiedBy>Kaue Rocha</cp:lastModifiedBy>
  <cp:revision>5</cp:revision>
  <dcterms:created xsi:type="dcterms:W3CDTF">2024-10-16T23:06:08Z</dcterms:created>
  <dcterms:modified xsi:type="dcterms:W3CDTF">2024-10-18T22:03:58Z</dcterms:modified>
</cp:coreProperties>
</file>