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ata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1B7A0E-DD28-4F27-A593-D3D982F52E0A}"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081CF60D-7D03-4106-88AC-B97094AEF781}">
      <dgm:prSet/>
      <dgm:spPr/>
      <dgm:t>
        <a:bodyPr/>
        <a:lstStyle/>
        <a:p>
          <a:r>
            <a:rPr lang="en-US" dirty="0"/>
            <a:t>1 year’s worth of outbound volume and freight billing data</a:t>
          </a:r>
        </a:p>
      </dgm:t>
    </dgm:pt>
    <dgm:pt modelId="{9ED19798-5970-4681-87A6-87126988B290}" type="parTrans" cxnId="{D53344D2-9E45-4D1C-9B7D-12078C536A9D}">
      <dgm:prSet/>
      <dgm:spPr/>
      <dgm:t>
        <a:bodyPr/>
        <a:lstStyle/>
        <a:p>
          <a:endParaRPr lang="en-US"/>
        </a:p>
      </dgm:t>
    </dgm:pt>
    <dgm:pt modelId="{B64B966E-32D1-4389-B6BF-3E5E9003A26F}" type="sibTrans" cxnId="{D53344D2-9E45-4D1C-9B7D-12078C536A9D}">
      <dgm:prSet/>
      <dgm:spPr/>
      <dgm:t>
        <a:bodyPr/>
        <a:lstStyle/>
        <a:p>
          <a:endParaRPr lang="en-US"/>
        </a:p>
      </dgm:t>
    </dgm:pt>
    <dgm:pt modelId="{B87AAB0B-91B1-4C58-95B1-5FA5F6439DBD}">
      <dgm:prSet/>
      <dgm:spPr/>
      <dgm:t>
        <a:bodyPr/>
        <a:lstStyle/>
        <a:p>
          <a:r>
            <a:rPr lang="en-US" dirty="0"/>
            <a:t>How can we leverage this data to build a predictive model around future freight costs?</a:t>
          </a:r>
        </a:p>
      </dgm:t>
    </dgm:pt>
    <dgm:pt modelId="{B0543470-5B08-404F-87A0-21FE2B80B16C}" type="parTrans" cxnId="{D9EF7489-25D3-4ADE-884E-8A1B17D24B54}">
      <dgm:prSet/>
      <dgm:spPr/>
      <dgm:t>
        <a:bodyPr/>
        <a:lstStyle/>
        <a:p>
          <a:endParaRPr lang="en-US"/>
        </a:p>
      </dgm:t>
    </dgm:pt>
    <dgm:pt modelId="{C013761B-D1DF-491B-B28B-3445CF211607}" type="sibTrans" cxnId="{D9EF7489-25D3-4ADE-884E-8A1B17D24B54}">
      <dgm:prSet/>
      <dgm:spPr/>
      <dgm:t>
        <a:bodyPr/>
        <a:lstStyle/>
        <a:p>
          <a:endParaRPr lang="en-US"/>
        </a:p>
      </dgm:t>
    </dgm:pt>
    <dgm:pt modelId="{A0C41D09-375A-4A83-98F4-7BA976F90594}" type="pres">
      <dgm:prSet presAssocID="{AE1B7A0E-DD28-4F27-A593-D3D982F52E0A}" presName="root" presStyleCnt="0">
        <dgm:presLayoutVars>
          <dgm:dir/>
          <dgm:resizeHandles val="exact"/>
        </dgm:presLayoutVars>
      </dgm:prSet>
      <dgm:spPr/>
    </dgm:pt>
    <dgm:pt modelId="{50BB125A-0A61-49AC-80E3-7BB621863378}" type="pres">
      <dgm:prSet presAssocID="{081CF60D-7D03-4106-88AC-B97094AEF781}" presName="compNode" presStyleCnt="0"/>
      <dgm:spPr/>
    </dgm:pt>
    <dgm:pt modelId="{527A0E47-EAE7-4E28-9D68-B6327B6226CC}" type="pres">
      <dgm:prSet presAssocID="{081CF60D-7D03-4106-88AC-B97094AEF78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x trolley"/>
        </a:ext>
      </dgm:extLst>
    </dgm:pt>
    <dgm:pt modelId="{E85314FB-2E8C-41E3-B9FF-87DC225D29CF}" type="pres">
      <dgm:prSet presAssocID="{081CF60D-7D03-4106-88AC-B97094AEF781}" presName="spaceRect" presStyleCnt="0"/>
      <dgm:spPr/>
    </dgm:pt>
    <dgm:pt modelId="{4B11EBBC-63FA-4534-9BD9-2C4C17D626E6}" type="pres">
      <dgm:prSet presAssocID="{081CF60D-7D03-4106-88AC-B97094AEF781}" presName="textRect" presStyleLbl="revTx" presStyleIdx="0" presStyleCnt="2">
        <dgm:presLayoutVars>
          <dgm:chMax val="1"/>
          <dgm:chPref val="1"/>
        </dgm:presLayoutVars>
      </dgm:prSet>
      <dgm:spPr/>
    </dgm:pt>
    <dgm:pt modelId="{2FA97AD2-D34A-4C37-9E8E-FD6EF4430DB2}" type="pres">
      <dgm:prSet presAssocID="{B64B966E-32D1-4389-B6BF-3E5E9003A26F}" presName="sibTrans" presStyleCnt="0"/>
      <dgm:spPr/>
    </dgm:pt>
    <dgm:pt modelId="{39E18519-3438-4432-ABB3-F89534281242}" type="pres">
      <dgm:prSet presAssocID="{B87AAB0B-91B1-4C58-95B1-5FA5F6439DBD}" presName="compNode" presStyleCnt="0"/>
      <dgm:spPr/>
    </dgm:pt>
    <dgm:pt modelId="{7A448B5B-0D22-4B78-8D5C-92341754349C}" type="pres">
      <dgm:prSet presAssocID="{B87AAB0B-91B1-4C58-95B1-5FA5F6439DB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20560E53-86D7-4630-9B0E-AD767419769E}" type="pres">
      <dgm:prSet presAssocID="{B87AAB0B-91B1-4C58-95B1-5FA5F6439DBD}" presName="spaceRect" presStyleCnt="0"/>
      <dgm:spPr/>
    </dgm:pt>
    <dgm:pt modelId="{19DBDAA7-2DFE-4C3F-9D09-3BB1CFF81622}" type="pres">
      <dgm:prSet presAssocID="{B87AAB0B-91B1-4C58-95B1-5FA5F6439DBD}" presName="textRect" presStyleLbl="revTx" presStyleIdx="1" presStyleCnt="2">
        <dgm:presLayoutVars>
          <dgm:chMax val="1"/>
          <dgm:chPref val="1"/>
        </dgm:presLayoutVars>
      </dgm:prSet>
      <dgm:spPr/>
    </dgm:pt>
  </dgm:ptLst>
  <dgm:cxnLst>
    <dgm:cxn modelId="{84A8D362-E8BD-405D-A556-EA4762E32657}" type="presOf" srcId="{081CF60D-7D03-4106-88AC-B97094AEF781}" destId="{4B11EBBC-63FA-4534-9BD9-2C4C17D626E6}" srcOrd="0" destOrd="0" presId="urn:microsoft.com/office/officeart/2018/2/layout/IconLabelList"/>
    <dgm:cxn modelId="{D9EF7489-25D3-4ADE-884E-8A1B17D24B54}" srcId="{AE1B7A0E-DD28-4F27-A593-D3D982F52E0A}" destId="{B87AAB0B-91B1-4C58-95B1-5FA5F6439DBD}" srcOrd="1" destOrd="0" parTransId="{B0543470-5B08-404F-87A0-21FE2B80B16C}" sibTransId="{C013761B-D1DF-491B-B28B-3445CF211607}"/>
    <dgm:cxn modelId="{D53344D2-9E45-4D1C-9B7D-12078C536A9D}" srcId="{AE1B7A0E-DD28-4F27-A593-D3D982F52E0A}" destId="{081CF60D-7D03-4106-88AC-B97094AEF781}" srcOrd="0" destOrd="0" parTransId="{9ED19798-5970-4681-87A6-87126988B290}" sibTransId="{B64B966E-32D1-4389-B6BF-3E5E9003A26F}"/>
    <dgm:cxn modelId="{9F2754E7-F549-4C3E-B554-116EA421EFA1}" type="presOf" srcId="{B87AAB0B-91B1-4C58-95B1-5FA5F6439DBD}" destId="{19DBDAA7-2DFE-4C3F-9D09-3BB1CFF81622}" srcOrd="0" destOrd="0" presId="urn:microsoft.com/office/officeart/2018/2/layout/IconLabelList"/>
    <dgm:cxn modelId="{671B58E9-424F-4535-8ED4-08A07E620E5B}" type="presOf" srcId="{AE1B7A0E-DD28-4F27-A593-D3D982F52E0A}" destId="{A0C41D09-375A-4A83-98F4-7BA976F90594}" srcOrd="0" destOrd="0" presId="urn:microsoft.com/office/officeart/2018/2/layout/IconLabelList"/>
    <dgm:cxn modelId="{99FACFA5-B83F-4342-882C-C86C966AAAF6}" type="presParOf" srcId="{A0C41D09-375A-4A83-98F4-7BA976F90594}" destId="{50BB125A-0A61-49AC-80E3-7BB621863378}" srcOrd="0" destOrd="0" presId="urn:microsoft.com/office/officeart/2018/2/layout/IconLabelList"/>
    <dgm:cxn modelId="{94261631-D5A8-4257-9C7C-8B80BB117EA8}" type="presParOf" srcId="{50BB125A-0A61-49AC-80E3-7BB621863378}" destId="{527A0E47-EAE7-4E28-9D68-B6327B6226CC}" srcOrd="0" destOrd="0" presId="urn:microsoft.com/office/officeart/2018/2/layout/IconLabelList"/>
    <dgm:cxn modelId="{3C13D2E8-D71D-4C10-B00C-AE4CB03654F3}" type="presParOf" srcId="{50BB125A-0A61-49AC-80E3-7BB621863378}" destId="{E85314FB-2E8C-41E3-B9FF-87DC225D29CF}" srcOrd="1" destOrd="0" presId="urn:microsoft.com/office/officeart/2018/2/layout/IconLabelList"/>
    <dgm:cxn modelId="{FDD4F7F5-9877-40C5-BF57-F92FC131F131}" type="presParOf" srcId="{50BB125A-0A61-49AC-80E3-7BB621863378}" destId="{4B11EBBC-63FA-4534-9BD9-2C4C17D626E6}" srcOrd="2" destOrd="0" presId="urn:microsoft.com/office/officeart/2018/2/layout/IconLabelList"/>
    <dgm:cxn modelId="{99CB3EF6-DA94-4010-96AB-9BEA333D52B5}" type="presParOf" srcId="{A0C41D09-375A-4A83-98F4-7BA976F90594}" destId="{2FA97AD2-D34A-4C37-9E8E-FD6EF4430DB2}" srcOrd="1" destOrd="0" presId="urn:microsoft.com/office/officeart/2018/2/layout/IconLabelList"/>
    <dgm:cxn modelId="{0240BF13-BB16-4B3D-B08D-5B50848064F3}" type="presParOf" srcId="{A0C41D09-375A-4A83-98F4-7BA976F90594}" destId="{39E18519-3438-4432-ABB3-F89534281242}" srcOrd="2" destOrd="0" presId="urn:microsoft.com/office/officeart/2018/2/layout/IconLabelList"/>
    <dgm:cxn modelId="{A1788030-E0FF-4792-B745-DC9082BCB128}" type="presParOf" srcId="{39E18519-3438-4432-ABB3-F89534281242}" destId="{7A448B5B-0D22-4B78-8D5C-92341754349C}" srcOrd="0" destOrd="0" presId="urn:microsoft.com/office/officeart/2018/2/layout/IconLabelList"/>
    <dgm:cxn modelId="{77FF167F-DF6A-4094-B4C3-A22ADFDA1704}" type="presParOf" srcId="{39E18519-3438-4432-ABB3-F89534281242}" destId="{20560E53-86D7-4630-9B0E-AD767419769E}" srcOrd="1" destOrd="0" presId="urn:microsoft.com/office/officeart/2018/2/layout/IconLabelList"/>
    <dgm:cxn modelId="{A104E8ED-D3E8-488E-8A22-93B5D2531B9F}" type="presParOf" srcId="{39E18519-3438-4432-ABB3-F89534281242}" destId="{19DBDAA7-2DFE-4C3F-9D09-3BB1CFF8162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7795CD-572A-4306-8541-7277109B0F8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E5E4298-C035-4A9E-86DA-2F5B425EF721}">
      <dgm:prSet/>
      <dgm:spPr/>
      <dgm:t>
        <a:bodyPr/>
        <a:lstStyle/>
        <a:p>
          <a:r>
            <a:rPr lang="en-US" b="1" dirty="0"/>
            <a:t>3 product description variables</a:t>
          </a:r>
        </a:p>
        <a:p>
          <a:r>
            <a:rPr lang="en-US" dirty="0"/>
            <a:t>ISBN, product line, global business</a:t>
          </a:r>
        </a:p>
      </dgm:t>
    </dgm:pt>
    <dgm:pt modelId="{FB9D02DF-8903-4045-991C-A07E4DE782B5}" type="parTrans" cxnId="{107DC8FB-A741-4B8B-86D1-2E5E754D5AFA}">
      <dgm:prSet/>
      <dgm:spPr/>
      <dgm:t>
        <a:bodyPr/>
        <a:lstStyle/>
        <a:p>
          <a:endParaRPr lang="en-US"/>
        </a:p>
      </dgm:t>
    </dgm:pt>
    <dgm:pt modelId="{85072D5A-D025-4D73-912E-9513F6A9CFB5}" type="sibTrans" cxnId="{107DC8FB-A741-4B8B-86D1-2E5E754D5AFA}">
      <dgm:prSet/>
      <dgm:spPr/>
      <dgm:t>
        <a:bodyPr/>
        <a:lstStyle/>
        <a:p>
          <a:endParaRPr lang="en-US"/>
        </a:p>
      </dgm:t>
    </dgm:pt>
    <dgm:pt modelId="{5C7EB0AB-9551-4B3C-B03A-1BC0EB01AE00}">
      <dgm:prSet/>
      <dgm:spPr/>
      <dgm:t>
        <a:bodyPr/>
        <a:lstStyle/>
        <a:p>
          <a:r>
            <a:rPr lang="en-US" b="1" dirty="0"/>
            <a:t>13 invoice level variables</a:t>
          </a:r>
        </a:p>
        <a:p>
          <a:r>
            <a:rPr lang="en-US" b="0" dirty="0"/>
            <a:t>Invoice dates and numbers, batch number, units per carton, cartons per pallet, pallets, cartons, &amp; loose units picked,  total units shipped, unit weight</a:t>
          </a:r>
        </a:p>
      </dgm:t>
    </dgm:pt>
    <dgm:pt modelId="{0AF9978C-B378-4EA3-8DFB-751716A074F9}" type="parTrans" cxnId="{22C40F61-E05B-4BF9-AF01-D135A33753A7}">
      <dgm:prSet/>
      <dgm:spPr/>
      <dgm:t>
        <a:bodyPr/>
        <a:lstStyle/>
        <a:p>
          <a:endParaRPr lang="en-US"/>
        </a:p>
      </dgm:t>
    </dgm:pt>
    <dgm:pt modelId="{A8C1D960-DD15-4516-950B-D47251917B6C}" type="sibTrans" cxnId="{22C40F61-E05B-4BF9-AF01-D135A33753A7}">
      <dgm:prSet/>
      <dgm:spPr/>
      <dgm:t>
        <a:bodyPr/>
        <a:lstStyle/>
        <a:p>
          <a:endParaRPr lang="en-US"/>
        </a:p>
      </dgm:t>
    </dgm:pt>
    <dgm:pt modelId="{C3A05EC1-A25D-4CAE-8291-0814EE292B1F}">
      <dgm:prSet/>
      <dgm:spPr/>
      <dgm:t>
        <a:bodyPr/>
        <a:lstStyle/>
        <a:p>
          <a:r>
            <a:rPr lang="en-US" b="1" dirty="0"/>
            <a:t>5 transportation variables</a:t>
          </a:r>
        </a:p>
        <a:p>
          <a:r>
            <a:rPr lang="en-US" b="0" dirty="0"/>
            <a:t>Ship method, freight type, priority, carrier, collect flag</a:t>
          </a:r>
          <a:endParaRPr lang="en-US" b="1" dirty="0"/>
        </a:p>
      </dgm:t>
    </dgm:pt>
    <dgm:pt modelId="{DF536649-E909-41A7-9458-3D39E81F6C2E}" type="parTrans" cxnId="{580F1CF8-B76E-483E-91F5-A12646EF29AF}">
      <dgm:prSet/>
      <dgm:spPr/>
      <dgm:t>
        <a:bodyPr/>
        <a:lstStyle/>
        <a:p>
          <a:endParaRPr lang="en-US"/>
        </a:p>
      </dgm:t>
    </dgm:pt>
    <dgm:pt modelId="{F2BC803A-EBB2-4AB6-9636-781C364F760D}" type="sibTrans" cxnId="{580F1CF8-B76E-483E-91F5-A12646EF29AF}">
      <dgm:prSet/>
      <dgm:spPr/>
      <dgm:t>
        <a:bodyPr/>
        <a:lstStyle/>
        <a:p>
          <a:endParaRPr lang="en-US"/>
        </a:p>
      </dgm:t>
    </dgm:pt>
    <dgm:pt modelId="{0663E95B-999C-44C5-BB05-2A2F09E45D7E}">
      <dgm:prSet/>
      <dgm:spPr/>
      <dgm:t>
        <a:bodyPr/>
        <a:lstStyle/>
        <a:p>
          <a:r>
            <a:rPr lang="en-US" b="1" dirty="0"/>
            <a:t>2 customer demographic variables</a:t>
          </a:r>
        </a:p>
        <a:p>
          <a:r>
            <a:rPr lang="en-US" b="0" dirty="0"/>
            <a:t>M</a:t>
          </a:r>
          <a:r>
            <a:rPr lang="en-US" dirty="0"/>
            <a:t>arket outlet, customer destination</a:t>
          </a:r>
        </a:p>
      </dgm:t>
    </dgm:pt>
    <dgm:pt modelId="{0EF6F1FC-8F01-451B-AE12-3BB6604A4772}" type="parTrans" cxnId="{3FD6D09B-C27E-41F5-BF8F-BA049AD089BD}">
      <dgm:prSet/>
      <dgm:spPr/>
      <dgm:t>
        <a:bodyPr/>
        <a:lstStyle/>
        <a:p>
          <a:endParaRPr lang="en-US"/>
        </a:p>
      </dgm:t>
    </dgm:pt>
    <dgm:pt modelId="{8A1F54F9-3B23-4428-87FB-D57400503F6C}" type="sibTrans" cxnId="{3FD6D09B-C27E-41F5-BF8F-BA049AD089BD}">
      <dgm:prSet/>
      <dgm:spPr/>
      <dgm:t>
        <a:bodyPr/>
        <a:lstStyle/>
        <a:p>
          <a:endParaRPr lang="en-US"/>
        </a:p>
      </dgm:t>
    </dgm:pt>
    <dgm:pt modelId="{55469044-2E40-4676-8ACE-9894AC2343D9}">
      <dgm:prSet/>
      <dgm:spPr/>
      <dgm:t>
        <a:bodyPr/>
        <a:lstStyle/>
        <a:p>
          <a:r>
            <a:rPr lang="en-US" b="1" dirty="0"/>
            <a:t>1 target variable</a:t>
          </a:r>
        </a:p>
        <a:p>
          <a:r>
            <a:rPr lang="en-US" b="0" dirty="0"/>
            <a:t>T</a:t>
          </a:r>
          <a:r>
            <a:rPr lang="en-US" dirty="0"/>
            <a:t>otal freight charge (USD)</a:t>
          </a:r>
        </a:p>
      </dgm:t>
    </dgm:pt>
    <dgm:pt modelId="{3BC03666-AF2B-413A-9C3C-366239A37A3A}" type="parTrans" cxnId="{7A9795B8-A211-49F3-9BA6-B33C8C27FDD9}">
      <dgm:prSet/>
      <dgm:spPr/>
      <dgm:t>
        <a:bodyPr/>
        <a:lstStyle/>
        <a:p>
          <a:endParaRPr lang="en-US"/>
        </a:p>
      </dgm:t>
    </dgm:pt>
    <dgm:pt modelId="{B1435B10-5C99-4C9B-B4A5-8DD4D906DF0C}" type="sibTrans" cxnId="{7A9795B8-A211-49F3-9BA6-B33C8C27FDD9}">
      <dgm:prSet/>
      <dgm:spPr/>
      <dgm:t>
        <a:bodyPr/>
        <a:lstStyle/>
        <a:p>
          <a:endParaRPr lang="en-US"/>
        </a:p>
      </dgm:t>
    </dgm:pt>
    <dgm:pt modelId="{1E18641D-E3D4-4E72-907F-B6323C9824FF}" type="pres">
      <dgm:prSet presAssocID="{057795CD-572A-4306-8541-7277109B0F86}" presName="root" presStyleCnt="0">
        <dgm:presLayoutVars>
          <dgm:dir/>
          <dgm:resizeHandles val="exact"/>
        </dgm:presLayoutVars>
      </dgm:prSet>
      <dgm:spPr/>
    </dgm:pt>
    <dgm:pt modelId="{280824CF-8870-482D-A13F-0A48B7CCA2A5}" type="pres">
      <dgm:prSet presAssocID="{CE5E4298-C035-4A9E-86DA-2F5B425EF721}" presName="compNode" presStyleCnt="0"/>
      <dgm:spPr/>
    </dgm:pt>
    <dgm:pt modelId="{6F633575-98CC-4950-97FB-6E9811F32A97}" type="pres">
      <dgm:prSet presAssocID="{CE5E4298-C035-4A9E-86DA-2F5B425EF721}" presName="iconRect" presStyleLbl="node1" presStyleIdx="0" presStyleCnt="5" custLinFactNeighborY="-1346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52196A96-2D33-486F-93A6-5DA7E6A24109}" type="pres">
      <dgm:prSet presAssocID="{CE5E4298-C035-4A9E-86DA-2F5B425EF721}" presName="spaceRect" presStyleCnt="0"/>
      <dgm:spPr/>
    </dgm:pt>
    <dgm:pt modelId="{9C6713A9-FFA2-4E1C-88A0-F0B2528D87BE}" type="pres">
      <dgm:prSet presAssocID="{CE5E4298-C035-4A9E-86DA-2F5B425EF721}" presName="textRect" presStyleLbl="revTx" presStyleIdx="0" presStyleCnt="5" custScaleY="114741" custLinFactNeighborX="-193" custLinFactNeighborY="-9398">
        <dgm:presLayoutVars>
          <dgm:chMax val="1"/>
          <dgm:chPref val="1"/>
        </dgm:presLayoutVars>
      </dgm:prSet>
      <dgm:spPr/>
    </dgm:pt>
    <dgm:pt modelId="{AE18987E-00DF-4BCD-82B2-4E993791CF7B}" type="pres">
      <dgm:prSet presAssocID="{85072D5A-D025-4D73-912E-9513F6A9CFB5}" presName="sibTrans" presStyleCnt="0"/>
      <dgm:spPr/>
    </dgm:pt>
    <dgm:pt modelId="{5E5FDF38-220A-4CD8-B12D-A2145560A2D6}" type="pres">
      <dgm:prSet presAssocID="{5C7EB0AB-9551-4B3C-B03A-1BC0EB01AE00}" presName="compNode" presStyleCnt="0"/>
      <dgm:spPr/>
    </dgm:pt>
    <dgm:pt modelId="{CC84FF06-5CC8-4EE1-B53A-285F76022269}" type="pres">
      <dgm:prSet presAssocID="{5C7EB0AB-9551-4B3C-B03A-1BC0EB01AE00}" presName="iconRect" presStyleLbl="node1" presStyleIdx="1" presStyleCnt="5" custLinFactNeighborY="-1013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D703336E-0871-4515-B7F2-FB9E5F796E0C}" type="pres">
      <dgm:prSet presAssocID="{5C7EB0AB-9551-4B3C-B03A-1BC0EB01AE00}" presName="spaceRect" presStyleCnt="0"/>
      <dgm:spPr/>
    </dgm:pt>
    <dgm:pt modelId="{1036C61E-65C3-4D8B-A2E8-D07D6DB7A913}" type="pres">
      <dgm:prSet presAssocID="{5C7EB0AB-9551-4B3C-B03A-1BC0EB01AE00}" presName="textRect" presStyleLbl="revTx" presStyleIdx="1" presStyleCnt="5" custScaleY="129752">
        <dgm:presLayoutVars>
          <dgm:chMax val="1"/>
          <dgm:chPref val="1"/>
        </dgm:presLayoutVars>
      </dgm:prSet>
      <dgm:spPr/>
    </dgm:pt>
    <dgm:pt modelId="{A1458FB0-BA26-4432-B668-8A329394D274}" type="pres">
      <dgm:prSet presAssocID="{A8C1D960-DD15-4516-950B-D47251917B6C}" presName="sibTrans" presStyleCnt="0"/>
      <dgm:spPr/>
    </dgm:pt>
    <dgm:pt modelId="{2FA06F00-A859-4F50-B67F-1B57B2A7D0DB}" type="pres">
      <dgm:prSet presAssocID="{C3A05EC1-A25D-4CAE-8291-0814EE292B1F}" presName="compNode" presStyleCnt="0"/>
      <dgm:spPr/>
    </dgm:pt>
    <dgm:pt modelId="{F16A0798-C5F6-4C1F-9ADF-23D438069306}" type="pres">
      <dgm:prSet presAssocID="{C3A05EC1-A25D-4CAE-8291-0814EE292B1F}" presName="iconRect" presStyleLbl="node1" presStyleIdx="2" presStyleCnt="5" custLinFactNeighborY="-2190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r"/>
        </a:ext>
      </dgm:extLst>
    </dgm:pt>
    <dgm:pt modelId="{2952D434-4458-41DD-8724-0A865C1F8C00}" type="pres">
      <dgm:prSet presAssocID="{C3A05EC1-A25D-4CAE-8291-0814EE292B1F}" presName="spaceRect" presStyleCnt="0"/>
      <dgm:spPr/>
    </dgm:pt>
    <dgm:pt modelId="{E80E76C0-00A9-470C-AFD3-0485EAE69C3B}" type="pres">
      <dgm:prSet presAssocID="{C3A05EC1-A25D-4CAE-8291-0814EE292B1F}" presName="textRect" presStyleLbl="revTx" presStyleIdx="2" presStyleCnt="5" custScaleY="76784" custLinFactNeighborY="-41752">
        <dgm:presLayoutVars>
          <dgm:chMax val="1"/>
          <dgm:chPref val="1"/>
        </dgm:presLayoutVars>
      </dgm:prSet>
      <dgm:spPr/>
    </dgm:pt>
    <dgm:pt modelId="{2F72F80A-83BF-479B-9373-01B19E65E5DF}" type="pres">
      <dgm:prSet presAssocID="{F2BC803A-EBB2-4AB6-9636-781C364F760D}" presName="sibTrans" presStyleCnt="0"/>
      <dgm:spPr/>
    </dgm:pt>
    <dgm:pt modelId="{EA132A5B-0E48-4523-BFA3-D97302793283}" type="pres">
      <dgm:prSet presAssocID="{0663E95B-999C-44C5-BB05-2A2F09E45D7E}" presName="compNode" presStyleCnt="0"/>
      <dgm:spPr/>
    </dgm:pt>
    <dgm:pt modelId="{7773D8F1-ED2F-4F54-9583-EFB5861E9172}" type="pres">
      <dgm:prSet presAssocID="{0663E95B-999C-44C5-BB05-2A2F09E45D7E}" presName="iconRect" presStyleLbl="node1" presStyleIdx="3" presStyleCnt="5" custLinFactNeighborX="-1671" custLinFactNeighborY="-2234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atterplot1"/>
        </a:ext>
      </dgm:extLst>
    </dgm:pt>
    <dgm:pt modelId="{5EB5D032-F37B-4E26-A5C3-C0E63F7505B2}" type="pres">
      <dgm:prSet presAssocID="{0663E95B-999C-44C5-BB05-2A2F09E45D7E}" presName="spaceRect" presStyleCnt="0"/>
      <dgm:spPr/>
    </dgm:pt>
    <dgm:pt modelId="{35982EA2-83F1-465C-96A1-4F4D7CCFC2BC}" type="pres">
      <dgm:prSet presAssocID="{0663E95B-999C-44C5-BB05-2A2F09E45D7E}" presName="textRect" presStyleLbl="revTx" presStyleIdx="3" presStyleCnt="5" custScaleY="74805" custLinFactNeighborX="-752" custLinFactNeighborY="-42247">
        <dgm:presLayoutVars>
          <dgm:chMax val="1"/>
          <dgm:chPref val="1"/>
        </dgm:presLayoutVars>
      </dgm:prSet>
      <dgm:spPr/>
    </dgm:pt>
    <dgm:pt modelId="{82DAE9A9-41BE-4D6E-BA2B-F71B5016425E}" type="pres">
      <dgm:prSet presAssocID="{8A1F54F9-3B23-4428-87FB-D57400503F6C}" presName="sibTrans" presStyleCnt="0"/>
      <dgm:spPr/>
    </dgm:pt>
    <dgm:pt modelId="{EC54D7FA-B1CC-452D-8F39-DC2E92D99A02}" type="pres">
      <dgm:prSet presAssocID="{55469044-2E40-4676-8ACE-9894AC2343D9}" presName="compNode" presStyleCnt="0"/>
      <dgm:spPr/>
    </dgm:pt>
    <dgm:pt modelId="{30DA45BC-2F75-49A5-9708-868AE04D7205}" type="pres">
      <dgm:prSet presAssocID="{55469044-2E40-4676-8ACE-9894AC2343D9}" presName="iconRect" presStyleLbl="node1" presStyleIdx="4" presStyleCnt="5" custLinFactNeighborY="-2414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llseye"/>
        </a:ext>
      </dgm:extLst>
    </dgm:pt>
    <dgm:pt modelId="{B71486F6-0041-4870-8D70-2BD8C7E40D91}" type="pres">
      <dgm:prSet presAssocID="{55469044-2E40-4676-8ACE-9894AC2343D9}" presName="spaceRect" presStyleCnt="0"/>
      <dgm:spPr/>
    </dgm:pt>
    <dgm:pt modelId="{534AC524-E645-4C54-BEFD-7639C388987F}" type="pres">
      <dgm:prSet presAssocID="{55469044-2E40-4676-8ACE-9894AC2343D9}" presName="textRect" presStyleLbl="revTx" presStyleIdx="4" presStyleCnt="5" custScaleY="66695" custLinFactNeighborX="-5265" custLinFactNeighborY="-44274">
        <dgm:presLayoutVars>
          <dgm:chMax val="1"/>
          <dgm:chPref val="1"/>
        </dgm:presLayoutVars>
      </dgm:prSet>
      <dgm:spPr/>
    </dgm:pt>
  </dgm:ptLst>
  <dgm:cxnLst>
    <dgm:cxn modelId="{15FE1C12-9AC8-43FE-88A3-D730B4DC8921}" type="presOf" srcId="{C3A05EC1-A25D-4CAE-8291-0814EE292B1F}" destId="{E80E76C0-00A9-470C-AFD3-0485EAE69C3B}" srcOrd="0" destOrd="0" presId="urn:microsoft.com/office/officeart/2018/2/layout/IconLabelList"/>
    <dgm:cxn modelId="{BC8E5E1F-76D1-42C4-88D2-C0F2AA6A27B2}" type="presOf" srcId="{0663E95B-999C-44C5-BB05-2A2F09E45D7E}" destId="{35982EA2-83F1-465C-96A1-4F4D7CCFC2BC}" srcOrd="0" destOrd="0" presId="urn:microsoft.com/office/officeart/2018/2/layout/IconLabelList"/>
    <dgm:cxn modelId="{EACBE337-6390-456C-AED2-010BC0FD68C4}" type="presOf" srcId="{CE5E4298-C035-4A9E-86DA-2F5B425EF721}" destId="{9C6713A9-FFA2-4E1C-88A0-F0B2528D87BE}" srcOrd="0" destOrd="0" presId="urn:microsoft.com/office/officeart/2018/2/layout/IconLabelList"/>
    <dgm:cxn modelId="{22C40F61-E05B-4BF9-AF01-D135A33753A7}" srcId="{057795CD-572A-4306-8541-7277109B0F86}" destId="{5C7EB0AB-9551-4B3C-B03A-1BC0EB01AE00}" srcOrd="1" destOrd="0" parTransId="{0AF9978C-B378-4EA3-8DFB-751716A074F9}" sibTransId="{A8C1D960-DD15-4516-950B-D47251917B6C}"/>
    <dgm:cxn modelId="{4FBD7E71-65F7-483F-B3D6-EADF59D16695}" type="presOf" srcId="{5C7EB0AB-9551-4B3C-B03A-1BC0EB01AE00}" destId="{1036C61E-65C3-4D8B-A2E8-D07D6DB7A913}" srcOrd="0" destOrd="0" presId="urn:microsoft.com/office/officeart/2018/2/layout/IconLabelList"/>
    <dgm:cxn modelId="{3FD6D09B-C27E-41F5-BF8F-BA049AD089BD}" srcId="{057795CD-572A-4306-8541-7277109B0F86}" destId="{0663E95B-999C-44C5-BB05-2A2F09E45D7E}" srcOrd="3" destOrd="0" parTransId="{0EF6F1FC-8F01-451B-AE12-3BB6604A4772}" sibTransId="{8A1F54F9-3B23-4428-87FB-D57400503F6C}"/>
    <dgm:cxn modelId="{CD92A7A7-E0DA-470A-905A-83387D3B88C8}" type="presOf" srcId="{55469044-2E40-4676-8ACE-9894AC2343D9}" destId="{534AC524-E645-4C54-BEFD-7639C388987F}" srcOrd="0" destOrd="0" presId="urn:microsoft.com/office/officeart/2018/2/layout/IconLabelList"/>
    <dgm:cxn modelId="{7A9795B8-A211-49F3-9BA6-B33C8C27FDD9}" srcId="{057795CD-572A-4306-8541-7277109B0F86}" destId="{55469044-2E40-4676-8ACE-9894AC2343D9}" srcOrd="4" destOrd="0" parTransId="{3BC03666-AF2B-413A-9C3C-366239A37A3A}" sibTransId="{B1435B10-5C99-4C9B-B4A5-8DD4D906DF0C}"/>
    <dgm:cxn modelId="{A62DA5CE-AE06-4722-B500-CE9643110FCA}" type="presOf" srcId="{057795CD-572A-4306-8541-7277109B0F86}" destId="{1E18641D-E3D4-4E72-907F-B6323C9824FF}" srcOrd="0" destOrd="0" presId="urn:microsoft.com/office/officeart/2018/2/layout/IconLabelList"/>
    <dgm:cxn modelId="{580F1CF8-B76E-483E-91F5-A12646EF29AF}" srcId="{057795CD-572A-4306-8541-7277109B0F86}" destId="{C3A05EC1-A25D-4CAE-8291-0814EE292B1F}" srcOrd="2" destOrd="0" parTransId="{DF536649-E909-41A7-9458-3D39E81F6C2E}" sibTransId="{F2BC803A-EBB2-4AB6-9636-781C364F760D}"/>
    <dgm:cxn modelId="{107DC8FB-A741-4B8B-86D1-2E5E754D5AFA}" srcId="{057795CD-572A-4306-8541-7277109B0F86}" destId="{CE5E4298-C035-4A9E-86DA-2F5B425EF721}" srcOrd="0" destOrd="0" parTransId="{FB9D02DF-8903-4045-991C-A07E4DE782B5}" sibTransId="{85072D5A-D025-4D73-912E-9513F6A9CFB5}"/>
    <dgm:cxn modelId="{C9426930-F5F0-46C9-8F2E-1CEBAA43DD0B}" type="presParOf" srcId="{1E18641D-E3D4-4E72-907F-B6323C9824FF}" destId="{280824CF-8870-482D-A13F-0A48B7CCA2A5}" srcOrd="0" destOrd="0" presId="urn:microsoft.com/office/officeart/2018/2/layout/IconLabelList"/>
    <dgm:cxn modelId="{6E497E77-E2AA-463A-9733-C59EB2C64421}" type="presParOf" srcId="{280824CF-8870-482D-A13F-0A48B7CCA2A5}" destId="{6F633575-98CC-4950-97FB-6E9811F32A97}" srcOrd="0" destOrd="0" presId="urn:microsoft.com/office/officeart/2018/2/layout/IconLabelList"/>
    <dgm:cxn modelId="{07FAE0E2-65D6-4BB4-9A8E-EB5ADF4E38CE}" type="presParOf" srcId="{280824CF-8870-482D-A13F-0A48B7CCA2A5}" destId="{52196A96-2D33-486F-93A6-5DA7E6A24109}" srcOrd="1" destOrd="0" presId="urn:microsoft.com/office/officeart/2018/2/layout/IconLabelList"/>
    <dgm:cxn modelId="{7B1E6F71-4493-4AD4-BD5F-C2A44028E0D1}" type="presParOf" srcId="{280824CF-8870-482D-A13F-0A48B7CCA2A5}" destId="{9C6713A9-FFA2-4E1C-88A0-F0B2528D87BE}" srcOrd="2" destOrd="0" presId="urn:microsoft.com/office/officeart/2018/2/layout/IconLabelList"/>
    <dgm:cxn modelId="{782F757B-D775-4927-8229-2219DAC48F6E}" type="presParOf" srcId="{1E18641D-E3D4-4E72-907F-B6323C9824FF}" destId="{AE18987E-00DF-4BCD-82B2-4E993791CF7B}" srcOrd="1" destOrd="0" presId="urn:microsoft.com/office/officeart/2018/2/layout/IconLabelList"/>
    <dgm:cxn modelId="{F23ED5A4-6AAF-40AB-B4A9-E1398112B280}" type="presParOf" srcId="{1E18641D-E3D4-4E72-907F-B6323C9824FF}" destId="{5E5FDF38-220A-4CD8-B12D-A2145560A2D6}" srcOrd="2" destOrd="0" presId="urn:microsoft.com/office/officeart/2018/2/layout/IconLabelList"/>
    <dgm:cxn modelId="{B7C968D6-D895-4EB6-89C4-27E8130A0AF4}" type="presParOf" srcId="{5E5FDF38-220A-4CD8-B12D-A2145560A2D6}" destId="{CC84FF06-5CC8-4EE1-B53A-285F76022269}" srcOrd="0" destOrd="0" presId="urn:microsoft.com/office/officeart/2018/2/layout/IconLabelList"/>
    <dgm:cxn modelId="{FB6604D2-E4A8-42BB-8EDB-7FAEF022E064}" type="presParOf" srcId="{5E5FDF38-220A-4CD8-B12D-A2145560A2D6}" destId="{D703336E-0871-4515-B7F2-FB9E5F796E0C}" srcOrd="1" destOrd="0" presId="urn:microsoft.com/office/officeart/2018/2/layout/IconLabelList"/>
    <dgm:cxn modelId="{774BC82C-9825-4F3B-9780-73D08D3BDBB8}" type="presParOf" srcId="{5E5FDF38-220A-4CD8-B12D-A2145560A2D6}" destId="{1036C61E-65C3-4D8B-A2E8-D07D6DB7A913}" srcOrd="2" destOrd="0" presId="urn:microsoft.com/office/officeart/2018/2/layout/IconLabelList"/>
    <dgm:cxn modelId="{DA372CE6-4466-4D76-8F83-E1198DC7BF3F}" type="presParOf" srcId="{1E18641D-E3D4-4E72-907F-B6323C9824FF}" destId="{A1458FB0-BA26-4432-B668-8A329394D274}" srcOrd="3" destOrd="0" presId="urn:microsoft.com/office/officeart/2018/2/layout/IconLabelList"/>
    <dgm:cxn modelId="{B08086BB-AF27-43EB-AC1A-33E2AB926B0B}" type="presParOf" srcId="{1E18641D-E3D4-4E72-907F-B6323C9824FF}" destId="{2FA06F00-A859-4F50-B67F-1B57B2A7D0DB}" srcOrd="4" destOrd="0" presId="urn:microsoft.com/office/officeart/2018/2/layout/IconLabelList"/>
    <dgm:cxn modelId="{DC3DDFBC-B5DF-493E-B503-A8D0CF9C7C25}" type="presParOf" srcId="{2FA06F00-A859-4F50-B67F-1B57B2A7D0DB}" destId="{F16A0798-C5F6-4C1F-9ADF-23D438069306}" srcOrd="0" destOrd="0" presId="urn:microsoft.com/office/officeart/2018/2/layout/IconLabelList"/>
    <dgm:cxn modelId="{6161EFE9-C26D-4F05-9461-5DB361A016AB}" type="presParOf" srcId="{2FA06F00-A859-4F50-B67F-1B57B2A7D0DB}" destId="{2952D434-4458-41DD-8724-0A865C1F8C00}" srcOrd="1" destOrd="0" presId="urn:microsoft.com/office/officeart/2018/2/layout/IconLabelList"/>
    <dgm:cxn modelId="{C954853C-6805-4DFB-B19C-9FEAA0C729E2}" type="presParOf" srcId="{2FA06F00-A859-4F50-B67F-1B57B2A7D0DB}" destId="{E80E76C0-00A9-470C-AFD3-0485EAE69C3B}" srcOrd="2" destOrd="0" presId="urn:microsoft.com/office/officeart/2018/2/layout/IconLabelList"/>
    <dgm:cxn modelId="{A73164C7-A5D9-41D4-935A-264CE03D2EBC}" type="presParOf" srcId="{1E18641D-E3D4-4E72-907F-B6323C9824FF}" destId="{2F72F80A-83BF-479B-9373-01B19E65E5DF}" srcOrd="5" destOrd="0" presId="urn:microsoft.com/office/officeart/2018/2/layout/IconLabelList"/>
    <dgm:cxn modelId="{9B991CEE-1B1E-4910-9BA5-F9B415A96049}" type="presParOf" srcId="{1E18641D-E3D4-4E72-907F-B6323C9824FF}" destId="{EA132A5B-0E48-4523-BFA3-D97302793283}" srcOrd="6" destOrd="0" presId="urn:microsoft.com/office/officeart/2018/2/layout/IconLabelList"/>
    <dgm:cxn modelId="{AC2E711E-D5F1-48E6-854E-AC574D4E410A}" type="presParOf" srcId="{EA132A5B-0E48-4523-BFA3-D97302793283}" destId="{7773D8F1-ED2F-4F54-9583-EFB5861E9172}" srcOrd="0" destOrd="0" presId="urn:microsoft.com/office/officeart/2018/2/layout/IconLabelList"/>
    <dgm:cxn modelId="{8B3ACF1B-B6C8-48B2-BD6F-6FA8D29BD434}" type="presParOf" srcId="{EA132A5B-0E48-4523-BFA3-D97302793283}" destId="{5EB5D032-F37B-4E26-A5C3-C0E63F7505B2}" srcOrd="1" destOrd="0" presId="urn:microsoft.com/office/officeart/2018/2/layout/IconLabelList"/>
    <dgm:cxn modelId="{9F641627-9DB7-4925-97AC-35B0AACBE709}" type="presParOf" srcId="{EA132A5B-0E48-4523-BFA3-D97302793283}" destId="{35982EA2-83F1-465C-96A1-4F4D7CCFC2BC}" srcOrd="2" destOrd="0" presId="urn:microsoft.com/office/officeart/2018/2/layout/IconLabelList"/>
    <dgm:cxn modelId="{2DAD762D-991F-4CAE-B9B1-60373E92AA31}" type="presParOf" srcId="{1E18641D-E3D4-4E72-907F-B6323C9824FF}" destId="{82DAE9A9-41BE-4D6E-BA2B-F71B5016425E}" srcOrd="7" destOrd="0" presId="urn:microsoft.com/office/officeart/2018/2/layout/IconLabelList"/>
    <dgm:cxn modelId="{2A6C94D2-0ECD-4F14-8550-69F19155A413}" type="presParOf" srcId="{1E18641D-E3D4-4E72-907F-B6323C9824FF}" destId="{EC54D7FA-B1CC-452D-8F39-DC2E92D99A02}" srcOrd="8" destOrd="0" presId="urn:microsoft.com/office/officeart/2018/2/layout/IconLabelList"/>
    <dgm:cxn modelId="{9065EF51-CF76-4A1E-BBFE-36BCB17C8340}" type="presParOf" srcId="{EC54D7FA-B1CC-452D-8F39-DC2E92D99A02}" destId="{30DA45BC-2F75-49A5-9708-868AE04D7205}" srcOrd="0" destOrd="0" presId="urn:microsoft.com/office/officeart/2018/2/layout/IconLabelList"/>
    <dgm:cxn modelId="{103580A3-9E71-42D2-9D0D-8E7EC6A07438}" type="presParOf" srcId="{EC54D7FA-B1CC-452D-8F39-DC2E92D99A02}" destId="{B71486F6-0041-4870-8D70-2BD8C7E40D91}" srcOrd="1" destOrd="0" presId="urn:microsoft.com/office/officeart/2018/2/layout/IconLabelList"/>
    <dgm:cxn modelId="{9563D176-6C9C-4AD2-965A-6B1AE47E11F1}" type="presParOf" srcId="{EC54D7FA-B1CC-452D-8F39-DC2E92D99A02}" destId="{534AC524-E645-4C54-BEFD-7639C388987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7DD657-F5AC-4E37-BB19-FC40CC356811}" type="doc">
      <dgm:prSet loTypeId="urn:microsoft.com/office/officeart/2005/8/layout/process4" loCatId="process" qsTypeId="urn:microsoft.com/office/officeart/2005/8/quickstyle/simple4" qsCatId="simple" csTypeId="urn:microsoft.com/office/officeart/2005/8/colors/colorful2" csCatId="colorful" phldr="1"/>
      <dgm:spPr/>
      <dgm:t>
        <a:bodyPr/>
        <a:lstStyle/>
        <a:p>
          <a:endParaRPr lang="en-US"/>
        </a:p>
      </dgm:t>
    </dgm:pt>
    <dgm:pt modelId="{731857FB-D416-471A-86D8-9A2651E038B8}">
      <dgm:prSet/>
      <dgm:spPr/>
      <dgm:t>
        <a:bodyPr/>
        <a:lstStyle/>
        <a:p>
          <a:r>
            <a:rPr lang="en-US" b="1" dirty="0"/>
            <a:t>Continuous variables scaled using </a:t>
          </a:r>
          <a:r>
            <a:rPr lang="en-US" b="1" dirty="0" err="1"/>
            <a:t>MinMaxScaler</a:t>
          </a:r>
          <a:r>
            <a:rPr lang="en-US" b="1" dirty="0"/>
            <a:t> </a:t>
          </a:r>
        </a:p>
        <a:p>
          <a:r>
            <a:rPr lang="en-US" dirty="0"/>
            <a:t>(Subtracts the minimum value in the feature and then divides by the range; preserves the shape of the original distribution)</a:t>
          </a:r>
        </a:p>
      </dgm:t>
    </dgm:pt>
    <dgm:pt modelId="{A731D8E8-2D27-4AA7-98AB-DF4902DAAD4D}" type="parTrans" cxnId="{F4D6FD3C-B698-4A4B-9C5E-68968AEFC8C1}">
      <dgm:prSet/>
      <dgm:spPr/>
      <dgm:t>
        <a:bodyPr/>
        <a:lstStyle/>
        <a:p>
          <a:endParaRPr lang="en-US"/>
        </a:p>
      </dgm:t>
    </dgm:pt>
    <dgm:pt modelId="{04AAC39A-87B9-42F1-97DB-1FA5FC9D1FB6}" type="sibTrans" cxnId="{F4D6FD3C-B698-4A4B-9C5E-68968AEFC8C1}">
      <dgm:prSet/>
      <dgm:spPr/>
      <dgm:t>
        <a:bodyPr/>
        <a:lstStyle/>
        <a:p>
          <a:endParaRPr lang="en-US"/>
        </a:p>
      </dgm:t>
    </dgm:pt>
    <dgm:pt modelId="{5017E28D-8D89-4CFB-8EAC-5D6C7052C181}">
      <dgm:prSet/>
      <dgm:spPr/>
      <dgm:t>
        <a:bodyPr/>
        <a:lstStyle/>
        <a:p>
          <a:r>
            <a:rPr lang="en-US" b="1" dirty="0"/>
            <a:t>Categorical variables converted using one-hot encoding </a:t>
          </a:r>
        </a:p>
        <a:p>
          <a:r>
            <a:rPr lang="en-US" b="0" dirty="0"/>
            <a:t>(All non-numeric values are converted to dummy/binary variables)</a:t>
          </a:r>
        </a:p>
      </dgm:t>
    </dgm:pt>
    <dgm:pt modelId="{C756FDFB-0AF1-4054-A0CD-9C7F2BDDFDE1}" type="parTrans" cxnId="{C8D13B59-28EB-4FA6-9747-66B4748C46D1}">
      <dgm:prSet/>
      <dgm:spPr/>
      <dgm:t>
        <a:bodyPr/>
        <a:lstStyle/>
        <a:p>
          <a:endParaRPr lang="en-US"/>
        </a:p>
      </dgm:t>
    </dgm:pt>
    <dgm:pt modelId="{DEE84759-5257-41BC-BC6D-6F276C9A36C0}" type="sibTrans" cxnId="{C8D13B59-28EB-4FA6-9747-66B4748C46D1}">
      <dgm:prSet/>
      <dgm:spPr/>
      <dgm:t>
        <a:bodyPr/>
        <a:lstStyle/>
        <a:p>
          <a:endParaRPr lang="en-US"/>
        </a:p>
      </dgm:t>
    </dgm:pt>
    <dgm:pt modelId="{8A41F384-909C-4D46-B544-CFDA7FC5644A}">
      <dgm:prSet/>
      <dgm:spPr/>
      <dgm:t>
        <a:bodyPr/>
        <a:lstStyle/>
        <a:p>
          <a:r>
            <a:rPr lang="en-US" b="1" dirty="0"/>
            <a:t>Final dataset partitioned into training &amp; test sets</a:t>
          </a:r>
        </a:p>
      </dgm:t>
    </dgm:pt>
    <dgm:pt modelId="{4D8884C9-6F29-42F4-BC52-8DFA58CA1550}" type="parTrans" cxnId="{209E4F92-F146-40D0-A97E-8AF0C24870ED}">
      <dgm:prSet/>
      <dgm:spPr/>
      <dgm:t>
        <a:bodyPr/>
        <a:lstStyle/>
        <a:p>
          <a:endParaRPr lang="en-US"/>
        </a:p>
      </dgm:t>
    </dgm:pt>
    <dgm:pt modelId="{6408BCD8-F5C9-4424-BB1A-CD590A74F3F4}" type="sibTrans" cxnId="{209E4F92-F146-40D0-A97E-8AF0C24870ED}">
      <dgm:prSet/>
      <dgm:spPr/>
      <dgm:t>
        <a:bodyPr/>
        <a:lstStyle/>
        <a:p>
          <a:endParaRPr lang="en-US"/>
        </a:p>
      </dgm:t>
    </dgm:pt>
    <dgm:pt modelId="{66D5142E-CD3C-49C6-914B-C3BA8A262B85}">
      <dgm:prSet/>
      <dgm:spPr/>
      <dgm:t>
        <a:bodyPr/>
        <a:lstStyle/>
        <a:p>
          <a:r>
            <a:rPr lang="en-US" dirty="0"/>
            <a:t>80% training</a:t>
          </a:r>
        </a:p>
      </dgm:t>
    </dgm:pt>
    <dgm:pt modelId="{11F25B32-5EC5-4B21-80DF-268AC18DE615}" type="parTrans" cxnId="{4952E107-D61C-4D7C-9F04-C6038D7D5400}">
      <dgm:prSet/>
      <dgm:spPr/>
      <dgm:t>
        <a:bodyPr/>
        <a:lstStyle/>
        <a:p>
          <a:endParaRPr lang="en-US"/>
        </a:p>
      </dgm:t>
    </dgm:pt>
    <dgm:pt modelId="{0AA197D7-6F28-4C70-B998-C5224D0F9D42}" type="sibTrans" cxnId="{4952E107-D61C-4D7C-9F04-C6038D7D5400}">
      <dgm:prSet/>
      <dgm:spPr/>
      <dgm:t>
        <a:bodyPr/>
        <a:lstStyle/>
        <a:p>
          <a:endParaRPr lang="en-US"/>
        </a:p>
      </dgm:t>
    </dgm:pt>
    <dgm:pt modelId="{20B65F42-7637-407C-8405-825456414012}">
      <dgm:prSet/>
      <dgm:spPr/>
      <dgm:t>
        <a:bodyPr/>
        <a:lstStyle/>
        <a:p>
          <a:r>
            <a:rPr lang="en-US" dirty="0"/>
            <a:t>20% test</a:t>
          </a:r>
        </a:p>
      </dgm:t>
    </dgm:pt>
    <dgm:pt modelId="{FFE3BD87-EFB8-4742-AB10-08F28D845007}" type="parTrans" cxnId="{C1DDD096-BEBE-47AC-8B4D-9CCC7C0553DB}">
      <dgm:prSet/>
      <dgm:spPr/>
      <dgm:t>
        <a:bodyPr/>
        <a:lstStyle/>
        <a:p>
          <a:endParaRPr lang="en-US"/>
        </a:p>
      </dgm:t>
    </dgm:pt>
    <dgm:pt modelId="{B51AE90A-41A1-40D3-829E-8CF5A234163C}" type="sibTrans" cxnId="{C1DDD096-BEBE-47AC-8B4D-9CCC7C0553DB}">
      <dgm:prSet/>
      <dgm:spPr/>
      <dgm:t>
        <a:bodyPr/>
        <a:lstStyle/>
        <a:p>
          <a:endParaRPr lang="en-US"/>
        </a:p>
      </dgm:t>
    </dgm:pt>
    <dgm:pt modelId="{2302B34D-AB20-4162-A0D2-FF4D748AF749}" type="pres">
      <dgm:prSet presAssocID="{7C7DD657-F5AC-4E37-BB19-FC40CC356811}" presName="Name0" presStyleCnt="0">
        <dgm:presLayoutVars>
          <dgm:dir/>
          <dgm:animLvl val="lvl"/>
          <dgm:resizeHandles val="exact"/>
        </dgm:presLayoutVars>
      </dgm:prSet>
      <dgm:spPr/>
    </dgm:pt>
    <dgm:pt modelId="{C653F395-22FE-44C0-819B-27B44B3276F6}" type="pres">
      <dgm:prSet presAssocID="{8A41F384-909C-4D46-B544-CFDA7FC5644A}" presName="boxAndChildren" presStyleCnt="0"/>
      <dgm:spPr/>
    </dgm:pt>
    <dgm:pt modelId="{32BB8681-FCD9-4EDE-BEDA-026F57ED7F76}" type="pres">
      <dgm:prSet presAssocID="{8A41F384-909C-4D46-B544-CFDA7FC5644A}" presName="parentTextBox" presStyleLbl="node1" presStyleIdx="0" presStyleCnt="3"/>
      <dgm:spPr/>
    </dgm:pt>
    <dgm:pt modelId="{9BB7B56D-5D62-411C-8EF8-548894D31C58}" type="pres">
      <dgm:prSet presAssocID="{8A41F384-909C-4D46-B544-CFDA7FC5644A}" presName="entireBox" presStyleLbl="node1" presStyleIdx="0" presStyleCnt="3"/>
      <dgm:spPr/>
    </dgm:pt>
    <dgm:pt modelId="{74C52F4C-E5CE-45B6-B650-4224FFCA4CA4}" type="pres">
      <dgm:prSet presAssocID="{8A41F384-909C-4D46-B544-CFDA7FC5644A}" presName="descendantBox" presStyleCnt="0"/>
      <dgm:spPr/>
    </dgm:pt>
    <dgm:pt modelId="{285E24DC-1F2A-4E8C-B2AB-A4429DF41286}" type="pres">
      <dgm:prSet presAssocID="{66D5142E-CD3C-49C6-914B-C3BA8A262B85}" presName="childTextBox" presStyleLbl="fgAccFollowNode1" presStyleIdx="0" presStyleCnt="2">
        <dgm:presLayoutVars>
          <dgm:bulletEnabled val="1"/>
        </dgm:presLayoutVars>
      </dgm:prSet>
      <dgm:spPr/>
    </dgm:pt>
    <dgm:pt modelId="{C5ED160C-BB92-4FFE-AC75-71E7217A993F}" type="pres">
      <dgm:prSet presAssocID="{20B65F42-7637-407C-8405-825456414012}" presName="childTextBox" presStyleLbl="fgAccFollowNode1" presStyleIdx="1" presStyleCnt="2">
        <dgm:presLayoutVars>
          <dgm:bulletEnabled val="1"/>
        </dgm:presLayoutVars>
      </dgm:prSet>
      <dgm:spPr/>
    </dgm:pt>
    <dgm:pt modelId="{DE86E432-DC9A-4E65-9EE4-417798805174}" type="pres">
      <dgm:prSet presAssocID="{DEE84759-5257-41BC-BC6D-6F276C9A36C0}" presName="sp" presStyleCnt="0"/>
      <dgm:spPr/>
    </dgm:pt>
    <dgm:pt modelId="{D0A9115A-8E75-4978-AC9A-1ECC521183A3}" type="pres">
      <dgm:prSet presAssocID="{5017E28D-8D89-4CFB-8EAC-5D6C7052C181}" presName="arrowAndChildren" presStyleCnt="0"/>
      <dgm:spPr/>
    </dgm:pt>
    <dgm:pt modelId="{9EE3ABAB-EC10-46DF-9181-ED365081758A}" type="pres">
      <dgm:prSet presAssocID="{5017E28D-8D89-4CFB-8EAC-5D6C7052C181}" presName="parentTextArrow" presStyleLbl="node1" presStyleIdx="1" presStyleCnt="3"/>
      <dgm:spPr/>
    </dgm:pt>
    <dgm:pt modelId="{80B588A9-F3BC-43FF-9CF0-6F9B911BFAD6}" type="pres">
      <dgm:prSet presAssocID="{04AAC39A-87B9-42F1-97DB-1FA5FC9D1FB6}" presName="sp" presStyleCnt="0"/>
      <dgm:spPr/>
    </dgm:pt>
    <dgm:pt modelId="{40E0FADC-424B-44D6-8B8E-4B1E36C68A2D}" type="pres">
      <dgm:prSet presAssocID="{731857FB-D416-471A-86D8-9A2651E038B8}" presName="arrowAndChildren" presStyleCnt="0"/>
      <dgm:spPr/>
    </dgm:pt>
    <dgm:pt modelId="{A8164DAD-BFE5-42F9-B9BA-58D04B3F1286}" type="pres">
      <dgm:prSet presAssocID="{731857FB-D416-471A-86D8-9A2651E038B8}" presName="parentTextArrow" presStyleLbl="node1" presStyleIdx="2" presStyleCnt="3"/>
      <dgm:spPr/>
    </dgm:pt>
  </dgm:ptLst>
  <dgm:cxnLst>
    <dgm:cxn modelId="{4952E107-D61C-4D7C-9F04-C6038D7D5400}" srcId="{8A41F384-909C-4D46-B544-CFDA7FC5644A}" destId="{66D5142E-CD3C-49C6-914B-C3BA8A262B85}" srcOrd="0" destOrd="0" parTransId="{11F25B32-5EC5-4B21-80DF-268AC18DE615}" sibTransId="{0AA197D7-6F28-4C70-B998-C5224D0F9D42}"/>
    <dgm:cxn modelId="{678AAC1D-D0A3-4EA4-8FEB-77A4EC3F724E}" type="presOf" srcId="{7C7DD657-F5AC-4E37-BB19-FC40CC356811}" destId="{2302B34D-AB20-4162-A0D2-FF4D748AF749}" srcOrd="0" destOrd="0" presId="urn:microsoft.com/office/officeart/2005/8/layout/process4"/>
    <dgm:cxn modelId="{BD6FC932-0ED2-450A-9767-4D367A0E7296}" type="presOf" srcId="{66D5142E-CD3C-49C6-914B-C3BA8A262B85}" destId="{285E24DC-1F2A-4E8C-B2AB-A4429DF41286}" srcOrd="0" destOrd="0" presId="urn:microsoft.com/office/officeart/2005/8/layout/process4"/>
    <dgm:cxn modelId="{F4D6FD3C-B698-4A4B-9C5E-68968AEFC8C1}" srcId="{7C7DD657-F5AC-4E37-BB19-FC40CC356811}" destId="{731857FB-D416-471A-86D8-9A2651E038B8}" srcOrd="0" destOrd="0" parTransId="{A731D8E8-2D27-4AA7-98AB-DF4902DAAD4D}" sibTransId="{04AAC39A-87B9-42F1-97DB-1FA5FC9D1FB6}"/>
    <dgm:cxn modelId="{535BEA63-A3CE-40F0-83EF-5AB93F96AE8D}" type="presOf" srcId="{8A41F384-909C-4D46-B544-CFDA7FC5644A}" destId="{32BB8681-FCD9-4EDE-BEDA-026F57ED7F76}" srcOrd="0" destOrd="0" presId="urn:microsoft.com/office/officeart/2005/8/layout/process4"/>
    <dgm:cxn modelId="{0FA5E378-F117-4B8E-AFDA-F1A8B2431651}" type="presOf" srcId="{20B65F42-7637-407C-8405-825456414012}" destId="{C5ED160C-BB92-4FFE-AC75-71E7217A993F}" srcOrd="0" destOrd="0" presId="urn:microsoft.com/office/officeart/2005/8/layout/process4"/>
    <dgm:cxn modelId="{C8D13B59-28EB-4FA6-9747-66B4748C46D1}" srcId="{7C7DD657-F5AC-4E37-BB19-FC40CC356811}" destId="{5017E28D-8D89-4CFB-8EAC-5D6C7052C181}" srcOrd="1" destOrd="0" parTransId="{C756FDFB-0AF1-4054-A0CD-9C7F2BDDFDE1}" sibTransId="{DEE84759-5257-41BC-BC6D-6F276C9A36C0}"/>
    <dgm:cxn modelId="{209E4F92-F146-40D0-A97E-8AF0C24870ED}" srcId="{7C7DD657-F5AC-4E37-BB19-FC40CC356811}" destId="{8A41F384-909C-4D46-B544-CFDA7FC5644A}" srcOrd="2" destOrd="0" parTransId="{4D8884C9-6F29-42F4-BC52-8DFA58CA1550}" sibTransId="{6408BCD8-F5C9-4424-BB1A-CD590A74F3F4}"/>
    <dgm:cxn modelId="{95C25D95-FF39-4060-969D-BFF4F5DE6D60}" type="presOf" srcId="{8A41F384-909C-4D46-B544-CFDA7FC5644A}" destId="{9BB7B56D-5D62-411C-8EF8-548894D31C58}" srcOrd="1" destOrd="0" presId="urn:microsoft.com/office/officeart/2005/8/layout/process4"/>
    <dgm:cxn modelId="{C1DDD096-BEBE-47AC-8B4D-9CCC7C0553DB}" srcId="{8A41F384-909C-4D46-B544-CFDA7FC5644A}" destId="{20B65F42-7637-407C-8405-825456414012}" srcOrd="1" destOrd="0" parTransId="{FFE3BD87-EFB8-4742-AB10-08F28D845007}" sibTransId="{B51AE90A-41A1-40D3-829E-8CF5A234163C}"/>
    <dgm:cxn modelId="{46B6EF96-BEEC-4A20-9693-C8498357C66F}" type="presOf" srcId="{731857FB-D416-471A-86D8-9A2651E038B8}" destId="{A8164DAD-BFE5-42F9-B9BA-58D04B3F1286}" srcOrd="0" destOrd="0" presId="urn:microsoft.com/office/officeart/2005/8/layout/process4"/>
    <dgm:cxn modelId="{81DFB7D2-3FBA-4F2B-8BD1-AFDB94671E5A}" type="presOf" srcId="{5017E28D-8D89-4CFB-8EAC-5D6C7052C181}" destId="{9EE3ABAB-EC10-46DF-9181-ED365081758A}" srcOrd="0" destOrd="0" presId="urn:microsoft.com/office/officeart/2005/8/layout/process4"/>
    <dgm:cxn modelId="{22C3C15C-66FB-453B-9CB3-9EA5B4A6A88D}" type="presParOf" srcId="{2302B34D-AB20-4162-A0D2-FF4D748AF749}" destId="{C653F395-22FE-44C0-819B-27B44B3276F6}" srcOrd="0" destOrd="0" presId="urn:microsoft.com/office/officeart/2005/8/layout/process4"/>
    <dgm:cxn modelId="{0C3BD9C3-63EC-4B95-B229-46FB83C6986A}" type="presParOf" srcId="{C653F395-22FE-44C0-819B-27B44B3276F6}" destId="{32BB8681-FCD9-4EDE-BEDA-026F57ED7F76}" srcOrd="0" destOrd="0" presId="urn:microsoft.com/office/officeart/2005/8/layout/process4"/>
    <dgm:cxn modelId="{877A3267-3D18-4820-A051-CCA12DBB3EAA}" type="presParOf" srcId="{C653F395-22FE-44C0-819B-27B44B3276F6}" destId="{9BB7B56D-5D62-411C-8EF8-548894D31C58}" srcOrd="1" destOrd="0" presId="urn:microsoft.com/office/officeart/2005/8/layout/process4"/>
    <dgm:cxn modelId="{4FAAEBC8-923F-43D9-AF11-2594D5B8E0FE}" type="presParOf" srcId="{C653F395-22FE-44C0-819B-27B44B3276F6}" destId="{74C52F4C-E5CE-45B6-B650-4224FFCA4CA4}" srcOrd="2" destOrd="0" presId="urn:microsoft.com/office/officeart/2005/8/layout/process4"/>
    <dgm:cxn modelId="{7DEDFA5A-B9A1-4186-9084-9AD0FD84B366}" type="presParOf" srcId="{74C52F4C-E5CE-45B6-B650-4224FFCA4CA4}" destId="{285E24DC-1F2A-4E8C-B2AB-A4429DF41286}" srcOrd="0" destOrd="0" presId="urn:microsoft.com/office/officeart/2005/8/layout/process4"/>
    <dgm:cxn modelId="{E7F5D2D8-C30B-4310-932C-11AEFB8725F1}" type="presParOf" srcId="{74C52F4C-E5CE-45B6-B650-4224FFCA4CA4}" destId="{C5ED160C-BB92-4FFE-AC75-71E7217A993F}" srcOrd="1" destOrd="0" presId="urn:microsoft.com/office/officeart/2005/8/layout/process4"/>
    <dgm:cxn modelId="{B4DE9CC0-9F12-4250-BA00-EF48FF1CB32A}" type="presParOf" srcId="{2302B34D-AB20-4162-A0D2-FF4D748AF749}" destId="{DE86E432-DC9A-4E65-9EE4-417798805174}" srcOrd="1" destOrd="0" presId="urn:microsoft.com/office/officeart/2005/8/layout/process4"/>
    <dgm:cxn modelId="{FC7AE331-E45D-4E16-926B-4A07C096222D}" type="presParOf" srcId="{2302B34D-AB20-4162-A0D2-FF4D748AF749}" destId="{D0A9115A-8E75-4978-AC9A-1ECC521183A3}" srcOrd="2" destOrd="0" presId="urn:microsoft.com/office/officeart/2005/8/layout/process4"/>
    <dgm:cxn modelId="{473DAE71-1BB1-480A-AFF7-F32C43F0019A}" type="presParOf" srcId="{D0A9115A-8E75-4978-AC9A-1ECC521183A3}" destId="{9EE3ABAB-EC10-46DF-9181-ED365081758A}" srcOrd="0" destOrd="0" presId="urn:microsoft.com/office/officeart/2005/8/layout/process4"/>
    <dgm:cxn modelId="{7BB144E4-A453-4F60-8AE6-C8BDA6DD9E8B}" type="presParOf" srcId="{2302B34D-AB20-4162-A0D2-FF4D748AF749}" destId="{80B588A9-F3BC-43FF-9CF0-6F9B911BFAD6}" srcOrd="3" destOrd="0" presId="urn:microsoft.com/office/officeart/2005/8/layout/process4"/>
    <dgm:cxn modelId="{8C1111A6-3DE4-4B2F-A3B0-AF5561F18E3F}" type="presParOf" srcId="{2302B34D-AB20-4162-A0D2-FF4D748AF749}" destId="{40E0FADC-424B-44D6-8B8E-4B1E36C68A2D}" srcOrd="4" destOrd="0" presId="urn:microsoft.com/office/officeart/2005/8/layout/process4"/>
    <dgm:cxn modelId="{7C7F5F35-3DA1-4D57-AE40-B820ED0A75D2}" type="presParOf" srcId="{40E0FADC-424B-44D6-8B8E-4B1E36C68A2D}" destId="{A8164DAD-BFE5-42F9-B9BA-58D04B3F1286}"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EEAF39-0282-4A3C-ABDB-9C7AAE3062FE}"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1F76B2D-771B-4EEE-AA47-FF835C57E67C}">
      <dgm:prSet/>
      <dgm:spPr/>
      <dgm:t>
        <a:bodyPr/>
        <a:lstStyle/>
        <a:p>
          <a:pPr>
            <a:lnSpc>
              <a:spcPct val="100000"/>
            </a:lnSpc>
            <a:defRPr b="1"/>
          </a:pPr>
          <a:r>
            <a:rPr lang="en-US" dirty="0"/>
            <a:t>Regression methods</a:t>
          </a:r>
        </a:p>
      </dgm:t>
    </dgm:pt>
    <dgm:pt modelId="{C2C36460-ADA6-445D-BAA2-998B42851C29}" type="parTrans" cxnId="{39ABE93F-FDFA-410F-A27A-002F7954C335}">
      <dgm:prSet/>
      <dgm:spPr/>
      <dgm:t>
        <a:bodyPr/>
        <a:lstStyle/>
        <a:p>
          <a:endParaRPr lang="en-US"/>
        </a:p>
      </dgm:t>
    </dgm:pt>
    <dgm:pt modelId="{E4477F44-5833-431E-9BDE-AC53C8050DE5}" type="sibTrans" cxnId="{39ABE93F-FDFA-410F-A27A-002F7954C335}">
      <dgm:prSet/>
      <dgm:spPr/>
      <dgm:t>
        <a:bodyPr/>
        <a:lstStyle/>
        <a:p>
          <a:endParaRPr lang="en-US"/>
        </a:p>
      </dgm:t>
    </dgm:pt>
    <dgm:pt modelId="{CA8A5082-E22F-4D2C-8752-195CB031B722}">
      <dgm:prSet/>
      <dgm:spPr/>
      <dgm:t>
        <a:bodyPr/>
        <a:lstStyle/>
        <a:p>
          <a:pPr>
            <a:lnSpc>
              <a:spcPct val="100000"/>
            </a:lnSpc>
          </a:pPr>
          <a:r>
            <a:rPr lang="en-US"/>
            <a:t>OLS Linear Regression</a:t>
          </a:r>
        </a:p>
      </dgm:t>
    </dgm:pt>
    <dgm:pt modelId="{D6F8A155-6B66-42B2-80B8-6A4181C0698D}" type="parTrans" cxnId="{72CCB224-AAC9-4480-B8F5-3AADA8DC187E}">
      <dgm:prSet/>
      <dgm:spPr/>
      <dgm:t>
        <a:bodyPr/>
        <a:lstStyle/>
        <a:p>
          <a:endParaRPr lang="en-US"/>
        </a:p>
      </dgm:t>
    </dgm:pt>
    <dgm:pt modelId="{D130FD56-7B01-4CE2-8AB2-5A0BAACA0055}" type="sibTrans" cxnId="{72CCB224-AAC9-4480-B8F5-3AADA8DC187E}">
      <dgm:prSet/>
      <dgm:spPr/>
      <dgm:t>
        <a:bodyPr/>
        <a:lstStyle/>
        <a:p>
          <a:endParaRPr lang="en-US"/>
        </a:p>
      </dgm:t>
    </dgm:pt>
    <dgm:pt modelId="{F153D256-10D7-4047-92FF-DB1A2FFF9C1B}">
      <dgm:prSet/>
      <dgm:spPr/>
      <dgm:t>
        <a:bodyPr/>
        <a:lstStyle/>
        <a:p>
          <a:pPr>
            <a:lnSpc>
              <a:spcPct val="100000"/>
            </a:lnSpc>
          </a:pPr>
          <a:r>
            <a:rPr lang="en-US"/>
            <a:t>LASSO Regression</a:t>
          </a:r>
        </a:p>
      </dgm:t>
    </dgm:pt>
    <dgm:pt modelId="{83E90734-FF0B-4AB1-A8F5-97DC4BDB38F6}" type="parTrans" cxnId="{617AE593-D96F-4956-82E0-B1ED30E11A67}">
      <dgm:prSet/>
      <dgm:spPr/>
      <dgm:t>
        <a:bodyPr/>
        <a:lstStyle/>
        <a:p>
          <a:endParaRPr lang="en-US"/>
        </a:p>
      </dgm:t>
    </dgm:pt>
    <dgm:pt modelId="{EBD65625-9228-45BE-BBF7-1D6C77C298CF}" type="sibTrans" cxnId="{617AE593-D96F-4956-82E0-B1ED30E11A67}">
      <dgm:prSet/>
      <dgm:spPr/>
      <dgm:t>
        <a:bodyPr/>
        <a:lstStyle/>
        <a:p>
          <a:endParaRPr lang="en-US"/>
        </a:p>
      </dgm:t>
    </dgm:pt>
    <dgm:pt modelId="{A8177720-222F-403C-83C6-3CDAA6DDE4A1}">
      <dgm:prSet/>
      <dgm:spPr/>
      <dgm:t>
        <a:bodyPr/>
        <a:lstStyle/>
        <a:p>
          <a:pPr>
            <a:lnSpc>
              <a:spcPct val="100000"/>
            </a:lnSpc>
          </a:pPr>
          <a:r>
            <a:rPr lang="en-US"/>
            <a:t>Ridge Regression</a:t>
          </a:r>
        </a:p>
      </dgm:t>
    </dgm:pt>
    <dgm:pt modelId="{0BD3A284-E326-4618-94A3-7820E7709F65}" type="parTrans" cxnId="{88E88AED-24F7-4714-A531-FE49A55EEFD2}">
      <dgm:prSet/>
      <dgm:spPr/>
      <dgm:t>
        <a:bodyPr/>
        <a:lstStyle/>
        <a:p>
          <a:endParaRPr lang="en-US"/>
        </a:p>
      </dgm:t>
    </dgm:pt>
    <dgm:pt modelId="{57F60509-C971-4EEC-AA78-D333CD60B0E0}" type="sibTrans" cxnId="{88E88AED-24F7-4714-A531-FE49A55EEFD2}">
      <dgm:prSet/>
      <dgm:spPr/>
      <dgm:t>
        <a:bodyPr/>
        <a:lstStyle/>
        <a:p>
          <a:endParaRPr lang="en-US"/>
        </a:p>
      </dgm:t>
    </dgm:pt>
    <dgm:pt modelId="{A1F2A0C7-92AC-468B-B1D0-49B7A2D425B5}">
      <dgm:prSet/>
      <dgm:spPr/>
      <dgm:t>
        <a:bodyPr/>
        <a:lstStyle/>
        <a:p>
          <a:pPr>
            <a:lnSpc>
              <a:spcPct val="100000"/>
            </a:lnSpc>
            <a:defRPr b="1"/>
          </a:pPr>
          <a:r>
            <a:rPr lang="en-US" dirty="0"/>
            <a:t>SVM &amp; Tree methods</a:t>
          </a:r>
        </a:p>
      </dgm:t>
    </dgm:pt>
    <dgm:pt modelId="{FE456F35-623C-4DC5-8D16-906500C23278}" type="parTrans" cxnId="{EA16BDD2-00F8-4EBC-BFEF-880B31BB0F49}">
      <dgm:prSet/>
      <dgm:spPr/>
      <dgm:t>
        <a:bodyPr/>
        <a:lstStyle/>
        <a:p>
          <a:endParaRPr lang="en-US"/>
        </a:p>
      </dgm:t>
    </dgm:pt>
    <dgm:pt modelId="{CAC55427-219C-4082-9C33-ECD8A6F338C5}" type="sibTrans" cxnId="{EA16BDD2-00F8-4EBC-BFEF-880B31BB0F49}">
      <dgm:prSet/>
      <dgm:spPr/>
      <dgm:t>
        <a:bodyPr/>
        <a:lstStyle/>
        <a:p>
          <a:endParaRPr lang="en-US"/>
        </a:p>
      </dgm:t>
    </dgm:pt>
    <dgm:pt modelId="{5AFE8F38-9969-49D7-87F6-8C484D968E3E}">
      <dgm:prSet/>
      <dgm:spPr/>
      <dgm:t>
        <a:bodyPr/>
        <a:lstStyle/>
        <a:p>
          <a:pPr>
            <a:lnSpc>
              <a:spcPct val="100000"/>
            </a:lnSpc>
          </a:pPr>
          <a:r>
            <a:rPr lang="en-US"/>
            <a:t>Decision Tree</a:t>
          </a:r>
        </a:p>
      </dgm:t>
    </dgm:pt>
    <dgm:pt modelId="{9EC1EF31-F758-4B4F-80EE-4FDE5DA8B7E6}" type="parTrans" cxnId="{6E4A1084-866E-4FF9-BB81-0040CB5DCE58}">
      <dgm:prSet/>
      <dgm:spPr/>
      <dgm:t>
        <a:bodyPr/>
        <a:lstStyle/>
        <a:p>
          <a:endParaRPr lang="en-US"/>
        </a:p>
      </dgm:t>
    </dgm:pt>
    <dgm:pt modelId="{8A930520-8804-448C-A494-A95902927CD8}" type="sibTrans" cxnId="{6E4A1084-866E-4FF9-BB81-0040CB5DCE58}">
      <dgm:prSet/>
      <dgm:spPr/>
      <dgm:t>
        <a:bodyPr/>
        <a:lstStyle/>
        <a:p>
          <a:endParaRPr lang="en-US"/>
        </a:p>
      </dgm:t>
    </dgm:pt>
    <dgm:pt modelId="{80628C97-82B5-4E91-9995-6B1C81D650B8}">
      <dgm:prSet/>
      <dgm:spPr/>
      <dgm:t>
        <a:bodyPr/>
        <a:lstStyle/>
        <a:p>
          <a:pPr>
            <a:lnSpc>
              <a:spcPct val="100000"/>
            </a:lnSpc>
            <a:defRPr b="1"/>
          </a:pPr>
          <a:r>
            <a:rPr lang="en-US" dirty="0"/>
            <a:t>Ensemble methods</a:t>
          </a:r>
        </a:p>
      </dgm:t>
    </dgm:pt>
    <dgm:pt modelId="{FE272D69-8B67-4C56-829B-580741FAD3AD}" type="parTrans" cxnId="{ADADADF8-CE03-4A5F-A4A3-C85614773A6E}">
      <dgm:prSet/>
      <dgm:spPr/>
      <dgm:t>
        <a:bodyPr/>
        <a:lstStyle/>
        <a:p>
          <a:endParaRPr lang="en-US"/>
        </a:p>
      </dgm:t>
    </dgm:pt>
    <dgm:pt modelId="{A773A3B2-9FCC-4028-BC41-1A8B5C804AE9}" type="sibTrans" cxnId="{ADADADF8-CE03-4A5F-A4A3-C85614773A6E}">
      <dgm:prSet/>
      <dgm:spPr/>
      <dgm:t>
        <a:bodyPr/>
        <a:lstStyle/>
        <a:p>
          <a:endParaRPr lang="en-US"/>
        </a:p>
      </dgm:t>
    </dgm:pt>
    <dgm:pt modelId="{19ABE297-B2C9-4103-8993-1DAE2DF3505B}">
      <dgm:prSet/>
      <dgm:spPr/>
      <dgm:t>
        <a:bodyPr/>
        <a:lstStyle/>
        <a:p>
          <a:pPr>
            <a:lnSpc>
              <a:spcPct val="100000"/>
            </a:lnSpc>
          </a:pPr>
          <a:r>
            <a:rPr lang="en-US"/>
            <a:t>Random Forest </a:t>
          </a:r>
        </a:p>
      </dgm:t>
    </dgm:pt>
    <dgm:pt modelId="{1B1F7A24-973A-4749-A97E-8E494CDCF6F6}" type="parTrans" cxnId="{32C010C4-2329-4B0F-8F88-B735C38BCAC0}">
      <dgm:prSet/>
      <dgm:spPr/>
      <dgm:t>
        <a:bodyPr/>
        <a:lstStyle/>
        <a:p>
          <a:endParaRPr lang="en-US"/>
        </a:p>
      </dgm:t>
    </dgm:pt>
    <dgm:pt modelId="{D060661E-146F-4462-85F1-17B3B4D8B3E8}" type="sibTrans" cxnId="{32C010C4-2329-4B0F-8F88-B735C38BCAC0}">
      <dgm:prSet/>
      <dgm:spPr/>
      <dgm:t>
        <a:bodyPr/>
        <a:lstStyle/>
        <a:p>
          <a:endParaRPr lang="en-US"/>
        </a:p>
      </dgm:t>
    </dgm:pt>
    <dgm:pt modelId="{2D754B86-9819-4E08-B9CE-B56D37A4F72C}">
      <dgm:prSet/>
      <dgm:spPr/>
      <dgm:t>
        <a:bodyPr/>
        <a:lstStyle/>
        <a:p>
          <a:pPr>
            <a:lnSpc>
              <a:spcPct val="100000"/>
            </a:lnSpc>
          </a:pPr>
          <a:r>
            <a:rPr lang="en-US"/>
            <a:t>Gradient Boosting</a:t>
          </a:r>
        </a:p>
      </dgm:t>
    </dgm:pt>
    <dgm:pt modelId="{5240EAD2-31DC-485D-B618-9BAE63F3682C}" type="parTrans" cxnId="{C1A0F6E1-4975-424C-A152-974C6BFAD2E0}">
      <dgm:prSet/>
      <dgm:spPr/>
      <dgm:t>
        <a:bodyPr/>
        <a:lstStyle/>
        <a:p>
          <a:endParaRPr lang="en-US"/>
        </a:p>
      </dgm:t>
    </dgm:pt>
    <dgm:pt modelId="{BAC079E3-0E8B-431E-AF71-B9D2FC2CEF07}" type="sibTrans" cxnId="{C1A0F6E1-4975-424C-A152-974C6BFAD2E0}">
      <dgm:prSet/>
      <dgm:spPr/>
      <dgm:t>
        <a:bodyPr/>
        <a:lstStyle/>
        <a:p>
          <a:endParaRPr lang="en-US"/>
        </a:p>
      </dgm:t>
    </dgm:pt>
    <dgm:pt modelId="{3381EE13-230B-40C3-AEB0-2C98CE993685}" type="pres">
      <dgm:prSet presAssocID="{A3EEAF39-0282-4A3C-ABDB-9C7AAE3062FE}" presName="root" presStyleCnt="0">
        <dgm:presLayoutVars>
          <dgm:dir/>
          <dgm:resizeHandles val="exact"/>
        </dgm:presLayoutVars>
      </dgm:prSet>
      <dgm:spPr/>
    </dgm:pt>
    <dgm:pt modelId="{C939A830-B32D-4349-BA58-36D12AD48F3E}" type="pres">
      <dgm:prSet presAssocID="{81F76B2D-771B-4EEE-AA47-FF835C57E67C}" presName="compNode" presStyleCnt="0"/>
      <dgm:spPr/>
    </dgm:pt>
    <dgm:pt modelId="{AEEEABE0-8C10-43B7-9BFD-EA4F3FA80832}" type="pres">
      <dgm:prSet presAssocID="{81F76B2D-771B-4EEE-AA47-FF835C57E67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D4120AA8-76A0-43DA-8C52-3CEA948A8CDF}" type="pres">
      <dgm:prSet presAssocID="{81F76B2D-771B-4EEE-AA47-FF835C57E67C}" presName="iconSpace" presStyleCnt="0"/>
      <dgm:spPr/>
    </dgm:pt>
    <dgm:pt modelId="{95FA95DC-A773-4307-8194-E288A0321B15}" type="pres">
      <dgm:prSet presAssocID="{81F76B2D-771B-4EEE-AA47-FF835C57E67C}" presName="parTx" presStyleLbl="revTx" presStyleIdx="0" presStyleCnt="6">
        <dgm:presLayoutVars>
          <dgm:chMax val="0"/>
          <dgm:chPref val="0"/>
        </dgm:presLayoutVars>
      </dgm:prSet>
      <dgm:spPr/>
    </dgm:pt>
    <dgm:pt modelId="{13CF3D04-025F-4E9B-B413-3C008DA832C9}" type="pres">
      <dgm:prSet presAssocID="{81F76B2D-771B-4EEE-AA47-FF835C57E67C}" presName="txSpace" presStyleCnt="0"/>
      <dgm:spPr/>
    </dgm:pt>
    <dgm:pt modelId="{72443F56-8403-45EC-A551-71F4397FBC54}" type="pres">
      <dgm:prSet presAssocID="{81F76B2D-771B-4EEE-AA47-FF835C57E67C}" presName="desTx" presStyleLbl="revTx" presStyleIdx="1" presStyleCnt="6">
        <dgm:presLayoutVars/>
      </dgm:prSet>
      <dgm:spPr/>
    </dgm:pt>
    <dgm:pt modelId="{7B179A68-EB7D-44DF-8447-5F5574F2143A}" type="pres">
      <dgm:prSet presAssocID="{E4477F44-5833-431E-9BDE-AC53C8050DE5}" presName="sibTrans" presStyleCnt="0"/>
      <dgm:spPr/>
    </dgm:pt>
    <dgm:pt modelId="{0BFF3A92-6572-4EF4-8EF4-AE10F1A0B5FC}" type="pres">
      <dgm:prSet presAssocID="{A1F2A0C7-92AC-468B-B1D0-49B7A2D425B5}" presName="compNode" presStyleCnt="0"/>
      <dgm:spPr/>
    </dgm:pt>
    <dgm:pt modelId="{8B173F83-EFA4-4B75-9D64-6E4B4E3CC9B7}" type="pres">
      <dgm:prSet presAssocID="{A1F2A0C7-92AC-468B-B1D0-49B7A2D425B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9658B879-9A16-46DE-821A-34F1C868671A}" type="pres">
      <dgm:prSet presAssocID="{A1F2A0C7-92AC-468B-B1D0-49B7A2D425B5}" presName="iconSpace" presStyleCnt="0"/>
      <dgm:spPr/>
    </dgm:pt>
    <dgm:pt modelId="{E32817B5-18FC-4BF7-BCF8-F2F7ED80EF4F}" type="pres">
      <dgm:prSet presAssocID="{A1F2A0C7-92AC-468B-B1D0-49B7A2D425B5}" presName="parTx" presStyleLbl="revTx" presStyleIdx="2" presStyleCnt="6">
        <dgm:presLayoutVars>
          <dgm:chMax val="0"/>
          <dgm:chPref val="0"/>
        </dgm:presLayoutVars>
      </dgm:prSet>
      <dgm:spPr/>
    </dgm:pt>
    <dgm:pt modelId="{E860B8F0-7D60-4C21-B382-B2E28945F369}" type="pres">
      <dgm:prSet presAssocID="{A1F2A0C7-92AC-468B-B1D0-49B7A2D425B5}" presName="txSpace" presStyleCnt="0"/>
      <dgm:spPr/>
    </dgm:pt>
    <dgm:pt modelId="{06D656DB-43F1-4868-9119-8FEC6281A03E}" type="pres">
      <dgm:prSet presAssocID="{A1F2A0C7-92AC-468B-B1D0-49B7A2D425B5}" presName="desTx" presStyleLbl="revTx" presStyleIdx="3" presStyleCnt="6">
        <dgm:presLayoutVars/>
      </dgm:prSet>
      <dgm:spPr/>
    </dgm:pt>
    <dgm:pt modelId="{0B5236FD-9F8F-4BE5-BA88-B96B6E66EA50}" type="pres">
      <dgm:prSet presAssocID="{CAC55427-219C-4082-9C33-ECD8A6F338C5}" presName="sibTrans" presStyleCnt="0"/>
      <dgm:spPr/>
    </dgm:pt>
    <dgm:pt modelId="{A9766E66-5337-4BC2-8573-3242976D5FC2}" type="pres">
      <dgm:prSet presAssocID="{80628C97-82B5-4E91-9995-6B1C81D650B8}" presName="compNode" presStyleCnt="0"/>
      <dgm:spPr/>
    </dgm:pt>
    <dgm:pt modelId="{3C92FF9C-2049-4B76-BA76-7C55A6ED3F08}" type="pres">
      <dgm:prSet presAssocID="{80628C97-82B5-4E91-9995-6B1C81D650B8}"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Fir tree"/>
        </a:ext>
      </dgm:extLst>
    </dgm:pt>
    <dgm:pt modelId="{8022E8F4-9A88-4029-AD25-A2EA51155EB3}" type="pres">
      <dgm:prSet presAssocID="{80628C97-82B5-4E91-9995-6B1C81D650B8}" presName="iconSpace" presStyleCnt="0"/>
      <dgm:spPr/>
    </dgm:pt>
    <dgm:pt modelId="{7E9EA2D3-17BC-48D5-9B8C-2458B3DC219A}" type="pres">
      <dgm:prSet presAssocID="{80628C97-82B5-4E91-9995-6B1C81D650B8}" presName="parTx" presStyleLbl="revTx" presStyleIdx="4" presStyleCnt="6">
        <dgm:presLayoutVars>
          <dgm:chMax val="0"/>
          <dgm:chPref val="0"/>
        </dgm:presLayoutVars>
      </dgm:prSet>
      <dgm:spPr/>
    </dgm:pt>
    <dgm:pt modelId="{2B8F2D1A-4DBF-4705-8389-68D630BC51D4}" type="pres">
      <dgm:prSet presAssocID="{80628C97-82B5-4E91-9995-6B1C81D650B8}" presName="txSpace" presStyleCnt="0"/>
      <dgm:spPr/>
    </dgm:pt>
    <dgm:pt modelId="{E1DB746F-F83C-4A31-952D-D6227DFF3650}" type="pres">
      <dgm:prSet presAssocID="{80628C97-82B5-4E91-9995-6B1C81D650B8}" presName="desTx" presStyleLbl="revTx" presStyleIdx="5" presStyleCnt="6">
        <dgm:presLayoutVars/>
      </dgm:prSet>
      <dgm:spPr/>
    </dgm:pt>
  </dgm:ptLst>
  <dgm:cxnLst>
    <dgm:cxn modelId="{72CCB224-AAC9-4480-B8F5-3AADA8DC187E}" srcId="{81F76B2D-771B-4EEE-AA47-FF835C57E67C}" destId="{CA8A5082-E22F-4D2C-8752-195CB031B722}" srcOrd="0" destOrd="0" parTransId="{D6F8A155-6B66-42B2-80B8-6A4181C0698D}" sibTransId="{D130FD56-7B01-4CE2-8AB2-5A0BAACA0055}"/>
    <dgm:cxn modelId="{E5D2EC3B-BFA1-40FB-B7B3-EA02A8313B53}" type="presOf" srcId="{CA8A5082-E22F-4D2C-8752-195CB031B722}" destId="{72443F56-8403-45EC-A551-71F4397FBC54}" srcOrd="0" destOrd="0" presId="urn:microsoft.com/office/officeart/2018/5/layout/CenteredIconLabelDescriptionList"/>
    <dgm:cxn modelId="{39ABE93F-FDFA-410F-A27A-002F7954C335}" srcId="{A3EEAF39-0282-4A3C-ABDB-9C7AAE3062FE}" destId="{81F76B2D-771B-4EEE-AA47-FF835C57E67C}" srcOrd="0" destOrd="0" parTransId="{C2C36460-ADA6-445D-BAA2-998B42851C29}" sibTransId="{E4477F44-5833-431E-9BDE-AC53C8050DE5}"/>
    <dgm:cxn modelId="{6E4A1084-866E-4FF9-BB81-0040CB5DCE58}" srcId="{A1F2A0C7-92AC-468B-B1D0-49B7A2D425B5}" destId="{5AFE8F38-9969-49D7-87F6-8C484D968E3E}" srcOrd="0" destOrd="0" parTransId="{9EC1EF31-F758-4B4F-80EE-4FDE5DA8B7E6}" sibTransId="{8A930520-8804-448C-A494-A95902927CD8}"/>
    <dgm:cxn modelId="{FECAC592-6996-4BD5-8593-38AFD9B91EED}" type="presOf" srcId="{19ABE297-B2C9-4103-8993-1DAE2DF3505B}" destId="{E1DB746F-F83C-4A31-952D-D6227DFF3650}" srcOrd="0" destOrd="0" presId="urn:microsoft.com/office/officeart/2018/5/layout/CenteredIconLabelDescriptionList"/>
    <dgm:cxn modelId="{617AE593-D96F-4956-82E0-B1ED30E11A67}" srcId="{81F76B2D-771B-4EEE-AA47-FF835C57E67C}" destId="{F153D256-10D7-4047-92FF-DB1A2FFF9C1B}" srcOrd="1" destOrd="0" parTransId="{83E90734-FF0B-4AB1-A8F5-97DC4BDB38F6}" sibTransId="{EBD65625-9228-45BE-BBF7-1D6C77C298CF}"/>
    <dgm:cxn modelId="{040E3894-674F-4638-9122-48A0E557272A}" type="presOf" srcId="{A1F2A0C7-92AC-468B-B1D0-49B7A2D425B5}" destId="{E32817B5-18FC-4BF7-BCF8-F2F7ED80EF4F}" srcOrd="0" destOrd="0" presId="urn:microsoft.com/office/officeart/2018/5/layout/CenteredIconLabelDescriptionList"/>
    <dgm:cxn modelId="{1025A798-24EC-4B12-80B3-1D692852ED0E}" type="presOf" srcId="{5AFE8F38-9969-49D7-87F6-8C484D968E3E}" destId="{06D656DB-43F1-4868-9119-8FEC6281A03E}" srcOrd="0" destOrd="0" presId="urn:microsoft.com/office/officeart/2018/5/layout/CenteredIconLabelDescriptionList"/>
    <dgm:cxn modelId="{77619F99-2195-44A2-8690-812AFA21FEFA}" type="presOf" srcId="{80628C97-82B5-4E91-9995-6B1C81D650B8}" destId="{7E9EA2D3-17BC-48D5-9B8C-2458B3DC219A}" srcOrd="0" destOrd="0" presId="urn:microsoft.com/office/officeart/2018/5/layout/CenteredIconLabelDescriptionList"/>
    <dgm:cxn modelId="{BB11F3A8-191F-4C71-88F8-56C8C248423A}" type="presOf" srcId="{A3EEAF39-0282-4A3C-ABDB-9C7AAE3062FE}" destId="{3381EE13-230B-40C3-AEB0-2C98CE993685}" srcOrd="0" destOrd="0" presId="urn:microsoft.com/office/officeart/2018/5/layout/CenteredIconLabelDescriptionList"/>
    <dgm:cxn modelId="{B3CD27B3-369F-4BAE-8D3B-50B8186244DE}" type="presOf" srcId="{F153D256-10D7-4047-92FF-DB1A2FFF9C1B}" destId="{72443F56-8403-45EC-A551-71F4397FBC54}" srcOrd="0" destOrd="1" presId="urn:microsoft.com/office/officeart/2018/5/layout/CenteredIconLabelDescriptionList"/>
    <dgm:cxn modelId="{32C010C4-2329-4B0F-8F88-B735C38BCAC0}" srcId="{80628C97-82B5-4E91-9995-6B1C81D650B8}" destId="{19ABE297-B2C9-4103-8993-1DAE2DF3505B}" srcOrd="0" destOrd="0" parTransId="{1B1F7A24-973A-4749-A97E-8E494CDCF6F6}" sibTransId="{D060661E-146F-4462-85F1-17B3B4D8B3E8}"/>
    <dgm:cxn modelId="{EA16BDD2-00F8-4EBC-BFEF-880B31BB0F49}" srcId="{A3EEAF39-0282-4A3C-ABDB-9C7AAE3062FE}" destId="{A1F2A0C7-92AC-468B-B1D0-49B7A2D425B5}" srcOrd="1" destOrd="0" parTransId="{FE456F35-623C-4DC5-8D16-906500C23278}" sibTransId="{CAC55427-219C-4082-9C33-ECD8A6F338C5}"/>
    <dgm:cxn modelId="{86AA32D7-5D24-452B-A0B7-2B6DE0B990B2}" type="presOf" srcId="{2D754B86-9819-4E08-B9CE-B56D37A4F72C}" destId="{E1DB746F-F83C-4A31-952D-D6227DFF3650}" srcOrd="0" destOrd="1" presId="urn:microsoft.com/office/officeart/2018/5/layout/CenteredIconLabelDescriptionList"/>
    <dgm:cxn modelId="{1AFAC1DC-5D1E-4069-BFE1-77AD3AAA6890}" type="presOf" srcId="{81F76B2D-771B-4EEE-AA47-FF835C57E67C}" destId="{95FA95DC-A773-4307-8194-E288A0321B15}" srcOrd="0" destOrd="0" presId="urn:microsoft.com/office/officeart/2018/5/layout/CenteredIconLabelDescriptionList"/>
    <dgm:cxn modelId="{C1A0F6E1-4975-424C-A152-974C6BFAD2E0}" srcId="{80628C97-82B5-4E91-9995-6B1C81D650B8}" destId="{2D754B86-9819-4E08-B9CE-B56D37A4F72C}" srcOrd="1" destOrd="0" parTransId="{5240EAD2-31DC-485D-B618-9BAE63F3682C}" sibTransId="{BAC079E3-0E8B-431E-AF71-B9D2FC2CEF07}"/>
    <dgm:cxn modelId="{7D819CE6-9F8F-493C-A871-F08C2993C823}" type="presOf" srcId="{A8177720-222F-403C-83C6-3CDAA6DDE4A1}" destId="{72443F56-8403-45EC-A551-71F4397FBC54}" srcOrd="0" destOrd="2" presId="urn:microsoft.com/office/officeart/2018/5/layout/CenteredIconLabelDescriptionList"/>
    <dgm:cxn modelId="{88E88AED-24F7-4714-A531-FE49A55EEFD2}" srcId="{81F76B2D-771B-4EEE-AA47-FF835C57E67C}" destId="{A8177720-222F-403C-83C6-3CDAA6DDE4A1}" srcOrd="2" destOrd="0" parTransId="{0BD3A284-E326-4618-94A3-7820E7709F65}" sibTransId="{57F60509-C971-4EEC-AA78-D333CD60B0E0}"/>
    <dgm:cxn modelId="{ADADADF8-CE03-4A5F-A4A3-C85614773A6E}" srcId="{A3EEAF39-0282-4A3C-ABDB-9C7AAE3062FE}" destId="{80628C97-82B5-4E91-9995-6B1C81D650B8}" srcOrd="2" destOrd="0" parTransId="{FE272D69-8B67-4C56-829B-580741FAD3AD}" sibTransId="{A773A3B2-9FCC-4028-BC41-1A8B5C804AE9}"/>
    <dgm:cxn modelId="{245A5ACD-1DE5-4BAB-A581-D2A373690992}" type="presParOf" srcId="{3381EE13-230B-40C3-AEB0-2C98CE993685}" destId="{C939A830-B32D-4349-BA58-36D12AD48F3E}" srcOrd="0" destOrd="0" presId="urn:microsoft.com/office/officeart/2018/5/layout/CenteredIconLabelDescriptionList"/>
    <dgm:cxn modelId="{343C2684-1CFF-4FB9-A9BE-424FD6824654}" type="presParOf" srcId="{C939A830-B32D-4349-BA58-36D12AD48F3E}" destId="{AEEEABE0-8C10-43B7-9BFD-EA4F3FA80832}" srcOrd="0" destOrd="0" presId="urn:microsoft.com/office/officeart/2018/5/layout/CenteredIconLabelDescriptionList"/>
    <dgm:cxn modelId="{85339004-2168-4855-A21E-19208689CE7C}" type="presParOf" srcId="{C939A830-B32D-4349-BA58-36D12AD48F3E}" destId="{D4120AA8-76A0-43DA-8C52-3CEA948A8CDF}" srcOrd="1" destOrd="0" presId="urn:microsoft.com/office/officeart/2018/5/layout/CenteredIconLabelDescriptionList"/>
    <dgm:cxn modelId="{EC2A5D1F-8464-4A05-AE82-727E368129C6}" type="presParOf" srcId="{C939A830-B32D-4349-BA58-36D12AD48F3E}" destId="{95FA95DC-A773-4307-8194-E288A0321B15}" srcOrd="2" destOrd="0" presId="urn:microsoft.com/office/officeart/2018/5/layout/CenteredIconLabelDescriptionList"/>
    <dgm:cxn modelId="{062A0E8F-019B-4459-A6EC-FAA5F5025B20}" type="presParOf" srcId="{C939A830-B32D-4349-BA58-36D12AD48F3E}" destId="{13CF3D04-025F-4E9B-B413-3C008DA832C9}" srcOrd="3" destOrd="0" presId="urn:microsoft.com/office/officeart/2018/5/layout/CenteredIconLabelDescriptionList"/>
    <dgm:cxn modelId="{F44B9269-2C99-436F-81FC-C8904EFB1440}" type="presParOf" srcId="{C939A830-B32D-4349-BA58-36D12AD48F3E}" destId="{72443F56-8403-45EC-A551-71F4397FBC54}" srcOrd="4" destOrd="0" presId="urn:microsoft.com/office/officeart/2018/5/layout/CenteredIconLabelDescriptionList"/>
    <dgm:cxn modelId="{F90C77BB-42BC-4EB5-AC67-C3365F844D84}" type="presParOf" srcId="{3381EE13-230B-40C3-AEB0-2C98CE993685}" destId="{7B179A68-EB7D-44DF-8447-5F5574F2143A}" srcOrd="1" destOrd="0" presId="urn:microsoft.com/office/officeart/2018/5/layout/CenteredIconLabelDescriptionList"/>
    <dgm:cxn modelId="{D1D230E0-F35D-4B3B-9A82-D1B1F0DFBD05}" type="presParOf" srcId="{3381EE13-230B-40C3-AEB0-2C98CE993685}" destId="{0BFF3A92-6572-4EF4-8EF4-AE10F1A0B5FC}" srcOrd="2" destOrd="0" presId="urn:microsoft.com/office/officeart/2018/5/layout/CenteredIconLabelDescriptionList"/>
    <dgm:cxn modelId="{9CD158F5-C352-441F-8B72-ECA258CED818}" type="presParOf" srcId="{0BFF3A92-6572-4EF4-8EF4-AE10F1A0B5FC}" destId="{8B173F83-EFA4-4B75-9D64-6E4B4E3CC9B7}" srcOrd="0" destOrd="0" presId="urn:microsoft.com/office/officeart/2018/5/layout/CenteredIconLabelDescriptionList"/>
    <dgm:cxn modelId="{D76DD630-2CFD-4019-9D78-F99D9571C004}" type="presParOf" srcId="{0BFF3A92-6572-4EF4-8EF4-AE10F1A0B5FC}" destId="{9658B879-9A16-46DE-821A-34F1C868671A}" srcOrd="1" destOrd="0" presId="urn:microsoft.com/office/officeart/2018/5/layout/CenteredIconLabelDescriptionList"/>
    <dgm:cxn modelId="{71C5C049-8CCA-419C-BB94-0322A982E027}" type="presParOf" srcId="{0BFF3A92-6572-4EF4-8EF4-AE10F1A0B5FC}" destId="{E32817B5-18FC-4BF7-BCF8-F2F7ED80EF4F}" srcOrd="2" destOrd="0" presId="urn:microsoft.com/office/officeart/2018/5/layout/CenteredIconLabelDescriptionList"/>
    <dgm:cxn modelId="{C296EED6-FDD7-469E-A4E5-6E366D1852F7}" type="presParOf" srcId="{0BFF3A92-6572-4EF4-8EF4-AE10F1A0B5FC}" destId="{E860B8F0-7D60-4C21-B382-B2E28945F369}" srcOrd="3" destOrd="0" presId="urn:microsoft.com/office/officeart/2018/5/layout/CenteredIconLabelDescriptionList"/>
    <dgm:cxn modelId="{AC8FE084-9B29-4A50-B62A-20C8033D6AF1}" type="presParOf" srcId="{0BFF3A92-6572-4EF4-8EF4-AE10F1A0B5FC}" destId="{06D656DB-43F1-4868-9119-8FEC6281A03E}" srcOrd="4" destOrd="0" presId="urn:microsoft.com/office/officeart/2018/5/layout/CenteredIconLabelDescriptionList"/>
    <dgm:cxn modelId="{3B19B6C8-677E-43EA-B85D-56712A9525D4}" type="presParOf" srcId="{3381EE13-230B-40C3-AEB0-2C98CE993685}" destId="{0B5236FD-9F8F-4BE5-BA88-B96B6E66EA50}" srcOrd="3" destOrd="0" presId="urn:microsoft.com/office/officeart/2018/5/layout/CenteredIconLabelDescriptionList"/>
    <dgm:cxn modelId="{8E2DDD7A-B8A8-42F2-817B-23D6A0B44F72}" type="presParOf" srcId="{3381EE13-230B-40C3-AEB0-2C98CE993685}" destId="{A9766E66-5337-4BC2-8573-3242976D5FC2}" srcOrd="4" destOrd="0" presId="urn:microsoft.com/office/officeart/2018/5/layout/CenteredIconLabelDescriptionList"/>
    <dgm:cxn modelId="{A8227EDD-B35B-4933-8269-C16345BA1B5A}" type="presParOf" srcId="{A9766E66-5337-4BC2-8573-3242976D5FC2}" destId="{3C92FF9C-2049-4B76-BA76-7C55A6ED3F08}" srcOrd="0" destOrd="0" presId="urn:microsoft.com/office/officeart/2018/5/layout/CenteredIconLabelDescriptionList"/>
    <dgm:cxn modelId="{45CBC7CC-78C8-4184-BA93-E42B39144CFA}" type="presParOf" srcId="{A9766E66-5337-4BC2-8573-3242976D5FC2}" destId="{8022E8F4-9A88-4029-AD25-A2EA51155EB3}" srcOrd="1" destOrd="0" presId="urn:microsoft.com/office/officeart/2018/5/layout/CenteredIconLabelDescriptionList"/>
    <dgm:cxn modelId="{55D071C8-8401-47AF-A9C4-8A3A25986901}" type="presParOf" srcId="{A9766E66-5337-4BC2-8573-3242976D5FC2}" destId="{7E9EA2D3-17BC-48D5-9B8C-2458B3DC219A}" srcOrd="2" destOrd="0" presId="urn:microsoft.com/office/officeart/2018/5/layout/CenteredIconLabelDescriptionList"/>
    <dgm:cxn modelId="{470B25B5-C40B-45C0-9E80-8F563214541F}" type="presParOf" srcId="{A9766E66-5337-4BC2-8573-3242976D5FC2}" destId="{2B8F2D1A-4DBF-4705-8389-68D630BC51D4}" srcOrd="3" destOrd="0" presId="urn:microsoft.com/office/officeart/2018/5/layout/CenteredIconLabelDescriptionList"/>
    <dgm:cxn modelId="{0DC494BD-946C-43FC-8D60-E36A3D75477E}" type="presParOf" srcId="{A9766E66-5337-4BC2-8573-3242976D5FC2}" destId="{E1DB746F-F83C-4A31-952D-D6227DFF3650}"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7A0E47-EAE7-4E28-9D68-B6327B6226CC}">
      <dsp:nvSpPr>
        <dsp:cNvPr id="0" name=""/>
        <dsp:cNvSpPr/>
      </dsp:nvSpPr>
      <dsp:spPr>
        <a:xfrm>
          <a:off x="1443000" y="420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B11EBBC-63FA-4534-9BD9-2C4C17D626E6}">
      <dsp:nvSpPr>
        <dsp:cNvPr id="0" name=""/>
        <dsp:cNvSpPr/>
      </dsp:nvSpPr>
      <dsp:spPr>
        <a:xfrm>
          <a:off x="255000" y="241851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t>1 year’s worth of outbound volume and freight billing data</a:t>
          </a:r>
        </a:p>
      </dsp:txBody>
      <dsp:txXfrm>
        <a:off x="255000" y="2418512"/>
        <a:ext cx="4320000" cy="720000"/>
      </dsp:txXfrm>
    </dsp:sp>
    <dsp:sp modelId="{7A448B5B-0D22-4B78-8D5C-92341754349C}">
      <dsp:nvSpPr>
        <dsp:cNvPr id="0" name=""/>
        <dsp:cNvSpPr/>
      </dsp:nvSpPr>
      <dsp:spPr>
        <a:xfrm>
          <a:off x="6519000" y="420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DBDAA7-2DFE-4C3F-9D09-3BB1CFF81622}">
      <dsp:nvSpPr>
        <dsp:cNvPr id="0" name=""/>
        <dsp:cNvSpPr/>
      </dsp:nvSpPr>
      <dsp:spPr>
        <a:xfrm>
          <a:off x="5331000" y="241851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t>How can we leverage this data to build a predictive model around future freight costs?</a:t>
          </a:r>
        </a:p>
      </dsp:txBody>
      <dsp:txXfrm>
        <a:off x="5331000" y="2418512"/>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633575-98CC-4950-97FB-6E9811F32A97}">
      <dsp:nvSpPr>
        <dsp:cNvPr id="0" name=""/>
        <dsp:cNvSpPr/>
      </dsp:nvSpPr>
      <dsp:spPr>
        <a:xfrm>
          <a:off x="480949" y="873465"/>
          <a:ext cx="781523" cy="7815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6713A9-FFA2-4E1C-88A0-F0B2528D87BE}">
      <dsp:nvSpPr>
        <dsp:cNvPr id="0" name=""/>
        <dsp:cNvSpPr/>
      </dsp:nvSpPr>
      <dsp:spPr>
        <a:xfrm>
          <a:off x="0" y="1969760"/>
          <a:ext cx="1736718" cy="847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3 product description variables</a:t>
          </a:r>
        </a:p>
        <a:p>
          <a:pPr marL="0" lvl="0" indent="0" algn="ctr" defTabSz="488950">
            <a:lnSpc>
              <a:spcPct val="90000"/>
            </a:lnSpc>
            <a:spcBef>
              <a:spcPct val="0"/>
            </a:spcBef>
            <a:spcAft>
              <a:spcPct val="35000"/>
            </a:spcAft>
            <a:buNone/>
          </a:pPr>
          <a:r>
            <a:rPr lang="en-US" sz="1100" kern="1200" dirty="0"/>
            <a:t>ISBN, product line, global business</a:t>
          </a:r>
        </a:p>
      </dsp:txBody>
      <dsp:txXfrm>
        <a:off x="0" y="1969760"/>
        <a:ext cx="1736718" cy="847269"/>
      </dsp:txXfrm>
    </dsp:sp>
    <dsp:sp modelId="{CC84FF06-5CC8-4EE1-B53A-285F76022269}">
      <dsp:nvSpPr>
        <dsp:cNvPr id="0" name=""/>
        <dsp:cNvSpPr/>
      </dsp:nvSpPr>
      <dsp:spPr>
        <a:xfrm>
          <a:off x="2521593" y="871834"/>
          <a:ext cx="781523" cy="7815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36C61E-65C3-4D8B-A2E8-D07D6DB7A913}">
      <dsp:nvSpPr>
        <dsp:cNvPr id="0" name=""/>
        <dsp:cNvSpPr/>
      </dsp:nvSpPr>
      <dsp:spPr>
        <a:xfrm>
          <a:off x="2043996" y="1956023"/>
          <a:ext cx="1736718" cy="958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13 invoice level variables</a:t>
          </a:r>
        </a:p>
        <a:p>
          <a:pPr marL="0" lvl="0" indent="0" algn="ctr" defTabSz="488950">
            <a:lnSpc>
              <a:spcPct val="90000"/>
            </a:lnSpc>
            <a:spcBef>
              <a:spcPct val="0"/>
            </a:spcBef>
            <a:spcAft>
              <a:spcPct val="35000"/>
            </a:spcAft>
            <a:buNone/>
          </a:pPr>
          <a:r>
            <a:rPr lang="en-US" sz="1100" b="0" kern="1200" dirty="0"/>
            <a:t>Invoice dates and numbers, batch number, units per carton, cartons per pallet, pallets, cartons, &amp; loose units picked,  total units shipped, unit weight</a:t>
          </a:r>
        </a:p>
      </dsp:txBody>
      <dsp:txXfrm>
        <a:off x="2043996" y="1956023"/>
        <a:ext cx="1736718" cy="958113"/>
      </dsp:txXfrm>
    </dsp:sp>
    <dsp:sp modelId="{F16A0798-C5F6-4C1F-9ADF-23D438069306}">
      <dsp:nvSpPr>
        <dsp:cNvPr id="0" name=""/>
        <dsp:cNvSpPr/>
      </dsp:nvSpPr>
      <dsp:spPr>
        <a:xfrm>
          <a:off x="4562238" y="877591"/>
          <a:ext cx="781523" cy="7815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0E76C0-00A9-470C-AFD3-0485EAE69C3B}">
      <dsp:nvSpPr>
        <dsp:cNvPr id="0" name=""/>
        <dsp:cNvSpPr/>
      </dsp:nvSpPr>
      <dsp:spPr>
        <a:xfrm>
          <a:off x="4084640" y="1941063"/>
          <a:ext cx="1736718" cy="566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5 transportation variables</a:t>
          </a:r>
        </a:p>
        <a:p>
          <a:pPr marL="0" lvl="0" indent="0" algn="ctr" defTabSz="488950">
            <a:lnSpc>
              <a:spcPct val="90000"/>
            </a:lnSpc>
            <a:spcBef>
              <a:spcPct val="0"/>
            </a:spcBef>
            <a:spcAft>
              <a:spcPct val="35000"/>
            </a:spcAft>
            <a:buNone/>
          </a:pPr>
          <a:r>
            <a:rPr lang="en-US" sz="1100" b="0" kern="1200" dirty="0"/>
            <a:t>Ship method, freight type, priority, carrier, collect flag</a:t>
          </a:r>
          <a:endParaRPr lang="en-US" sz="1100" b="1" kern="1200" dirty="0"/>
        </a:p>
      </dsp:txBody>
      <dsp:txXfrm>
        <a:off x="4084640" y="1941063"/>
        <a:ext cx="1736718" cy="566987"/>
      </dsp:txXfrm>
    </dsp:sp>
    <dsp:sp modelId="{7773D8F1-ED2F-4F54-9583-EFB5861E9172}">
      <dsp:nvSpPr>
        <dsp:cNvPr id="0" name=""/>
        <dsp:cNvSpPr/>
      </dsp:nvSpPr>
      <dsp:spPr>
        <a:xfrm>
          <a:off x="6589823" y="877806"/>
          <a:ext cx="781523" cy="7815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982EA2-83F1-465C-96A1-4F4D7CCFC2BC}">
      <dsp:nvSpPr>
        <dsp:cNvPr id="0" name=""/>
        <dsp:cNvSpPr/>
      </dsp:nvSpPr>
      <dsp:spPr>
        <a:xfrm>
          <a:off x="6112225" y="1948368"/>
          <a:ext cx="1736718" cy="552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2 customer demographic variables</a:t>
          </a:r>
        </a:p>
        <a:p>
          <a:pPr marL="0" lvl="0" indent="0" algn="ctr" defTabSz="488950">
            <a:lnSpc>
              <a:spcPct val="90000"/>
            </a:lnSpc>
            <a:spcBef>
              <a:spcPct val="0"/>
            </a:spcBef>
            <a:spcAft>
              <a:spcPct val="35000"/>
            </a:spcAft>
            <a:buNone/>
          </a:pPr>
          <a:r>
            <a:rPr lang="en-US" sz="1100" b="0" kern="1200" dirty="0"/>
            <a:t>M</a:t>
          </a:r>
          <a:r>
            <a:rPr lang="en-US" sz="1100" kern="1200" dirty="0"/>
            <a:t>arket outlet, customer destination</a:t>
          </a:r>
        </a:p>
      </dsp:txBody>
      <dsp:txXfrm>
        <a:off x="6112225" y="1948368"/>
        <a:ext cx="1736718" cy="552374"/>
      </dsp:txXfrm>
    </dsp:sp>
    <dsp:sp modelId="{30DA45BC-2F75-49A5-9708-868AE04D7205}">
      <dsp:nvSpPr>
        <dsp:cNvPr id="0" name=""/>
        <dsp:cNvSpPr/>
      </dsp:nvSpPr>
      <dsp:spPr>
        <a:xfrm>
          <a:off x="8643527" y="878686"/>
          <a:ext cx="781523" cy="78152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4AC524-E645-4C54-BEFD-7639C388987F}">
      <dsp:nvSpPr>
        <dsp:cNvPr id="0" name=""/>
        <dsp:cNvSpPr/>
      </dsp:nvSpPr>
      <dsp:spPr>
        <a:xfrm>
          <a:off x="8074491" y="1978314"/>
          <a:ext cx="1736718" cy="492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1 target variable</a:t>
          </a:r>
        </a:p>
        <a:p>
          <a:pPr marL="0" lvl="0" indent="0" algn="ctr" defTabSz="488950">
            <a:lnSpc>
              <a:spcPct val="90000"/>
            </a:lnSpc>
            <a:spcBef>
              <a:spcPct val="0"/>
            </a:spcBef>
            <a:spcAft>
              <a:spcPct val="35000"/>
            </a:spcAft>
            <a:buNone/>
          </a:pPr>
          <a:r>
            <a:rPr lang="en-US" sz="1100" b="0" kern="1200" dirty="0"/>
            <a:t>T</a:t>
          </a:r>
          <a:r>
            <a:rPr lang="en-US" sz="1100" kern="1200" dirty="0"/>
            <a:t>otal freight charge (USD)</a:t>
          </a:r>
        </a:p>
      </dsp:txBody>
      <dsp:txXfrm>
        <a:off x="8074491" y="1978314"/>
        <a:ext cx="1736718" cy="4924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7B56D-5D62-411C-8EF8-548894D31C58}">
      <dsp:nvSpPr>
        <dsp:cNvPr id="0" name=""/>
        <dsp:cNvSpPr/>
      </dsp:nvSpPr>
      <dsp:spPr>
        <a:xfrm>
          <a:off x="0" y="2365692"/>
          <a:ext cx="9906000" cy="776473"/>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t>Final dataset partitioned into training &amp; test sets</a:t>
          </a:r>
        </a:p>
      </dsp:txBody>
      <dsp:txXfrm>
        <a:off x="0" y="2365692"/>
        <a:ext cx="9906000" cy="419295"/>
      </dsp:txXfrm>
    </dsp:sp>
    <dsp:sp modelId="{285E24DC-1F2A-4E8C-B2AB-A4429DF41286}">
      <dsp:nvSpPr>
        <dsp:cNvPr id="0" name=""/>
        <dsp:cNvSpPr/>
      </dsp:nvSpPr>
      <dsp:spPr>
        <a:xfrm>
          <a:off x="0" y="2769458"/>
          <a:ext cx="4952999" cy="357177"/>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kern="1200" dirty="0"/>
            <a:t>80% training</a:t>
          </a:r>
        </a:p>
      </dsp:txBody>
      <dsp:txXfrm>
        <a:off x="0" y="2769458"/>
        <a:ext cx="4952999" cy="357177"/>
      </dsp:txXfrm>
    </dsp:sp>
    <dsp:sp modelId="{C5ED160C-BB92-4FFE-AC75-71E7217A993F}">
      <dsp:nvSpPr>
        <dsp:cNvPr id="0" name=""/>
        <dsp:cNvSpPr/>
      </dsp:nvSpPr>
      <dsp:spPr>
        <a:xfrm>
          <a:off x="4953000" y="2769458"/>
          <a:ext cx="4952999" cy="357177"/>
        </a:xfrm>
        <a:prstGeom prst="rect">
          <a:avLst/>
        </a:prstGeom>
        <a:solidFill>
          <a:schemeClr val="accent2">
            <a:tint val="40000"/>
            <a:alpha val="90000"/>
            <a:hueOff val="-849226"/>
            <a:satOff val="-75346"/>
            <a:lumOff val="-769"/>
            <a:alphaOff val="0"/>
          </a:schemeClr>
        </a:solidFill>
        <a:ln w="9525" cap="flat" cmpd="sng" algn="ctr">
          <a:solidFill>
            <a:schemeClr val="accent2">
              <a:tint val="40000"/>
              <a:alpha val="90000"/>
              <a:hueOff val="-849226"/>
              <a:satOff val="-75346"/>
              <a:lumOff val="-76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kern="1200" dirty="0"/>
            <a:t>20% test</a:t>
          </a:r>
        </a:p>
      </dsp:txBody>
      <dsp:txXfrm>
        <a:off x="4953000" y="2769458"/>
        <a:ext cx="4952999" cy="357177"/>
      </dsp:txXfrm>
    </dsp:sp>
    <dsp:sp modelId="{9EE3ABAB-EC10-46DF-9181-ED365081758A}">
      <dsp:nvSpPr>
        <dsp:cNvPr id="0" name=""/>
        <dsp:cNvSpPr/>
      </dsp:nvSpPr>
      <dsp:spPr>
        <a:xfrm rot="10800000">
          <a:off x="0" y="1183123"/>
          <a:ext cx="9906000" cy="1194215"/>
        </a:xfrm>
        <a:prstGeom prst="upArrowCallout">
          <a:avLst/>
        </a:prstGeom>
        <a:gradFill rotWithShape="0">
          <a:gsLst>
            <a:gs pos="0">
              <a:schemeClr val="accent2">
                <a:hueOff val="-727682"/>
                <a:satOff val="-41964"/>
                <a:lumOff val="4314"/>
                <a:alphaOff val="0"/>
                <a:tint val="94000"/>
                <a:satMod val="105000"/>
                <a:lumMod val="102000"/>
              </a:schemeClr>
            </a:gs>
            <a:gs pos="100000">
              <a:schemeClr val="accent2">
                <a:hueOff val="-727682"/>
                <a:satOff val="-41964"/>
                <a:lumOff val="4314"/>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t>Categorical variables converted using one-hot encoding </a:t>
          </a:r>
        </a:p>
        <a:p>
          <a:pPr marL="0" lvl="0" indent="0" algn="ctr" defTabSz="622300">
            <a:lnSpc>
              <a:spcPct val="90000"/>
            </a:lnSpc>
            <a:spcBef>
              <a:spcPct val="0"/>
            </a:spcBef>
            <a:spcAft>
              <a:spcPct val="35000"/>
            </a:spcAft>
            <a:buNone/>
          </a:pPr>
          <a:r>
            <a:rPr lang="en-US" sz="1400" b="0" kern="1200" dirty="0"/>
            <a:t>(All non-numeric values are converted to dummy/binary variables)</a:t>
          </a:r>
        </a:p>
      </dsp:txBody>
      <dsp:txXfrm rot="10800000">
        <a:off x="0" y="1183123"/>
        <a:ext cx="9906000" cy="775965"/>
      </dsp:txXfrm>
    </dsp:sp>
    <dsp:sp modelId="{A8164DAD-BFE5-42F9-B9BA-58D04B3F1286}">
      <dsp:nvSpPr>
        <dsp:cNvPr id="0" name=""/>
        <dsp:cNvSpPr/>
      </dsp:nvSpPr>
      <dsp:spPr>
        <a:xfrm rot="10800000">
          <a:off x="0" y="555"/>
          <a:ext cx="9906000" cy="1194215"/>
        </a:xfrm>
        <a:prstGeom prst="upArrowCallout">
          <a:avLst/>
        </a:prstGeom>
        <a:gradFill rotWithShape="0">
          <a:gsLst>
            <a:gs pos="0">
              <a:schemeClr val="accent2">
                <a:hueOff val="-1455363"/>
                <a:satOff val="-83928"/>
                <a:lumOff val="8628"/>
                <a:alphaOff val="0"/>
                <a:tint val="94000"/>
                <a:satMod val="105000"/>
                <a:lumMod val="102000"/>
              </a:schemeClr>
            </a:gs>
            <a:gs pos="100000">
              <a:schemeClr val="accent2">
                <a:hueOff val="-1455363"/>
                <a:satOff val="-83928"/>
                <a:lumOff val="862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t>Continuous variables scaled using </a:t>
          </a:r>
          <a:r>
            <a:rPr lang="en-US" sz="1400" b="1" kern="1200" dirty="0" err="1"/>
            <a:t>MinMaxScaler</a:t>
          </a:r>
          <a:r>
            <a:rPr lang="en-US" sz="1400" b="1" kern="1200" dirty="0"/>
            <a:t> </a:t>
          </a:r>
        </a:p>
        <a:p>
          <a:pPr marL="0" lvl="0" indent="0" algn="ctr" defTabSz="622300">
            <a:lnSpc>
              <a:spcPct val="90000"/>
            </a:lnSpc>
            <a:spcBef>
              <a:spcPct val="0"/>
            </a:spcBef>
            <a:spcAft>
              <a:spcPct val="35000"/>
            </a:spcAft>
            <a:buNone/>
          </a:pPr>
          <a:r>
            <a:rPr lang="en-US" sz="1400" kern="1200" dirty="0"/>
            <a:t>(Subtracts the minimum value in the feature and then divides by the range; preserves the shape of the original distribution)</a:t>
          </a:r>
        </a:p>
      </dsp:txBody>
      <dsp:txXfrm rot="10800000">
        <a:off x="0" y="555"/>
        <a:ext cx="9906000" cy="7759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EABE0-8C10-43B7-9BFD-EA4F3FA80832}">
      <dsp:nvSpPr>
        <dsp:cNvPr id="0" name=""/>
        <dsp:cNvSpPr/>
      </dsp:nvSpPr>
      <dsp:spPr>
        <a:xfrm>
          <a:off x="970174" y="253811"/>
          <a:ext cx="1032584" cy="10325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FA95DC-A773-4307-8194-E288A0321B15}">
      <dsp:nvSpPr>
        <dsp:cNvPr id="0" name=""/>
        <dsp:cNvSpPr/>
      </dsp:nvSpPr>
      <dsp:spPr>
        <a:xfrm>
          <a:off x="11346" y="1399705"/>
          <a:ext cx="2950241" cy="442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b="1"/>
          </a:pPr>
          <a:r>
            <a:rPr lang="en-US" sz="2600" kern="1200" dirty="0"/>
            <a:t>Regression methods</a:t>
          </a:r>
        </a:p>
      </dsp:txBody>
      <dsp:txXfrm>
        <a:off x="11346" y="1399705"/>
        <a:ext cx="2950241" cy="442536"/>
      </dsp:txXfrm>
    </dsp:sp>
    <dsp:sp modelId="{72443F56-8403-45EC-A551-71F4397FBC54}">
      <dsp:nvSpPr>
        <dsp:cNvPr id="0" name=""/>
        <dsp:cNvSpPr/>
      </dsp:nvSpPr>
      <dsp:spPr>
        <a:xfrm>
          <a:off x="11346" y="1894943"/>
          <a:ext cx="2950241" cy="993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OLS Linear Regression</a:t>
          </a:r>
        </a:p>
        <a:p>
          <a:pPr marL="0" lvl="0" indent="0" algn="ctr" defTabSz="755650">
            <a:lnSpc>
              <a:spcPct val="100000"/>
            </a:lnSpc>
            <a:spcBef>
              <a:spcPct val="0"/>
            </a:spcBef>
            <a:spcAft>
              <a:spcPct val="35000"/>
            </a:spcAft>
            <a:buNone/>
          </a:pPr>
          <a:r>
            <a:rPr lang="en-US" sz="1700" kern="1200"/>
            <a:t>LASSO Regression</a:t>
          </a:r>
        </a:p>
        <a:p>
          <a:pPr marL="0" lvl="0" indent="0" algn="ctr" defTabSz="755650">
            <a:lnSpc>
              <a:spcPct val="100000"/>
            </a:lnSpc>
            <a:spcBef>
              <a:spcPct val="0"/>
            </a:spcBef>
            <a:spcAft>
              <a:spcPct val="35000"/>
            </a:spcAft>
            <a:buNone/>
          </a:pPr>
          <a:r>
            <a:rPr lang="en-US" sz="1700" kern="1200"/>
            <a:t>Ridge Regression</a:t>
          </a:r>
        </a:p>
      </dsp:txBody>
      <dsp:txXfrm>
        <a:off x="11346" y="1894943"/>
        <a:ext cx="2950241" cy="993966"/>
      </dsp:txXfrm>
    </dsp:sp>
    <dsp:sp modelId="{8B173F83-EFA4-4B75-9D64-6E4B4E3CC9B7}">
      <dsp:nvSpPr>
        <dsp:cNvPr id="0" name=""/>
        <dsp:cNvSpPr/>
      </dsp:nvSpPr>
      <dsp:spPr>
        <a:xfrm>
          <a:off x="4436707" y="253811"/>
          <a:ext cx="1032584" cy="10325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32817B5-18FC-4BF7-BCF8-F2F7ED80EF4F}">
      <dsp:nvSpPr>
        <dsp:cNvPr id="0" name=""/>
        <dsp:cNvSpPr/>
      </dsp:nvSpPr>
      <dsp:spPr>
        <a:xfrm>
          <a:off x="3477879" y="1399705"/>
          <a:ext cx="2950241" cy="442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b="1"/>
          </a:pPr>
          <a:r>
            <a:rPr lang="en-US" sz="2600" kern="1200" dirty="0"/>
            <a:t>SVM &amp; Tree methods</a:t>
          </a:r>
        </a:p>
      </dsp:txBody>
      <dsp:txXfrm>
        <a:off x="3477879" y="1399705"/>
        <a:ext cx="2950241" cy="442536"/>
      </dsp:txXfrm>
    </dsp:sp>
    <dsp:sp modelId="{06D656DB-43F1-4868-9119-8FEC6281A03E}">
      <dsp:nvSpPr>
        <dsp:cNvPr id="0" name=""/>
        <dsp:cNvSpPr/>
      </dsp:nvSpPr>
      <dsp:spPr>
        <a:xfrm>
          <a:off x="3477879" y="1894943"/>
          <a:ext cx="2950241" cy="993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Decision Tree</a:t>
          </a:r>
        </a:p>
      </dsp:txBody>
      <dsp:txXfrm>
        <a:off x="3477879" y="1894943"/>
        <a:ext cx="2950241" cy="993966"/>
      </dsp:txXfrm>
    </dsp:sp>
    <dsp:sp modelId="{3C92FF9C-2049-4B76-BA76-7C55A6ED3F08}">
      <dsp:nvSpPr>
        <dsp:cNvPr id="0" name=""/>
        <dsp:cNvSpPr/>
      </dsp:nvSpPr>
      <dsp:spPr>
        <a:xfrm>
          <a:off x="7903241" y="253811"/>
          <a:ext cx="1032584" cy="1032584"/>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9EA2D3-17BC-48D5-9B8C-2458B3DC219A}">
      <dsp:nvSpPr>
        <dsp:cNvPr id="0" name=""/>
        <dsp:cNvSpPr/>
      </dsp:nvSpPr>
      <dsp:spPr>
        <a:xfrm>
          <a:off x="6944412" y="1399705"/>
          <a:ext cx="2950241" cy="442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b="1"/>
          </a:pPr>
          <a:r>
            <a:rPr lang="en-US" sz="2600" kern="1200" dirty="0"/>
            <a:t>Ensemble methods</a:t>
          </a:r>
        </a:p>
      </dsp:txBody>
      <dsp:txXfrm>
        <a:off x="6944412" y="1399705"/>
        <a:ext cx="2950241" cy="442536"/>
      </dsp:txXfrm>
    </dsp:sp>
    <dsp:sp modelId="{E1DB746F-F83C-4A31-952D-D6227DFF3650}">
      <dsp:nvSpPr>
        <dsp:cNvPr id="0" name=""/>
        <dsp:cNvSpPr/>
      </dsp:nvSpPr>
      <dsp:spPr>
        <a:xfrm>
          <a:off x="6944412" y="1894943"/>
          <a:ext cx="2950241" cy="993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Random Forest </a:t>
          </a:r>
        </a:p>
        <a:p>
          <a:pPr marL="0" lvl="0" indent="0" algn="ctr" defTabSz="755650">
            <a:lnSpc>
              <a:spcPct val="100000"/>
            </a:lnSpc>
            <a:spcBef>
              <a:spcPct val="0"/>
            </a:spcBef>
            <a:spcAft>
              <a:spcPct val="35000"/>
            </a:spcAft>
            <a:buNone/>
          </a:pPr>
          <a:r>
            <a:rPr lang="en-US" sz="1700" kern="1200"/>
            <a:t>Gradient Boosting</a:t>
          </a:r>
        </a:p>
      </dsp:txBody>
      <dsp:txXfrm>
        <a:off x="6944412" y="1894943"/>
        <a:ext cx="2950241" cy="99396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999E8D8-8157-4AD9-9F28-DE6DEA8FED3B}" type="datetimeFigureOut">
              <a:rPr lang="en-US" smtClean="0"/>
              <a:t>9/23/2019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0A41E5EF-FF5E-4DA4-9F37-9D2EC5C28559}" type="slidenum">
              <a:rPr lang="en-US" smtClean="0"/>
              <a:t>‹#›</a:t>
            </a:fld>
            <a:endParaRPr lang="en-US"/>
          </a:p>
        </p:txBody>
      </p:sp>
    </p:spTree>
    <p:extLst>
      <p:ext uri="{BB962C8B-B14F-4D97-AF65-F5344CB8AC3E}">
        <p14:creationId xmlns:p14="http://schemas.microsoft.com/office/powerpoint/2010/main" val="2129491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99E8D8-8157-4AD9-9F28-DE6DEA8FED3B}" type="datetimeFigureOut">
              <a:rPr lang="en-US" smtClean="0"/>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41E5EF-FF5E-4DA4-9F37-9D2EC5C28559}" type="slidenum">
              <a:rPr lang="en-US" smtClean="0"/>
              <a:t>‹#›</a:t>
            </a:fld>
            <a:endParaRPr lang="en-US"/>
          </a:p>
        </p:txBody>
      </p:sp>
    </p:spTree>
    <p:extLst>
      <p:ext uri="{BB962C8B-B14F-4D97-AF65-F5344CB8AC3E}">
        <p14:creationId xmlns:p14="http://schemas.microsoft.com/office/powerpoint/2010/main" val="3782230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99E8D8-8157-4AD9-9F28-DE6DEA8FED3B}" type="datetimeFigureOut">
              <a:rPr lang="en-US" smtClean="0"/>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41E5EF-FF5E-4DA4-9F37-9D2EC5C28559}" type="slidenum">
              <a:rPr lang="en-US" smtClean="0"/>
              <a:t>‹#›</a:t>
            </a:fld>
            <a:endParaRPr lang="en-US"/>
          </a:p>
        </p:txBody>
      </p:sp>
    </p:spTree>
    <p:extLst>
      <p:ext uri="{BB962C8B-B14F-4D97-AF65-F5344CB8AC3E}">
        <p14:creationId xmlns:p14="http://schemas.microsoft.com/office/powerpoint/2010/main" val="1956389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99E8D8-8157-4AD9-9F28-DE6DEA8FED3B}" type="datetimeFigureOut">
              <a:rPr lang="en-US" smtClean="0"/>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41E5EF-FF5E-4DA4-9F37-9D2EC5C2855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31409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99E8D8-8157-4AD9-9F28-DE6DEA8FED3B}" type="datetimeFigureOut">
              <a:rPr lang="en-US" smtClean="0"/>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41E5EF-FF5E-4DA4-9F37-9D2EC5C28559}" type="slidenum">
              <a:rPr lang="en-US" smtClean="0"/>
              <a:t>‹#›</a:t>
            </a:fld>
            <a:endParaRPr lang="en-US"/>
          </a:p>
        </p:txBody>
      </p:sp>
    </p:spTree>
    <p:extLst>
      <p:ext uri="{BB962C8B-B14F-4D97-AF65-F5344CB8AC3E}">
        <p14:creationId xmlns:p14="http://schemas.microsoft.com/office/powerpoint/2010/main" val="3843411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99E8D8-8157-4AD9-9F28-DE6DEA8FED3B}" type="datetimeFigureOut">
              <a:rPr lang="en-US" smtClean="0"/>
              <a:t>9/23/2019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41E5EF-FF5E-4DA4-9F37-9D2EC5C28559}" type="slidenum">
              <a:rPr lang="en-US" smtClean="0"/>
              <a:t>‹#›</a:t>
            </a:fld>
            <a:endParaRPr lang="en-US"/>
          </a:p>
        </p:txBody>
      </p:sp>
    </p:spTree>
    <p:extLst>
      <p:ext uri="{BB962C8B-B14F-4D97-AF65-F5344CB8AC3E}">
        <p14:creationId xmlns:p14="http://schemas.microsoft.com/office/powerpoint/2010/main" val="1450028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99E8D8-8157-4AD9-9F28-DE6DEA8FED3B}" type="datetimeFigureOut">
              <a:rPr lang="en-US" smtClean="0"/>
              <a:t>9/23/2019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41E5EF-FF5E-4DA4-9F37-9D2EC5C28559}" type="slidenum">
              <a:rPr lang="en-US" smtClean="0"/>
              <a:t>‹#›</a:t>
            </a:fld>
            <a:endParaRPr lang="en-US"/>
          </a:p>
        </p:txBody>
      </p:sp>
    </p:spTree>
    <p:extLst>
      <p:ext uri="{BB962C8B-B14F-4D97-AF65-F5344CB8AC3E}">
        <p14:creationId xmlns:p14="http://schemas.microsoft.com/office/powerpoint/2010/main" val="2145599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99E8D8-8157-4AD9-9F28-DE6DEA8FED3B}" type="datetimeFigureOut">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1E5EF-FF5E-4DA4-9F37-9D2EC5C28559}" type="slidenum">
              <a:rPr lang="en-US" smtClean="0"/>
              <a:t>‹#›</a:t>
            </a:fld>
            <a:endParaRPr lang="en-US"/>
          </a:p>
        </p:txBody>
      </p:sp>
    </p:spTree>
    <p:extLst>
      <p:ext uri="{BB962C8B-B14F-4D97-AF65-F5344CB8AC3E}">
        <p14:creationId xmlns:p14="http://schemas.microsoft.com/office/powerpoint/2010/main" val="387727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99E8D8-8157-4AD9-9F28-DE6DEA8FED3B}" type="datetimeFigureOut">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1E5EF-FF5E-4DA4-9F37-9D2EC5C28559}" type="slidenum">
              <a:rPr lang="en-US" smtClean="0"/>
              <a:t>‹#›</a:t>
            </a:fld>
            <a:endParaRPr lang="en-US"/>
          </a:p>
        </p:txBody>
      </p:sp>
    </p:spTree>
    <p:extLst>
      <p:ext uri="{BB962C8B-B14F-4D97-AF65-F5344CB8AC3E}">
        <p14:creationId xmlns:p14="http://schemas.microsoft.com/office/powerpoint/2010/main" val="352360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99E8D8-8157-4AD9-9F28-DE6DEA8FED3B}" type="datetimeFigureOut">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1E5EF-FF5E-4DA4-9F37-9D2EC5C28559}" type="slidenum">
              <a:rPr lang="en-US" smtClean="0"/>
              <a:t>‹#›</a:t>
            </a:fld>
            <a:endParaRPr lang="en-US"/>
          </a:p>
        </p:txBody>
      </p:sp>
    </p:spTree>
    <p:extLst>
      <p:ext uri="{BB962C8B-B14F-4D97-AF65-F5344CB8AC3E}">
        <p14:creationId xmlns:p14="http://schemas.microsoft.com/office/powerpoint/2010/main" val="809293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99E8D8-8157-4AD9-9F28-DE6DEA8FED3B}" type="datetimeFigureOut">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1E5EF-FF5E-4DA4-9F37-9D2EC5C28559}" type="slidenum">
              <a:rPr lang="en-US" smtClean="0"/>
              <a:t>‹#›</a:t>
            </a:fld>
            <a:endParaRPr lang="en-US"/>
          </a:p>
        </p:txBody>
      </p:sp>
    </p:spTree>
    <p:extLst>
      <p:ext uri="{BB962C8B-B14F-4D97-AF65-F5344CB8AC3E}">
        <p14:creationId xmlns:p14="http://schemas.microsoft.com/office/powerpoint/2010/main" val="3689083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99E8D8-8157-4AD9-9F28-DE6DEA8FED3B}" type="datetimeFigureOut">
              <a:rPr lang="en-US" smtClean="0"/>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41E5EF-FF5E-4DA4-9F37-9D2EC5C28559}" type="slidenum">
              <a:rPr lang="en-US" smtClean="0"/>
              <a:t>‹#›</a:t>
            </a:fld>
            <a:endParaRPr lang="en-US"/>
          </a:p>
        </p:txBody>
      </p:sp>
    </p:spTree>
    <p:extLst>
      <p:ext uri="{BB962C8B-B14F-4D97-AF65-F5344CB8AC3E}">
        <p14:creationId xmlns:p14="http://schemas.microsoft.com/office/powerpoint/2010/main" val="1548941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99E8D8-8157-4AD9-9F28-DE6DEA8FED3B}" type="datetimeFigureOut">
              <a:rPr lang="en-US" smtClean="0"/>
              <a:t>9/23/2019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41E5EF-FF5E-4DA4-9F37-9D2EC5C28559}" type="slidenum">
              <a:rPr lang="en-US" smtClean="0"/>
              <a:t>‹#›</a:t>
            </a:fld>
            <a:endParaRPr lang="en-US"/>
          </a:p>
        </p:txBody>
      </p:sp>
    </p:spTree>
    <p:extLst>
      <p:ext uri="{BB962C8B-B14F-4D97-AF65-F5344CB8AC3E}">
        <p14:creationId xmlns:p14="http://schemas.microsoft.com/office/powerpoint/2010/main" val="2921426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99E8D8-8157-4AD9-9F28-DE6DEA8FED3B}" type="datetimeFigureOut">
              <a:rPr lang="en-US" smtClean="0"/>
              <a:t>9/23/2019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41E5EF-FF5E-4DA4-9F37-9D2EC5C28559}" type="slidenum">
              <a:rPr lang="en-US" smtClean="0"/>
              <a:t>‹#›</a:t>
            </a:fld>
            <a:endParaRPr lang="en-US"/>
          </a:p>
        </p:txBody>
      </p:sp>
    </p:spTree>
    <p:extLst>
      <p:ext uri="{BB962C8B-B14F-4D97-AF65-F5344CB8AC3E}">
        <p14:creationId xmlns:p14="http://schemas.microsoft.com/office/powerpoint/2010/main" val="22661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99E8D8-8157-4AD9-9F28-DE6DEA8FED3B}" type="datetimeFigureOut">
              <a:rPr lang="en-US" smtClean="0"/>
              <a:t>9/23/2019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41E5EF-FF5E-4DA4-9F37-9D2EC5C28559}" type="slidenum">
              <a:rPr lang="en-US" smtClean="0"/>
              <a:t>‹#›</a:t>
            </a:fld>
            <a:endParaRPr lang="en-US"/>
          </a:p>
        </p:txBody>
      </p:sp>
    </p:spTree>
    <p:extLst>
      <p:ext uri="{BB962C8B-B14F-4D97-AF65-F5344CB8AC3E}">
        <p14:creationId xmlns:p14="http://schemas.microsoft.com/office/powerpoint/2010/main" val="769244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99E8D8-8157-4AD9-9F28-DE6DEA8FED3B}" type="datetimeFigureOut">
              <a:rPr lang="en-US" smtClean="0"/>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41E5EF-FF5E-4DA4-9F37-9D2EC5C28559}" type="slidenum">
              <a:rPr lang="en-US" smtClean="0"/>
              <a:t>‹#›</a:t>
            </a:fld>
            <a:endParaRPr lang="en-US"/>
          </a:p>
        </p:txBody>
      </p:sp>
    </p:spTree>
    <p:extLst>
      <p:ext uri="{BB962C8B-B14F-4D97-AF65-F5344CB8AC3E}">
        <p14:creationId xmlns:p14="http://schemas.microsoft.com/office/powerpoint/2010/main" val="1100477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99E8D8-8157-4AD9-9F28-DE6DEA8FED3B}" type="datetimeFigureOut">
              <a:rPr lang="en-US" smtClean="0"/>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41E5EF-FF5E-4DA4-9F37-9D2EC5C28559}" type="slidenum">
              <a:rPr lang="en-US" smtClean="0"/>
              <a:t>‹#›</a:t>
            </a:fld>
            <a:endParaRPr lang="en-US"/>
          </a:p>
        </p:txBody>
      </p:sp>
    </p:spTree>
    <p:extLst>
      <p:ext uri="{BB962C8B-B14F-4D97-AF65-F5344CB8AC3E}">
        <p14:creationId xmlns:p14="http://schemas.microsoft.com/office/powerpoint/2010/main" val="349386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999E8D8-8157-4AD9-9F28-DE6DEA8FED3B}" type="datetimeFigureOut">
              <a:rPr lang="en-US" smtClean="0"/>
              <a:t>9/23/2019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A41E5EF-FF5E-4DA4-9F37-9D2EC5C28559}" type="slidenum">
              <a:rPr lang="en-US" smtClean="0"/>
              <a:t>‹#›</a:t>
            </a:fld>
            <a:endParaRPr lang="en-US"/>
          </a:p>
        </p:txBody>
      </p:sp>
    </p:spTree>
    <p:extLst>
      <p:ext uri="{BB962C8B-B14F-4D97-AF65-F5344CB8AC3E}">
        <p14:creationId xmlns:p14="http://schemas.microsoft.com/office/powerpoint/2010/main" val="29619866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C2822-11E0-4A02-A558-C40923569600}"/>
              </a:ext>
            </a:extLst>
          </p:cNvPr>
          <p:cNvSpPr>
            <a:spLocks noGrp="1"/>
          </p:cNvSpPr>
          <p:nvPr>
            <p:ph type="ctrTitle"/>
          </p:nvPr>
        </p:nvSpPr>
        <p:spPr/>
        <p:txBody>
          <a:bodyPr>
            <a:normAutofit fontScale="90000"/>
          </a:bodyPr>
          <a:lstStyle/>
          <a:p>
            <a:r>
              <a:rPr lang="en-US" dirty="0"/>
              <a:t>Part and Parcel: Predicting North American Freight Costs with Supervised Machine Learning</a:t>
            </a:r>
          </a:p>
        </p:txBody>
      </p:sp>
      <p:sp>
        <p:nvSpPr>
          <p:cNvPr id="3" name="Subtitle 2">
            <a:extLst>
              <a:ext uri="{FF2B5EF4-FFF2-40B4-BE49-F238E27FC236}">
                <a16:creationId xmlns:a16="http://schemas.microsoft.com/office/drawing/2014/main" id="{6424971B-C71B-494B-9455-2E804FA3EB9D}"/>
              </a:ext>
            </a:extLst>
          </p:cNvPr>
          <p:cNvSpPr>
            <a:spLocks noGrp="1"/>
          </p:cNvSpPr>
          <p:nvPr>
            <p:ph type="subTitle" idx="1"/>
          </p:nvPr>
        </p:nvSpPr>
        <p:spPr/>
        <p:txBody>
          <a:bodyPr/>
          <a:lstStyle/>
          <a:p>
            <a:r>
              <a:rPr lang="en-US" dirty="0"/>
              <a:t>Kimberly Kaufman</a:t>
            </a:r>
          </a:p>
          <a:p>
            <a:r>
              <a:rPr lang="en-US" dirty="0"/>
              <a:t>Springboard: data science Intensive capstone project</a:t>
            </a:r>
          </a:p>
        </p:txBody>
      </p:sp>
    </p:spTree>
    <p:extLst>
      <p:ext uri="{BB962C8B-B14F-4D97-AF65-F5344CB8AC3E}">
        <p14:creationId xmlns:p14="http://schemas.microsoft.com/office/powerpoint/2010/main" val="2305427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EBDFB-DAB7-4E70-83D3-296BF44D4D43}"/>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084790DD-0114-41DD-BB1D-049933AD5A37}"/>
              </a:ext>
            </a:extLst>
          </p:cNvPr>
          <p:cNvSpPr>
            <a:spLocks noGrp="1"/>
          </p:cNvSpPr>
          <p:nvPr>
            <p:ph idx="1"/>
          </p:nvPr>
        </p:nvSpPr>
        <p:spPr/>
        <p:txBody>
          <a:bodyPr/>
          <a:lstStyle/>
          <a:p>
            <a:r>
              <a:rPr lang="en-US" dirty="0"/>
              <a:t>Fitted on the training set</a:t>
            </a:r>
          </a:p>
          <a:p>
            <a:r>
              <a:rPr lang="en-US" dirty="0"/>
              <a:t>Predictions made on the test set</a:t>
            </a:r>
          </a:p>
          <a:p>
            <a:r>
              <a:rPr lang="en-US" dirty="0"/>
              <a:t>Performance evaluated using R² and RMSE (root mean squared error)</a:t>
            </a:r>
          </a:p>
          <a:p>
            <a:r>
              <a:rPr lang="en-US" dirty="0"/>
              <a:t>Initial exploratory model on OLS linear regression</a:t>
            </a:r>
          </a:p>
          <a:p>
            <a:r>
              <a:rPr lang="en-US" dirty="0"/>
              <a:t>Feature selection performed via LASSO regression; reduced features applied to finalized models</a:t>
            </a:r>
          </a:p>
        </p:txBody>
      </p:sp>
    </p:spTree>
    <p:extLst>
      <p:ext uri="{BB962C8B-B14F-4D97-AF65-F5344CB8AC3E}">
        <p14:creationId xmlns:p14="http://schemas.microsoft.com/office/powerpoint/2010/main" val="481490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7"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D98F134-262D-4F00-BF50-5FEC274F21DB}"/>
              </a:ext>
            </a:extLst>
          </p:cNvPr>
          <p:cNvSpPr>
            <a:spLocks noGrp="1"/>
          </p:cNvSpPr>
          <p:nvPr>
            <p:ph type="title"/>
          </p:nvPr>
        </p:nvSpPr>
        <p:spPr>
          <a:xfrm>
            <a:off x="1141413" y="618518"/>
            <a:ext cx="4459286" cy="1478570"/>
          </a:xfrm>
        </p:spPr>
        <p:txBody>
          <a:bodyPr>
            <a:normAutofit/>
          </a:bodyPr>
          <a:lstStyle/>
          <a:p>
            <a:r>
              <a:rPr lang="en-US" sz="3200"/>
              <a:t>Results</a:t>
            </a:r>
          </a:p>
        </p:txBody>
      </p:sp>
      <p:sp>
        <p:nvSpPr>
          <p:cNvPr id="3" name="Content Placeholder 2">
            <a:extLst>
              <a:ext uri="{FF2B5EF4-FFF2-40B4-BE49-F238E27FC236}">
                <a16:creationId xmlns:a16="http://schemas.microsoft.com/office/drawing/2014/main" id="{623E3A5B-2143-49E4-B895-759F3D6E0834}"/>
              </a:ext>
            </a:extLst>
          </p:cNvPr>
          <p:cNvSpPr>
            <a:spLocks noGrp="1"/>
          </p:cNvSpPr>
          <p:nvPr>
            <p:ph idx="1"/>
          </p:nvPr>
        </p:nvSpPr>
        <p:spPr>
          <a:xfrm>
            <a:off x="1141412" y="2249487"/>
            <a:ext cx="4459287" cy="3965046"/>
          </a:xfrm>
        </p:spPr>
        <p:txBody>
          <a:bodyPr>
            <a:normAutofit/>
          </a:bodyPr>
          <a:lstStyle/>
          <a:p>
            <a:r>
              <a:rPr lang="en-US" sz="2000"/>
              <a:t>Best models: Random Forest &amp; Gradient Boosting</a:t>
            </a:r>
          </a:p>
          <a:p>
            <a:r>
              <a:rPr lang="en-US" sz="2000"/>
              <a:t>R² (% variance explained by the model): 40-50%</a:t>
            </a:r>
          </a:p>
          <a:p>
            <a:r>
              <a:rPr lang="en-US" sz="2000"/>
              <a:t>RMSE: ~20</a:t>
            </a:r>
          </a:p>
          <a:p>
            <a:r>
              <a:rPr lang="en-US" sz="2000"/>
              <a:t>Forecast variance: 2-3%</a:t>
            </a:r>
          </a:p>
        </p:txBody>
      </p:sp>
      <p:pic>
        <p:nvPicPr>
          <p:cNvPr id="1026" name="Picture 2" descr="Image result for random forest">
            <a:extLst>
              <a:ext uri="{FF2B5EF4-FFF2-40B4-BE49-F238E27FC236}">
                <a16:creationId xmlns:a16="http://schemas.microsoft.com/office/drawing/2014/main" id="{569875AA-1089-449D-9080-E7E8DEDB6F2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963146" y="1516063"/>
            <a:ext cx="5456279" cy="3628425"/>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39" name="Group 138">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0"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1"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4"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52"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4"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5"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6"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7"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8"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9"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0"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1"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2"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3"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5"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6"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1308462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F653-86BD-420E-9A7E-3999E76A4A27}"/>
              </a:ext>
            </a:extLst>
          </p:cNvPr>
          <p:cNvSpPr>
            <a:spLocks noGrp="1"/>
          </p:cNvSpPr>
          <p:nvPr>
            <p:ph type="title"/>
          </p:nvPr>
        </p:nvSpPr>
        <p:spPr/>
        <p:txBody>
          <a:bodyPr/>
          <a:lstStyle/>
          <a:p>
            <a:r>
              <a:rPr lang="en-US" dirty="0"/>
              <a:t>Conclusions &amp; recommendations</a:t>
            </a:r>
          </a:p>
        </p:txBody>
      </p:sp>
      <p:sp>
        <p:nvSpPr>
          <p:cNvPr id="3" name="Content Placeholder 2">
            <a:extLst>
              <a:ext uri="{FF2B5EF4-FFF2-40B4-BE49-F238E27FC236}">
                <a16:creationId xmlns:a16="http://schemas.microsoft.com/office/drawing/2014/main" id="{9814ECBF-DAD1-4A5B-A1B8-9EC44F5AC80D}"/>
              </a:ext>
            </a:extLst>
          </p:cNvPr>
          <p:cNvSpPr>
            <a:spLocks noGrp="1"/>
          </p:cNvSpPr>
          <p:nvPr>
            <p:ph idx="1"/>
          </p:nvPr>
        </p:nvSpPr>
        <p:spPr>
          <a:xfrm>
            <a:off x="1141412" y="1815737"/>
            <a:ext cx="9905999" cy="4767943"/>
          </a:xfrm>
        </p:spPr>
        <p:txBody>
          <a:bodyPr>
            <a:normAutofit lnSpcReduction="10000"/>
          </a:bodyPr>
          <a:lstStyle/>
          <a:p>
            <a:r>
              <a:rPr lang="en-US" dirty="0"/>
              <a:t>Conclusions:</a:t>
            </a:r>
          </a:p>
          <a:p>
            <a:pPr lvl="1"/>
            <a:r>
              <a:rPr lang="en-US" dirty="0"/>
              <a:t>Relationships between outbound volume and freight appears to be both linear and non-linear in nature</a:t>
            </a:r>
          </a:p>
          <a:p>
            <a:pPr lvl="1"/>
            <a:r>
              <a:rPr lang="en-US" dirty="0"/>
              <a:t>Adequate modeling requires more complex methods than linear regression alone</a:t>
            </a:r>
          </a:p>
          <a:p>
            <a:r>
              <a:rPr lang="en-US" dirty="0"/>
              <a:t>Recommendations:</a:t>
            </a:r>
          </a:p>
          <a:p>
            <a:pPr lvl="1"/>
            <a:r>
              <a:rPr lang="en-US" dirty="0"/>
              <a:t>Build future forecasts with both Random Forest &amp; Gradient Boosting</a:t>
            </a:r>
          </a:p>
          <a:p>
            <a:pPr lvl="1"/>
            <a:r>
              <a:rPr lang="en-US" dirty="0"/>
              <a:t>Continue to develop feature selection &amp; hyperparameter tuning</a:t>
            </a:r>
          </a:p>
          <a:p>
            <a:pPr lvl="1"/>
            <a:r>
              <a:rPr lang="en-US" dirty="0"/>
              <a:t>Bring additional features into the dataset:</a:t>
            </a:r>
          </a:p>
          <a:p>
            <a:pPr lvl="2"/>
            <a:r>
              <a:rPr lang="en-US" dirty="0"/>
              <a:t>Geographic region (continent) as a substitute for ship-to country</a:t>
            </a:r>
          </a:p>
          <a:p>
            <a:pPr lvl="2"/>
            <a:r>
              <a:rPr lang="en-US" dirty="0"/>
              <a:t>Higher level market outlet groupings as a substitute for market outlet code.</a:t>
            </a:r>
          </a:p>
          <a:p>
            <a:pPr lvl="2"/>
            <a:r>
              <a:rPr lang="en-US" dirty="0"/>
              <a:t>Additional product types derived from more unsupervised methods such as k-means clustering.</a:t>
            </a:r>
          </a:p>
        </p:txBody>
      </p:sp>
    </p:spTree>
    <p:extLst>
      <p:ext uri="{BB962C8B-B14F-4D97-AF65-F5344CB8AC3E}">
        <p14:creationId xmlns:p14="http://schemas.microsoft.com/office/powerpoint/2010/main" val="1764749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36D84-7CF0-4AAF-B7C5-4C3673862333}"/>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7FBD8D6C-1262-4A14-8D5A-B98FCB22E793}"/>
              </a:ext>
            </a:extLst>
          </p:cNvPr>
          <p:cNvSpPr>
            <a:spLocks noGrp="1"/>
          </p:cNvSpPr>
          <p:nvPr>
            <p:ph idx="1"/>
          </p:nvPr>
        </p:nvSpPr>
        <p:spPr/>
        <p:txBody>
          <a:bodyPr>
            <a:normAutofit lnSpcReduction="10000"/>
          </a:bodyPr>
          <a:lstStyle/>
          <a:p>
            <a:pPr marL="0" indent="0">
              <a:buNone/>
            </a:pPr>
            <a:r>
              <a:rPr lang="en-US" dirty="0"/>
              <a:t>At Wiley, freight costs for North American outbound volume alone cost millions annually in USD. This project aims to predict the freight cost of physical book fulfillment (on both an individual shipment level and an aggregate level) by using supervised machine learning methods on a year’s worth of supply chain data out of our North American distribution center. By implementing a more complex modeling approach, we hope to improve our forecasting accuracy as well as gain better visibility into the main drivers of our costs.</a:t>
            </a:r>
          </a:p>
        </p:txBody>
      </p:sp>
    </p:spTree>
    <p:extLst>
      <p:ext uri="{BB962C8B-B14F-4D97-AF65-F5344CB8AC3E}">
        <p14:creationId xmlns:p14="http://schemas.microsoft.com/office/powerpoint/2010/main" val="1412125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5B6680E-4354-422E-9CAB-FBC5340E0002}"/>
              </a:ext>
            </a:extLst>
          </p:cNvPr>
          <p:cNvSpPr>
            <a:spLocks noGrp="1"/>
          </p:cNvSpPr>
          <p:nvPr>
            <p:ph type="title"/>
          </p:nvPr>
        </p:nvSpPr>
        <p:spPr>
          <a:xfrm>
            <a:off x="1141413" y="618518"/>
            <a:ext cx="9905998" cy="1478570"/>
          </a:xfrm>
        </p:spPr>
        <p:txBody>
          <a:bodyPr>
            <a:normAutofit/>
          </a:bodyPr>
          <a:lstStyle/>
          <a:p>
            <a:r>
              <a:rPr lang="en-US" dirty="0"/>
              <a:t>Problem Setup</a:t>
            </a:r>
          </a:p>
        </p:txBody>
      </p:sp>
      <p:graphicFrame>
        <p:nvGraphicFramePr>
          <p:cNvPr id="11" name="Content Placeholder 8">
            <a:extLst>
              <a:ext uri="{FF2B5EF4-FFF2-40B4-BE49-F238E27FC236}">
                <a16:creationId xmlns:a16="http://schemas.microsoft.com/office/drawing/2014/main" id="{4CB5A79E-48E8-40AA-9AE6-AB7E920C3E01}"/>
              </a:ext>
            </a:extLst>
          </p:cNvPr>
          <p:cNvGraphicFramePr>
            <a:graphicFrameLocks noGrp="1"/>
          </p:cNvGraphicFramePr>
          <p:nvPr>
            <p:ph idx="1"/>
            <p:extLst>
              <p:ext uri="{D42A27DB-BD31-4B8C-83A1-F6EECF244321}">
                <p14:modId xmlns:p14="http://schemas.microsoft.com/office/powerpoint/2010/main" val="3665352620"/>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1626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C677C-32D9-40F1-89DE-2718AD2B277C}"/>
              </a:ext>
            </a:extLst>
          </p:cNvPr>
          <p:cNvSpPr>
            <a:spLocks noGrp="1"/>
          </p:cNvSpPr>
          <p:nvPr>
            <p:ph type="title"/>
          </p:nvPr>
        </p:nvSpPr>
        <p:spPr>
          <a:xfrm>
            <a:off x="1141413" y="618518"/>
            <a:ext cx="9905998" cy="1478570"/>
          </a:xfrm>
        </p:spPr>
        <p:txBody>
          <a:bodyPr>
            <a:normAutofit/>
          </a:bodyPr>
          <a:lstStyle/>
          <a:p>
            <a:r>
              <a:rPr lang="en-US"/>
              <a:t>Proposed Solution</a:t>
            </a:r>
            <a:endParaRPr lang="en-US" dirty="0"/>
          </a:p>
        </p:txBody>
      </p:sp>
      <p:pic>
        <p:nvPicPr>
          <p:cNvPr id="7" name="Graphic 6" descr="Database">
            <a:extLst>
              <a:ext uri="{FF2B5EF4-FFF2-40B4-BE49-F238E27FC236}">
                <a16:creationId xmlns:a16="http://schemas.microsoft.com/office/drawing/2014/main" id="{8DB570FE-2C2D-4CB5-B436-48129A25B6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84" name="Content Placeholder 2">
            <a:extLst>
              <a:ext uri="{FF2B5EF4-FFF2-40B4-BE49-F238E27FC236}">
                <a16:creationId xmlns:a16="http://schemas.microsoft.com/office/drawing/2014/main" id="{6601A064-E531-4264-A3C4-CEEB04705BC7}"/>
              </a:ext>
            </a:extLst>
          </p:cNvPr>
          <p:cNvSpPr>
            <a:spLocks noGrp="1"/>
          </p:cNvSpPr>
          <p:nvPr>
            <p:ph idx="1"/>
          </p:nvPr>
        </p:nvSpPr>
        <p:spPr>
          <a:xfrm>
            <a:off x="5034579" y="2249487"/>
            <a:ext cx="6012832" cy="3541714"/>
          </a:xfrm>
        </p:spPr>
        <p:txBody>
          <a:bodyPr>
            <a:normAutofit/>
          </a:bodyPr>
          <a:lstStyle/>
          <a:p>
            <a:r>
              <a:rPr lang="en-US"/>
              <a:t>Take a supervised machine learning approach</a:t>
            </a:r>
          </a:p>
          <a:p>
            <a:r>
              <a:rPr lang="en-US"/>
              <a:t>Run through all possible non-classifier ML models</a:t>
            </a:r>
          </a:p>
          <a:p>
            <a:r>
              <a:rPr lang="en-US"/>
              <a:t>Select the optimal model to predict cost based on RMSE and forecast variance</a:t>
            </a:r>
          </a:p>
        </p:txBody>
      </p:sp>
    </p:spTree>
    <p:extLst>
      <p:ext uri="{BB962C8B-B14F-4D97-AF65-F5344CB8AC3E}">
        <p14:creationId xmlns:p14="http://schemas.microsoft.com/office/powerpoint/2010/main" val="3101650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5DD0B-286B-4110-8303-965250121F73}"/>
              </a:ext>
            </a:extLst>
          </p:cNvPr>
          <p:cNvSpPr>
            <a:spLocks noGrp="1"/>
          </p:cNvSpPr>
          <p:nvPr>
            <p:ph type="title"/>
          </p:nvPr>
        </p:nvSpPr>
        <p:spPr>
          <a:xfrm>
            <a:off x="1141413" y="618518"/>
            <a:ext cx="9905998" cy="1478570"/>
          </a:xfrm>
        </p:spPr>
        <p:txBody>
          <a:bodyPr/>
          <a:lstStyle/>
          <a:p>
            <a:r>
              <a:rPr lang="en-US"/>
              <a:t>Data Set</a:t>
            </a:r>
            <a:endParaRPr lang="en-US" dirty="0"/>
          </a:p>
        </p:txBody>
      </p:sp>
      <p:sp>
        <p:nvSpPr>
          <p:cNvPr id="3" name="Content Placeholder 2">
            <a:extLst>
              <a:ext uri="{FF2B5EF4-FFF2-40B4-BE49-F238E27FC236}">
                <a16:creationId xmlns:a16="http://schemas.microsoft.com/office/drawing/2014/main" id="{B354EED7-B057-4A02-9199-4CD1A345D7B8}"/>
              </a:ext>
            </a:extLst>
          </p:cNvPr>
          <p:cNvSpPr>
            <a:spLocks noGrp="1"/>
          </p:cNvSpPr>
          <p:nvPr>
            <p:ph idx="1"/>
          </p:nvPr>
        </p:nvSpPr>
        <p:spPr/>
        <p:txBody>
          <a:bodyPr/>
          <a:lstStyle/>
          <a:p>
            <a:r>
              <a:rPr lang="en-US" dirty="0"/>
              <a:t>Volume data from Wiley’s internal systems (CORE); freight data scraped from monthly billing files</a:t>
            </a:r>
          </a:p>
          <a:p>
            <a:r>
              <a:rPr lang="en-US" dirty="0"/>
              <a:t>All data represents FY (May – April) 2019</a:t>
            </a:r>
          </a:p>
          <a:p>
            <a:r>
              <a:rPr lang="en-US" dirty="0"/>
              <a:t>Volume data:  22 variables and 1,131,645 observations</a:t>
            </a:r>
          </a:p>
          <a:p>
            <a:r>
              <a:rPr lang="en-US" dirty="0"/>
              <a:t>Freight data:  4 variables and 129,822 observations</a:t>
            </a:r>
          </a:p>
          <a:p>
            <a:r>
              <a:rPr lang="en-US" dirty="0"/>
              <a:t>Merged into 1 data frame at the invoice level</a:t>
            </a:r>
          </a:p>
        </p:txBody>
      </p:sp>
    </p:spTree>
    <p:extLst>
      <p:ext uri="{BB962C8B-B14F-4D97-AF65-F5344CB8AC3E}">
        <p14:creationId xmlns:p14="http://schemas.microsoft.com/office/powerpoint/2010/main" val="2957897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086E2-8F06-43BC-B236-2638CAD2DB0F}"/>
              </a:ext>
            </a:extLst>
          </p:cNvPr>
          <p:cNvSpPr>
            <a:spLocks noGrp="1"/>
          </p:cNvSpPr>
          <p:nvPr>
            <p:ph type="title"/>
          </p:nvPr>
        </p:nvSpPr>
        <p:spPr>
          <a:xfrm>
            <a:off x="1141413" y="618518"/>
            <a:ext cx="9905998" cy="1478570"/>
          </a:xfrm>
        </p:spPr>
        <p:txBody>
          <a:bodyPr>
            <a:normAutofit/>
          </a:bodyPr>
          <a:lstStyle/>
          <a:p>
            <a:r>
              <a:rPr lang="en-US" dirty="0"/>
              <a:t>Data Attributes</a:t>
            </a:r>
          </a:p>
        </p:txBody>
      </p:sp>
      <p:graphicFrame>
        <p:nvGraphicFramePr>
          <p:cNvPr id="6" name="Content Placeholder 2">
            <a:extLst>
              <a:ext uri="{FF2B5EF4-FFF2-40B4-BE49-F238E27FC236}">
                <a16:creationId xmlns:a16="http://schemas.microsoft.com/office/drawing/2014/main" id="{1D525563-9B19-42C9-B81D-1C5427868081}"/>
              </a:ext>
            </a:extLst>
          </p:cNvPr>
          <p:cNvGraphicFramePr>
            <a:graphicFrameLocks noGrp="1"/>
          </p:cNvGraphicFramePr>
          <p:nvPr>
            <p:ph idx="1"/>
            <p:extLst>
              <p:ext uri="{D42A27DB-BD31-4B8C-83A1-F6EECF244321}">
                <p14:modId xmlns:p14="http://schemas.microsoft.com/office/powerpoint/2010/main" val="1957916548"/>
              </p:ext>
            </p:extLst>
          </p:nvPr>
        </p:nvGraphicFramePr>
        <p:xfrm>
          <a:off x="1141413" y="1791078"/>
          <a:ext cx="9906000" cy="3865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1476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21E9C-BDB4-4A22-B132-FEDCB2A6ADB8}"/>
              </a:ext>
            </a:extLst>
          </p:cNvPr>
          <p:cNvSpPr>
            <a:spLocks noGrp="1"/>
          </p:cNvSpPr>
          <p:nvPr>
            <p:ph type="title"/>
          </p:nvPr>
        </p:nvSpPr>
        <p:spPr/>
        <p:txBody>
          <a:bodyPr/>
          <a:lstStyle/>
          <a:p>
            <a:r>
              <a:rPr lang="en-US" dirty="0"/>
              <a:t>Data Wrangling</a:t>
            </a:r>
          </a:p>
        </p:txBody>
      </p:sp>
      <p:sp>
        <p:nvSpPr>
          <p:cNvPr id="3" name="Content Placeholder 2">
            <a:extLst>
              <a:ext uri="{FF2B5EF4-FFF2-40B4-BE49-F238E27FC236}">
                <a16:creationId xmlns:a16="http://schemas.microsoft.com/office/drawing/2014/main" id="{2B729F4D-98D8-4CEB-8E80-5D7ED936C6D5}"/>
              </a:ext>
            </a:extLst>
          </p:cNvPr>
          <p:cNvSpPr>
            <a:spLocks noGrp="1"/>
          </p:cNvSpPr>
          <p:nvPr>
            <p:ph idx="1"/>
          </p:nvPr>
        </p:nvSpPr>
        <p:spPr/>
        <p:txBody>
          <a:bodyPr/>
          <a:lstStyle/>
          <a:p>
            <a:r>
              <a:rPr lang="en-US" dirty="0"/>
              <a:t>Missing values</a:t>
            </a:r>
          </a:p>
          <a:p>
            <a:pPr lvl="1"/>
            <a:r>
              <a:rPr lang="en-US" dirty="0" err="1"/>
              <a:t>Categoricals</a:t>
            </a:r>
            <a:r>
              <a:rPr lang="en-US" dirty="0"/>
              <a:t> only; filled with supplementary data or values of “unknown”</a:t>
            </a:r>
          </a:p>
          <a:p>
            <a:r>
              <a:rPr lang="en-US" dirty="0"/>
              <a:t>Outlier handling</a:t>
            </a:r>
          </a:p>
          <a:p>
            <a:pPr lvl="1"/>
            <a:r>
              <a:rPr lang="en-US" dirty="0"/>
              <a:t>Capping/flooring approach used at 5</a:t>
            </a:r>
            <a:r>
              <a:rPr lang="en-US" baseline="30000" dirty="0"/>
              <a:t>th</a:t>
            </a:r>
            <a:r>
              <a:rPr lang="en-US" dirty="0"/>
              <a:t>/95</a:t>
            </a:r>
            <a:r>
              <a:rPr lang="en-US" baseline="30000" dirty="0"/>
              <a:t>th</a:t>
            </a:r>
            <a:r>
              <a:rPr lang="en-US" dirty="0"/>
              <a:t> percentiles for book weight</a:t>
            </a:r>
          </a:p>
          <a:p>
            <a:r>
              <a:rPr lang="en-US" dirty="0"/>
              <a:t>Consolidation</a:t>
            </a:r>
          </a:p>
          <a:p>
            <a:pPr lvl="1"/>
            <a:r>
              <a:rPr lang="en-US" dirty="0"/>
              <a:t>Volume and freight datasets joined on invoice number &amp; interface date</a:t>
            </a:r>
          </a:p>
          <a:p>
            <a:endParaRPr lang="en-US" dirty="0"/>
          </a:p>
        </p:txBody>
      </p:sp>
    </p:spTree>
    <p:extLst>
      <p:ext uri="{BB962C8B-B14F-4D97-AF65-F5344CB8AC3E}">
        <p14:creationId xmlns:p14="http://schemas.microsoft.com/office/powerpoint/2010/main" val="1997307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FA426-BE96-4143-9590-FB663BD891D0}"/>
              </a:ext>
            </a:extLst>
          </p:cNvPr>
          <p:cNvSpPr>
            <a:spLocks noGrp="1"/>
          </p:cNvSpPr>
          <p:nvPr>
            <p:ph type="title"/>
          </p:nvPr>
        </p:nvSpPr>
        <p:spPr>
          <a:xfrm>
            <a:off x="1141413" y="618518"/>
            <a:ext cx="9905998" cy="1478570"/>
          </a:xfrm>
        </p:spPr>
        <p:txBody>
          <a:bodyPr>
            <a:normAutofit/>
          </a:bodyPr>
          <a:lstStyle/>
          <a:p>
            <a:r>
              <a:rPr lang="en-US" dirty="0"/>
              <a:t>Preprocessing</a:t>
            </a:r>
          </a:p>
        </p:txBody>
      </p:sp>
      <p:graphicFrame>
        <p:nvGraphicFramePr>
          <p:cNvPr id="5" name="Content Placeholder 2">
            <a:extLst>
              <a:ext uri="{FF2B5EF4-FFF2-40B4-BE49-F238E27FC236}">
                <a16:creationId xmlns:a16="http://schemas.microsoft.com/office/drawing/2014/main" id="{C3B83E29-BDE2-4D2A-AAEF-7CFFD18787EC}"/>
              </a:ext>
            </a:extLst>
          </p:cNvPr>
          <p:cNvGraphicFramePr>
            <a:graphicFrameLocks noGrp="1"/>
          </p:cNvGraphicFramePr>
          <p:nvPr>
            <p:ph idx="1"/>
            <p:extLst>
              <p:ext uri="{D42A27DB-BD31-4B8C-83A1-F6EECF244321}">
                <p14:modId xmlns:p14="http://schemas.microsoft.com/office/powerpoint/2010/main" val="732352535"/>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7225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36686-8C13-4F13-BF61-170C8E3986FA}"/>
              </a:ext>
            </a:extLst>
          </p:cNvPr>
          <p:cNvSpPr>
            <a:spLocks noGrp="1"/>
          </p:cNvSpPr>
          <p:nvPr>
            <p:ph type="title"/>
          </p:nvPr>
        </p:nvSpPr>
        <p:spPr>
          <a:xfrm>
            <a:off x="1141413" y="618518"/>
            <a:ext cx="9905998" cy="1478570"/>
          </a:xfrm>
        </p:spPr>
        <p:txBody>
          <a:bodyPr>
            <a:normAutofit/>
          </a:bodyPr>
          <a:lstStyle/>
          <a:p>
            <a:r>
              <a:rPr lang="en-US"/>
              <a:t>Predictive models used</a:t>
            </a:r>
            <a:endParaRPr lang="en-US" dirty="0"/>
          </a:p>
        </p:txBody>
      </p:sp>
      <p:graphicFrame>
        <p:nvGraphicFramePr>
          <p:cNvPr id="7" name="Content Placeholder 2">
            <a:extLst>
              <a:ext uri="{FF2B5EF4-FFF2-40B4-BE49-F238E27FC236}">
                <a16:creationId xmlns:a16="http://schemas.microsoft.com/office/drawing/2014/main" id="{F7D6462D-16CC-425E-AD67-8E538E3C10B6}"/>
              </a:ext>
            </a:extLst>
          </p:cNvPr>
          <p:cNvGraphicFramePr>
            <a:graphicFrameLocks noGrp="1"/>
          </p:cNvGraphicFramePr>
          <p:nvPr>
            <p:ph idx="1"/>
            <p:extLst>
              <p:ext uri="{D42A27DB-BD31-4B8C-83A1-F6EECF244321}">
                <p14:modId xmlns:p14="http://schemas.microsoft.com/office/powerpoint/2010/main" val="121967877"/>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descr="Fir tree">
            <a:extLst>
              <a:ext uri="{FF2B5EF4-FFF2-40B4-BE49-F238E27FC236}">
                <a16:creationId xmlns:a16="http://schemas.microsoft.com/office/drawing/2014/main" id="{FF52F6E5-C578-4B24-B8A5-8432A3027889}"/>
              </a:ext>
            </a:extLst>
          </p:cNvPr>
          <p:cNvSpPr/>
          <p:nvPr/>
        </p:nvSpPr>
        <p:spPr>
          <a:xfrm>
            <a:off x="8266637" y="2673557"/>
            <a:ext cx="1032584" cy="1032584"/>
          </a:xfrm>
          <a:prstGeom prst="rect">
            <a:avLst/>
          </a:prstGeom>
          <a: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9" name="Rectangle 8" descr="Fir tree">
            <a:extLst>
              <a:ext uri="{FF2B5EF4-FFF2-40B4-BE49-F238E27FC236}">
                <a16:creationId xmlns:a16="http://schemas.microsoft.com/office/drawing/2014/main" id="{14BBACC4-1AC3-4F2E-9683-27A0C57C0139}"/>
              </a:ext>
            </a:extLst>
          </p:cNvPr>
          <p:cNvSpPr/>
          <p:nvPr/>
        </p:nvSpPr>
        <p:spPr>
          <a:xfrm>
            <a:off x="9814083" y="2673557"/>
            <a:ext cx="1032584" cy="1032584"/>
          </a:xfrm>
          <a:prstGeom prst="rect">
            <a:avLst/>
          </a:prstGeom>
          <a: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Tree>
    <p:extLst>
      <p:ext uri="{BB962C8B-B14F-4D97-AF65-F5344CB8AC3E}">
        <p14:creationId xmlns:p14="http://schemas.microsoft.com/office/powerpoint/2010/main" val="19374924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13</TotalTime>
  <Words>600</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Circuit</vt:lpstr>
      <vt:lpstr>Part and Parcel: Predicting North American Freight Costs with Supervised Machine Learning</vt:lpstr>
      <vt:lpstr>Background</vt:lpstr>
      <vt:lpstr>Problem Setup</vt:lpstr>
      <vt:lpstr>Proposed Solution</vt:lpstr>
      <vt:lpstr>Data Set</vt:lpstr>
      <vt:lpstr>Data Attributes</vt:lpstr>
      <vt:lpstr>Data Wrangling</vt:lpstr>
      <vt:lpstr>Preprocessing</vt:lpstr>
      <vt:lpstr>Predictive models used</vt:lpstr>
      <vt:lpstr>Methodology</vt:lpstr>
      <vt:lpstr>Results</vt:lpstr>
      <vt:lpstr>Conclusions &amp;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and Parcel: Predicting North American Freight Costs with Supervised Machine Learning</dc:title>
  <dc:creator>Kaufman, Kimberly</dc:creator>
  <cp:lastModifiedBy>Kaufman, Kimberly</cp:lastModifiedBy>
  <cp:revision>3</cp:revision>
  <dcterms:created xsi:type="dcterms:W3CDTF">2019-09-24T01:08:20Z</dcterms:created>
  <dcterms:modified xsi:type="dcterms:W3CDTF">2019-09-24T01:21:42Z</dcterms:modified>
</cp:coreProperties>
</file>