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Allocation of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Partitioning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247E-4AC4-868E-5946C3042D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247E-4AC4-868E-5946C3042D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247E-4AC4-868E-5946C3042D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247E-4AC4-868E-5946C3042D6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47E-4AC4-868E-5946C3042D6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247E-4AC4-868E-5946C3042D6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47E-4AC4-868E-5946C3042D6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247E-4AC4-868E-5946C3042D6D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Training</c:v>
                </c:pt>
                <c:pt idx="1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E-4AC4-868E-5946C3042D6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91739-C28F-4269-84A7-B91ABEE602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AAAE24-6826-43D5-B76A-6EA82112440B}">
      <dgm:prSet/>
      <dgm:spPr/>
      <dgm:t>
        <a:bodyPr/>
        <a:lstStyle/>
        <a:p>
          <a:r>
            <a:rPr lang="en-US"/>
            <a:t>2.5 years’ worth of demographic, marketing, social, and economic data</a:t>
          </a:r>
        </a:p>
      </dgm:t>
    </dgm:pt>
    <dgm:pt modelId="{E8F55646-829B-401F-AA5C-E6A5A829B8BC}" type="parTrans" cxnId="{72C5CEDD-5042-4BAC-83EA-CC57053A6807}">
      <dgm:prSet/>
      <dgm:spPr/>
      <dgm:t>
        <a:bodyPr/>
        <a:lstStyle/>
        <a:p>
          <a:endParaRPr lang="en-US"/>
        </a:p>
      </dgm:t>
    </dgm:pt>
    <dgm:pt modelId="{78EC4CC8-4C8E-4499-B499-D880913D1E8A}" type="sibTrans" cxnId="{72C5CEDD-5042-4BAC-83EA-CC57053A6807}">
      <dgm:prSet/>
      <dgm:spPr/>
      <dgm:t>
        <a:bodyPr/>
        <a:lstStyle/>
        <a:p>
          <a:endParaRPr lang="en-US"/>
        </a:p>
      </dgm:t>
    </dgm:pt>
    <dgm:pt modelId="{DA99FB0B-05AB-4BB0-B126-59CA5763A834}">
      <dgm:prSet/>
      <dgm:spPr/>
      <dgm:t>
        <a:bodyPr/>
        <a:lstStyle/>
        <a:p>
          <a:r>
            <a:rPr lang="en-US"/>
            <a:t>How can we use this to predict which clients are most likely to purchase the product in question?</a:t>
          </a:r>
        </a:p>
      </dgm:t>
    </dgm:pt>
    <dgm:pt modelId="{FB8D5780-0B8B-47BC-9FDF-778DC0A65C12}" type="parTrans" cxnId="{56CDE28F-8826-4611-8517-FFE36F774F8B}">
      <dgm:prSet/>
      <dgm:spPr/>
      <dgm:t>
        <a:bodyPr/>
        <a:lstStyle/>
        <a:p>
          <a:endParaRPr lang="en-US"/>
        </a:p>
      </dgm:t>
    </dgm:pt>
    <dgm:pt modelId="{74EE54FD-248D-4F5B-8468-4F923EBF10E6}" type="sibTrans" cxnId="{56CDE28F-8826-4611-8517-FFE36F774F8B}">
      <dgm:prSet/>
      <dgm:spPr/>
      <dgm:t>
        <a:bodyPr/>
        <a:lstStyle/>
        <a:p>
          <a:endParaRPr lang="en-US"/>
        </a:p>
      </dgm:t>
    </dgm:pt>
    <dgm:pt modelId="{0C1009F6-81C5-42A6-9B37-33E3ED093932}" type="pres">
      <dgm:prSet presAssocID="{00591739-C28F-4269-84A7-B91ABEE6027F}" presName="root" presStyleCnt="0">
        <dgm:presLayoutVars>
          <dgm:dir/>
          <dgm:resizeHandles val="exact"/>
        </dgm:presLayoutVars>
      </dgm:prSet>
      <dgm:spPr/>
    </dgm:pt>
    <dgm:pt modelId="{D92063EB-C94C-4BFA-9778-8BFA0C5FB571}" type="pres">
      <dgm:prSet presAssocID="{FEAAAE24-6826-43D5-B76A-6EA82112440B}" presName="compNode" presStyleCnt="0"/>
      <dgm:spPr/>
    </dgm:pt>
    <dgm:pt modelId="{892E26C4-54E7-4C9D-9F6F-CA8C14819967}" type="pres">
      <dgm:prSet presAssocID="{FEAAAE24-6826-43D5-B76A-6EA82112440B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CC34547F-577F-4412-BCD4-0ADC4CC7D56D}" type="pres">
      <dgm:prSet presAssocID="{FEAAAE24-6826-43D5-B76A-6EA82112440B}" presName="spaceRect" presStyleCnt="0"/>
      <dgm:spPr/>
    </dgm:pt>
    <dgm:pt modelId="{3E388C69-0BD7-4CA1-82F4-005BF0942D3A}" type="pres">
      <dgm:prSet presAssocID="{FEAAAE24-6826-43D5-B76A-6EA82112440B}" presName="textRect" presStyleLbl="revTx" presStyleIdx="0" presStyleCnt="2">
        <dgm:presLayoutVars>
          <dgm:chMax val="1"/>
          <dgm:chPref val="1"/>
        </dgm:presLayoutVars>
      </dgm:prSet>
      <dgm:spPr/>
    </dgm:pt>
    <dgm:pt modelId="{BC297048-E51A-4481-A347-020911297807}" type="pres">
      <dgm:prSet presAssocID="{78EC4CC8-4C8E-4499-B499-D880913D1E8A}" presName="sibTrans" presStyleCnt="0"/>
      <dgm:spPr/>
    </dgm:pt>
    <dgm:pt modelId="{6BA21B4F-5E0A-4B3E-946D-F28D325E6472}" type="pres">
      <dgm:prSet presAssocID="{DA99FB0B-05AB-4BB0-B126-59CA5763A834}" presName="compNode" presStyleCnt="0"/>
      <dgm:spPr/>
    </dgm:pt>
    <dgm:pt modelId="{6324FEE8-CAE5-4DB4-BDAB-DF10FCA8FAEF}" type="pres">
      <dgm:prSet presAssocID="{DA99FB0B-05AB-4BB0-B126-59CA5763A8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C36E7C75-CB6C-4BC1-8295-0D5E7337F134}" type="pres">
      <dgm:prSet presAssocID="{DA99FB0B-05AB-4BB0-B126-59CA5763A834}" presName="spaceRect" presStyleCnt="0"/>
      <dgm:spPr/>
    </dgm:pt>
    <dgm:pt modelId="{FF22BBA4-617A-4A33-8BE8-BF859B4A7A12}" type="pres">
      <dgm:prSet presAssocID="{DA99FB0B-05AB-4BB0-B126-59CA5763A83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EBDDC67-F03A-4727-9F88-F0D9D348038A}" type="presOf" srcId="{00591739-C28F-4269-84A7-B91ABEE6027F}" destId="{0C1009F6-81C5-42A6-9B37-33E3ED093932}" srcOrd="0" destOrd="0" presId="urn:microsoft.com/office/officeart/2018/2/layout/IconLabelList"/>
    <dgm:cxn modelId="{9DD3564E-E157-4E2F-9C8B-CDF432666071}" type="presOf" srcId="{DA99FB0B-05AB-4BB0-B126-59CA5763A834}" destId="{FF22BBA4-617A-4A33-8BE8-BF859B4A7A12}" srcOrd="0" destOrd="0" presId="urn:microsoft.com/office/officeart/2018/2/layout/IconLabelList"/>
    <dgm:cxn modelId="{56CDE28F-8826-4611-8517-FFE36F774F8B}" srcId="{00591739-C28F-4269-84A7-B91ABEE6027F}" destId="{DA99FB0B-05AB-4BB0-B126-59CA5763A834}" srcOrd="1" destOrd="0" parTransId="{FB8D5780-0B8B-47BC-9FDF-778DC0A65C12}" sibTransId="{74EE54FD-248D-4F5B-8468-4F923EBF10E6}"/>
    <dgm:cxn modelId="{03EB89A0-F47D-47D6-B40C-2F0217AE9C5A}" type="presOf" srcId="{FEAAAE24-6826-43D5-B76A-6EA82112440B}" destId="{3E388C69-0BD7-4CA1-82F4-005BF0942D3A}" srcOrd="0" destOrd="0" presId="urn:microsoft.com/office/officeart/2018/2/layout/IconLabelList"/>
    <dgm:cxn modelId="{72C5CEDD-5042-4BAC-83EA-CC57053A6807}" srcId="{00591739-C28F-4269-84A7-B91ABEE6027F}" destId="{FEAAAE24-6826-43D5-B76A-6EA82112440B}" srcOrd="0" destOrd="0" parTransId="{E8F55646-829B-401F-AA5C-E6A5A829B8BC}" sibTransId="{78EC4CC8-4C8E-4499-B499-D880913D1E8A}"/>
    <dgm:cxn modelId="{35928F86-C98B-4915-9F02-3577C978F69D}" type="presParOf" srcId="{0C1009F6-81C5-42A6-9B37-33E3ED093932}" destId="{D92063EB-C94C-4BFA-9778-8BFA0C5FB571}" srcOrd="0" destOrd="0" presId="urn:microsoft.com/office/officeart/2018/2/layout/IconLabelList"/>
    <dgm:cxn modelId="{A329A807-93FB-4AB2-AEA9-05FD83E68854}" type="presParOf" srcId="{D92063EB-C94C-4BFA-9778-8BFA0C5FB571}" destId="{892E26C4-54E7-4C9D-9F6F-CA8C14819967}" srcOrd="0" destOrd="0" presId="urn:microsoft.com/office/officeart/2018/2/layout/IconLabelList"/>
    <dgm:cxn modelId="{9ECA87D0-62E9-4614-AC01-7155751CBF0C}" type="presParOf" srcId="{D92063EB-C94C-4BFA-9778-8BFA0C5FB571}" destId="{CC34547F-577F-4412-BCD4-0ADC4CC7D56D}" srcOrd="1" destOrd="0" presId="urn:microsoft.com/office/officeart/2018/2/layout/IconLabelList"/>
    <dgm:cxn modelId="{CD17AC5C-A4ED-4196-B0A0-1EF18AB5F677}" type="presParOf" srcId="{D92063EB-C94C-4BFA-9778-8BFA0C5FB571}" destId="{3E388C69-0BD7-4CA1-82F4-005BF0942D3A}" srcOrd="2" destOrd="0" presId="urn:microsoft.com/office/officeart/2018/2/layout/IconLabelList"/>
    <dgm:cxn modelId="{9D56D266-A44F-4C59-99FF-6F05753D1068}" type="presParOf" srcId="{0C1009F6-81C5-42A6-9B37-33E3ED093932}" destId="{BC297048-E51A-4481-A347-020911297807}" srcOrd="1" destOrd="0" presId="urn:microsoft.com/office/officeart/2018/2/layout/IconLabelList"/>
    <dgm:cxn modelId="{BB0AD0D6-210D-455A-B2A4-28736B9B83EF}" type="presParOf" srcId="{0C1009F6-81C5-42A6-9B37-33E3ED093932}" destId="{6BA21B4F-5E0A-4B3E-946D-F28D325E6472}" srcOrd="2" destOrd="0" presId="urn:microsoft.com/office/officeart/2018/2/layout/IconLabelList"/>
    <dgm:cxn modelId="{4AACCB36-F300-45FB-82D6-6CC396CFA844}" type="presParOf" srcId="{6BA21B4F-5E0A-4B3E-946D-F28D325E6472}" destId="{6324FEE8-CAE5-4DB4-BDAB-DF10FCA8FAEF}" srcOrd="0" destOrd="0" presId="urn:microsoft.com/office/officeart/2018/2/layout/IconLabelList"/>
    <dgm:cxn modelId="{BD774275-A864-41B3-8D35-7931CA4DC6D7}" type="presParOf" srcId="{6BA21B4F-5E0A-4B3E-946D-F28D325E6472}" destId="{C36E7C75-CB6C-4BC1-8295-0D5E7337F134}" srcOrd="1" destOrd="0" presId="urn:microsoft.com/office/officeart/2018/2/layout/IconLabelList"/>
    <dgm:cxn modelId="{BE73BFF4-3DB0-40D0-B57D-52551723B1C7}" type="presParOf" srcId="{6BA21B4F-5E0A-4B3E-946D-F28D325E6472}" destId="{FF22BBA4-617A-4A33-8BE8-BF859B4A7A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3990BE-7802-44AC-AB5A-45BCD8EECEA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CA06C8D-4D6F-4860-97AC-DC2EAC834B6B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sz="1400" dirty="0"/>
            <a:t>7 customer demographic attributes</a:t>
          </a:r>
        </a:p>
      </dgm:t>
    </dgm:pt>
    <dgm:pt modelId="{9D5D94D4-2337-40B1-8B5D-A9E77FB9E387}" type="parTrans" cxnId="{46B0E146-DDE6-4C76-B8C7-CB6D1C25ED4D}">
      <dgm:prSet/>
      <dgm:spPr/>
      <dgm:t>
        <a:bodyPr/>
        <a:lstStyle/>
        <a:p>
          <a:endParaRPr lang="en-US" sz="1400"/>
        </a:p>
      </dgm:t>
    </dgm:pt>
    <dgm:pt modelId="{C179AAC3-EC55-4667-A36B-EF3D9D341C5A}" type="sibTrans" cxnId="{46B0E146-DDE6-4C76-B8C7-CB6D1C25ED4D}">
      <dgm:prSet/>
      <dgm:spPr/>
      <dgm:t>
        <a:bodyPr/>
        <a:lstStyle/>
        <a:p>
          <a:endParaRPr lang="en-US" sz="1400"/>
        </a:p>
      </dgm:t>
    </dgm:pt>
    <dgm:pt modelId="{BE744C58-23A1-4ED5-ACCB-A36AA1D09E74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400" dirty="0"/>
            <a:t>Age, job, marital status, education, default, housing, loan (categorical)</a:t>
          </a:r>
        </a:p>
      </dgm:t>
    </dgm:pt>
    <dgm:pt modelId="{E4456943-63E0-4505-B1E6-825EE0B8C8EE}" type="parTrans" cxnId="{55B8AE64-8245-49D5-B656-1D5A76AE9E65}">
      <dgm:prSet/>
      <dgm:spPr/>
      <dgm:t>
        <a:bodyPr/>
        <a:lstStyle/>
        <a:p>
          <a:endParaRPr lang="en-US" sz="1400"/>
        </a:p>
      </dgm:t>
    </dgm:pt>
    <dgm:pt modelId="{0D015E79-3F56-49CD-9A42-4AFA9FD1E439}" type="sibTrans" cxnId="{55B8AE64-8245-49D5-B656-1D5A76AE9E65}">
      <dgm:prSet/>
      <dgm:spPr/>
      <dgm:t>
        <a:bodyPr/>
        <a:lstStyle/>
        <a:p>
          <a:endParaRPr lang="en-US" sz="1400"/>
        </a:p>
      </dgm:t>
    </dgm:pt>
    <dgm:pt modelId="{151222D4-A537-4F4E-BA7E-4D89BCB29599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sz="1400"/>
            <a:t>8 marketing campaign attributes</a:t>
          </a:r>
        </a:p>
      </dgm:t>
    </dgm:pt>
    <dgm:pt modelId="{395B7D33-0D67-4AFF-9B67-E6DE92B9D8B9}" type="parTrans" cxnId="{EAC89776-8B5F-4014-B3EC-BB61E55BB022}">
      <dgm:prSet/>
      <dgm:spPr/>
      <dgm:t>
        <a:bodyPr/>
        <a:lstStyle/>
        <a:p>
          <a:endParaRPr lang="en-US" sz="1400"/>
        </a:p>
      </dgm:t>
    </dgm:pt>
    <dgm:pt modelId="{08306A73-A8CB-4AAE-AFBD-A6C953D45599}" type="sibTrans" cxnId="{EAC89776-8B5F-4014-B3EC-BB61E55BB022}">
      <dgm:prSet/>
      <dgm:spPr/>
      <dgm:t>
        <a:bodyPr/>
        <a:lstStyle/>
        <a:p>
          <a:endParaRPr lang="en-US" sz="1400"/>
        </a:p>
      </dgm:t>
    </dgm:pt>
    <dgm:pt modelId="{EBE1B682-5811-4917-A0C2-FAC88105322D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400" dirty="0"/>
            <a:t>Contact method, month, day of week, previous outcome (categorical)</a:t>
          </a:r>
        </a:p>
      </dgm:t>
    </dgm:pt>
    <dgm:pt modelId="{AB6EF9D1-1A24-4F71-A778-244E4CB80299}" type="parTrans" cxnId="{005D215C-6DF2-432F-9753-9FC1BF517A8A}">
      <dgm:prSet/>
      <dgm:spPr/>
      <dgm:t>
        <a:bodyPr/>
        <a:lstStyle/>
        <a:p>
          <a:endParaRPr lang="en-US" sz="1400"/>
        </a:p>
      </dgm:t>
    </dgm:pt>
    <dgm:pt modelId="{985B27F0-EAB2-452C-9E9F-6789BD77C9D9}" type="sibTrans" cxnId="{005D215C-6DF2-432F-9753-9FC1BF517A8A}">
      <dgm:prSet/>
      <dgm:spPr/>
      <dgm:t>
        <a:bodyPr/>
        <a:lstStyle/>
        <a:p>
          <a:endParaRPr lang="en-US" sz="1400"/>
        </a:p>
      </dgm:t>
    </dgm:pt>
    <dgm:pt modelId="{7DA26EC1-1BF8-4D86-A17C-715C86F213A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400" dirty="0"/>
            <a:t>Duration, campaign, days since last contact, # of previous contacts (continuous; numeric)</a:t>
          </a:r>
        </a:p>
      </dgm:t>
    </dgm:pt>
    <dgm:pt modelId="{BB9A0078-CE2B-4CE8-BF11-ED53DFAD317A}" type="parTrans" cxnId="{56F45B00-EEF0-4211-B9F6-CA32F5EB8377}">
      <dgm:prSet/>
      <dgm:spPr/>
      <dgm:t>
        <a:bodyPr/>
        <a:lstStyle/>
        <a:p>
          <a:endParaRPr lang="en-US" sz="1400"/>
        </a:p>
      </dgm:t>
    </dgm:pt>
    <dgm:pt modelId="{C9D2D9CA-27E4-4CA0-8C3B-A077C38A6B28}" type="sibTrans" cxnId="{56F45B00-EEF0-4211-B9F6-CA32F5EB8377}">
      <dgm:prSet/>
      <dgm:spPr/>
      <dgm:t>
        <a:bodyPr/>
        <a:lstStyle/>
        <a:p>
          <a:endParaRPr lang="en-US" sz="1400"/>
        </a:p>
      </dgm:t>
    </dgm:pt>
    <dgm:pt modelId="{33C22D0F-6525-4653-A81F-63773C351629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sz="1400" dirty="0"/>
            <a:t>5 social and economic context attributes</a:t>
          </a:r>
        </a:p>
      </dgm:t>
    </dgm:pt>
    <dgm:pt modelId="{B406A420-B339-4D98-8DC8-CF2E9808F907}" type="parTrans" cxnId="{122F54B9-A4A3-4919-8EEF-2472A31D9E3E}">
      <dgm:prSet/>
      <dgm:spPr/>
      <dgm:t>
        <a:bodyPr/>
        <a:lstStyle/>
        <a:p>
          <a:endParaRPr lang="en-US" sz="1400"/>
        </a:p>
      </dgm:t>
    </dgm:pt>
    <dgm:pt modelId="{10ABCF0A-B9C8-460A-BC64-BABA6ADEA46D}" type="sibTrans" cxnId="{122F54B9-A4A3-4919-8EEF-2472A31D9E3E}">
      <dgm:prSet/>
      <dgm:spPr/>
      <dgm:t>
        <a:bodyPr/>
        <a:lstStyle/>
        <a:p>
          <a:endParaRPr lang="en-US" sz="1400"/>
        </a:p>
      </dgm:t>
    </dgm:pt>
    <dgm:pt modelId="{5C4B54BE-441B-407D-9849-0F32A2030216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dirty="0"/>
            <a:t>Employment variation rate, consumer price index, consumer confidence index, Euribor 3 month rate, # of employees (continuous; numeric)</a:t>
          </a:r>
        </a:p>
      </dgm:t>
    </dgm:pt>
    <dgm:pt modelId="{5BC8799A-4A30-45A4-9F29-674E07D01ABB}" type="parTrans" cxnId="{71122A46-8687-43EC-A27B-AF1994477159}">
      <dgm:prSet/>
      <dgm:spPr/>
      <dgm:t>
        <a:bodyPr/>
        <a:lstStyle/>
        <a:p>
          <a:endParaRPr lang="en-US" sz="1400"/>
        </a:p>
      </dgm:t>
    </dgm:pt>
    <dgm:pt modelId="{BF5023C0-A607-4728-9EC6-7F17C6748704}" type="sibTrans" cxnId="{71122A46-8687-43EC-A27B-AF1994477159}">
      <dgm:prSet/>
      <dgm:spPr/>
      <dgm:t>
        <a:bodyPr/>
        <a:lstStyle/>
        <a:p>
          <a:endParaRPr lang="en-US" sz="1400"/>
        </a:p>
      </dgm:t>
    </dgm:pt>
    <dgm:pt modelId="{B7797B22-CDA6-4B7D-856D-7F0941DFED67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sz="1400"/>
            <a:t>1 output variable / target</a:t>
          </a:r>
        </a:p>
      </dgm:t>
    </dgm:pt>
    <dgm:pt modelId="{954901C2-E806-4F23-B21E-1182869D63DF}" type="parTrans" cxnId="{D1335693-BE6C-4781-A875-04D75FCFAB70}">
      <dgm:prSet/>
      <dgm:spPr/>
      <dgm:t>
        <a:bodyPr/>
        <a:lstStyle/>
        <a:p>
          <a:endParaRPr lang="en-US" sz="1400"/>
        </a:p>
      </dgm:t>
    </dgm:pt>
    <dgm:pt modelId="{0D4262F1-E39C-4724-A429-50597E086379}" type="sibTrans" cxnId="{D1335693-BE6C-4781-A875-04D75FCFAB70}">
      <dgm:prSet/>
      <dgm:spPr/>
      <dgm:t>
        <a:bodyPr/>
        <a:lstStyle/>
        <a:p>
          <a:endParaRPr lang="en-US" sz="1400"/>
        </a:p>
      </dgm:t>
    </dgm:pt>
    <dgm:pt modelId="{3F6CCA81-385D-46C6-8D5A-D1E9C5D5C6A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400"/>
            <a:t>Y (categorical; binary)</a:t>
          </a:r>
        </a:p>
      </dgm:t>
    </dgm:pt>
    <dgm:pt modelId="{4897A00E-1462-4DD8-AAC9-8BDEAB0C0E4E}" type="parTrans" cxnId="{EECC92A7-007E-4DB7-AAEB-FE404A6388B1}">
      <dgm:prSet/>
      <dgm:spPr/>
      <dgm:t>
        <a:bodyPr/>
        <a:lstStyle/>
        <a:p>
          <a:endParaRPr lang="en-US" sz="1400"/>
        </a:p>
      </dgm:t>
    </dgm:pt>
    <dgm:pt modelId="{242DD6C2-547A-4468-A67A-D2C20999B9CA}" type="sibTrans" cxnId="{EECC92A7-007E-4DB7-AAEB-FE404A6388B1}">
      <dgm:prSet/>
      <dgm:spPr/>
      <dgm:t>
        <a:bodyPr/>
        <a:lstStyle/>
        <a:p>
          <a:endParaRPr lang="en-US" sz="1400"/>
        </a:p>
      </dgm:t>
    </dgm:pt>
    <dgm:pt modelId="{F36EC7D8-2C6B-454D-B911-11A3AFF47AAB}" type="pres">
      <dgm:prSet presAssocID="{F03990BE-7802-44AC-AB5A-45BCD8EECEA1}" presName="root" presStyleCnt="0">
        <dgm:presLayoutVars>
          <dgm:dir/>
          <dgm:resizeHandles val="exact"/>
        </dgm:presLayoutVars>
      </dgm:prSet>
      <dgm:spPr/>
    </dgm:pt>
    <dgm:pt modelId="{43A41622-F627-469A-ABDD-E5451706C9A8}" type="pres">
      <dgm:prSet presAssocID="{4CA06C8D-4D6F-4860-97AC-DC2EAC834B6B}" presName="compNode" presStyleCnt="0"/>
      <dgm:spPr/>
    </dgm:pt>
    <dgm:pt modelId="{B94CC3A6-D4F2-4AB9-9B36-9F3D357296B9}" type="pres">
      <dgm:prSet presAssocID="{4CA06C8D-4D6F-4860-97AC-DC2EAC834B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F32AEEA-81B6-429E-93CE-EA7616AD7C79}" type="pres">
      <dgm:prSet presAssocID="{4CA06C8D-4D6F-4860-97AC-DC2EAC834B6B}" presName="iconSpace" presStyleCnt="0"/>
      <dgm:spPr/>
    </dgm:pt>
    <dgm:pt modelId="{9D702A8A-CEEA-46BB-9108-3DD44C1C0A8A}" type="pres">
      <dgm:prSet presAssocID="{4CA06C8D-4D6F-4860-97AC-DC2EAC834B6B}" presName="parTx" presStyleLbl="revTx" presStyleIdx="0" presStyleCnt="8">
        <dgm:presLayoutVars>
          <dgm:chMax val="0"/>
          <dgm:chPref val="0"/>
        </dgm:presLayoutVars>
      </dgm:prSet>
      <dgm:spPr/>
    </dgm:pt>
    <dgm:pt modelId="{A6BF7167-1B03-4A44-8F25-9843C71E7506}" type="pres">
      <dgm:prSet presAssocID="{4CA06C8D-4D6F-4860-97AC-DC2EAC834B6B}" presName="txSpace" presStyleCnt="0"/>
      <dgm:spPr/>
    </dgm:pt>
    <dgm:pt modelId="{38C43551-06A8-4E8C-9C57-0F2C707B1856}" type="pres">
      <dgm:prSet presAssocID="{4CA06C8D-4D6F-4860-97AC-DC2EAC834B6B}" presName="desTx" presStyleLbl="revTx" presStyleIdx="1" presStyleCnt="8">
        <dgm:presLayoutVars/>
      </dgm:prSet>
      <dgm:spPr/>
    </dgm:pt>
    <dgm:pt modelId="{1B56E012-2DBC-4647-A6D4-3F02EF4F6191}" type="pres">
      <dgm:prSet presAssocID="{C179AAC3-EC55-4667-A36B-EF3D9D341C5A}" presName="sibTrans" presStyleCnt="0"/>
      <dgm:spPr/>
    </dgm:pt>
    <dgm:pt modelId="{ED01DDB4-D431-4110-9FDA-B657D569BA15}" type="pres">
      <dgm:prSet presAssocID="{151222D4-A537-4F4E-BA7E-4D89BCB29599}" presName="compNode" presStyleCnt="0"/>
      <dgm:spPr/>
    </dgm:pt>
    <dgm:pt modelId="{888E600A-4450-4317-A10E-E76E2B17DA1B}" type="pres">
      <dgm:prSet presAssocID="{151222D4-A537-4F4E-BA7E-4D89BCB295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F465FAD-D09A-456A-8030-909FF2D971A4}" type="pres">
      <dgm:prSet presAssocID="{151222D4-A537-4F4E-BA7E-4D89BCB29599}" presName="iconSpace" presStyleCnt="0"/>
      <dgm:spPr/>
    </dgm:pt>
    <dgm:pt modelId="{EECA2391-D90C-4757-9ACF-B3134CD7C9FC}" type="pres">
      <dgm:prSet presAssocID="{151222D4-A537-4F4E-BA7E-4D89BCB29599}" presName="parTx" presStyleLbl="revTx" presStyleIdx="2" presStyleCnt="8">
        <dgm:presLayoutVars>
          <dgm:chMax val="0"/>
          <dgm:chPref val="0"/>
        </dgm:presLayoutVars>
      </dgm:prSet>
      <dgm:spPr/>
    </dgm:pt>
    <dgm:pt modelId="{10CFA71C-9E49-455E-BAAB-B5F61E5E186A}" type="pres">
      <dgm:prSet presAssocID="{151222D4-A537-4F4E-BA7E-4D89BCB29599}" presName="txSpace" presStyleCnt="0"/>
      <dgm:spPr/>
    </dgm:pt>
    <dgm:pt modelId="{26FB648B-EA95-4C14-A2DC-58FA16442DA3}" type="pres">
      <dgm:prSet presAssocID="{151222D4-A537-4F4E-BA7E-4D89BCB29599}" presName="desTx" presStyleLbl="revTx" presStyleIdx="3" presStyleCnt="8">
        <dgm:presLayoutVars/>
      </dgm:prSet>
      <dgm:spPr/>
    </dgm:pt>
    <dgm:pt modelId="{D20A270B-1357-4DD9-AD6F-CD757D4367DE}" type="pres">
      <dgm:prSet presAssocID="{08306A73-A8CB-4AAE-AFBD-A6C953D45599}" presName="sibTrans" presStyleCnt="0"/>
      <dgm:spPr/>
    </dgm:pt>
    <dgm:pt modelId="{2C09C53B-0883-4C0D-9120-D6EDE9518FF5}" type="pres">
      <dgm:prSet presAssocID="{33C22D0F-6525-4653-A81F-63773C351629}" presName="compNode" presStyleCnt="0"/>
      <dgm:spPr/>
    </dgm:pt>
    <dgm:pt modelId="{18505628-C607-4EF3-9767-F4C4944288FB}" type="pres">
      <dgm:prSet presAssocID="{33C22D0F-6525-4653-A81F-63773C3516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4E65666-85AB-44F7-AE7A-2A5C4E8C4506}" type="pres">
      <dgm:prSet presAssocID="{33C22D0F-6525-4653-A81F-63773C351629}" presName="iconSpace" presStyleCnt="0"/>
      <dgm:spPr/>
    </dgm:pt>
    <dgm:pt modelId="{7095B788-6A58-42D6-B012-16649C0D0F61}" type="pres">
      <dgm:prSet presAssocID="{33C22D0F-6525-4653-A81F-63773C351629}" presName="parTx" presStyleLbl="revTx" presStyleIdx="4" presStyleCnt="8">
        <dgm:presLayoutVars>
          <dgm:chMax val="0"/>
          <dgm:chPref val="0"/>
        </dgm:presLayoutVars>
      </dgm:prSet>
      <dgm:spPr/>
    </dgm:pt>
    <dgm:pt modelId="{8562C6C9-AE2F-4244-AB3B-51BFC72108E3}" type="pres">
      <dgm:prSet presAssocID="{33C22D0F-6525-4653-A81F-63773C351629}" presName="txSpace" presStyleCnt="0"/>
      <dgm:spPr/>
    </dgm:pt>
    <dgm:pt modelId="{3ECD88ED-4D93-421C-9B57-3225CCBED56D}" type="pres">
      <dgm:prSet presAssocID="{33C22D0F-6525-4653-A81F-63773C351629}" presName="desTx" presStyleLbl="revTx" presStyleIdx="5" presStyleCnt="8">
        <dgm:presLayoutVars/>
      </dgm:prSet>
      <dgm:spPr/>
    </dgm:pt>
    <dgm:pt modelId="{095CF9FD-B911-4FB1-BA04-CCD11ABFD365}" type="pres">
      <dgm:prSet presAssocID="{10ABCF0A-B9C8-460A-BC64-BABA6ADEA46D}" presName="sibTrans" presStyleCnt="0"/>
      <dgm:spPr/>
    </dgm:pt>
    <dgm:pt modelId="{842F3ED1-5AFE-4107-B077-577471301974}" type="pres">
      <dgm:prSet presAssocID="{B7797B22-CDA6-4B7D-856D-7F0941DFED67}" presName="compNode" presStyleCnt="0"/>
      <dgm:spPr/>
    </dgm:pt>
    <dgm:pt modelId="{44310F8E-DCC9-4350-9045-CD6E33260EA9}" type="pres">
      <dgm:prSet presAssocID="{B7797B22-CDA6-4B7D-856D-7F0941DFED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5ABBAF6-9DDB-436E-89B7-2F3E60F11D39}" type="pres">
      <dgm:prSet presAssocID="{B7797B22-CDA6-4B7D-856D-7F0941DFED67}" presName="iconSpace" presStyleCnt="0"/>
      <dgm:spPr/>
    </dgm:pt>
    <dgm:pt modelId="{EF03A30D-33EB-47A5-A4D3-96F169CBD25B}" type="pres">
      <dgm:prSet presAssocID="{B7797B22-CDA6-4B7D-856D-7F0941DFED67}" presName="parTx" presStyleLbl="revTx" presStyleIdx="6" presStyleCnt="8">
        <dgm:presLayoutVars>
          <dgm:chMax val="0"/>
          <dgm:chPref val="0"/>
        </dgm:presLayoutVars>
      </dgm:prSet>
      <dgm:spPr/>
    </dgm:pt>
    <dgm:pt modelId="{2A237C0D-403F-4A3D-8C86-97FD16E74E9B}" type="pres">
      <dgm:prSet presAssocID="{B7797B22-CDA6-4B7D-856D-7F0941DFED67}" presName="txSpace" presStyleCnt="0"/>
      <dgm:spPr/>
    </dgm:pt>
    <dgm:pt modelId="{2319B4E6-DEC6-4AF2-B21C-26BE7097F380}" type="pres">
      <dgm:prSet presAssocID="{B7797B22-CDA6-4B7D-856D-7F0941DFED67}" presName="desTx" presStyleLbl="revTx" presStyleIdx="7" presStyleCnt="8">
        <dgm:presLayoutVars/>
      </dgm:prSet>
      <dgm:spPr/>
    </dgm:pt>
  </dgm:ptLst>
  <dgm:cxnLst>
    <dgm:cxn modelId="{56F45B00-EEF0-4211-B9F6-CA32F5EB8377}" srcId="{151222D4-A537-4F4E-BA7E-4D89BCB29599}" destId="{7DA26EC1-1BF8-4D86-A17C-715C86F213A8}" srcOrd="1" destOrd="0" parTransId="{BB9A0078-CE2B-4CE8-BF11-ED53DFAD317A}" sibTransId="{C9D2D9CA-27E4-4CA0-8C3B-A077C38A6B28}"/>
    <dgm:cxn modelId="{7077EE00-9052-410E-87E4-0EDBF0F7AB3D}" type="presOf" srcId="{EBE1B682-5811-4917-A0C2-FAC88105322D}" destId="{26FB648B-EA95-4C14-A2DC-58FA16442DA3}" srcOrd="0" destOrd="0" presId="urn:microsoft.com/office/officeart/2018/5/layout/CenteredIconLabelDescriptionList"/>
    <dgm:cxn modelId="{887ED502-C4D6-464D-BBE6-49AFF6929831}" type="presOf" srcId="{33C22D0F-6525-4653-A81F-63773C351629}" destId="{7095B788-6A58-42D6-B012-16649C0D0F61}" srcOrd="0" destOrd="0" presId="urn:microsoft.com/office/officeart/2018/5/layout/CenteredIconLabelDescriptionList"/>
    <dgm:cxn modelId="{69010122-9D4C-4E28-8992-C1B786047B51}" type="presOf" srcId="{F03990BE-7802-44AC-AB5A-45BCD8EECEA1}" destId="{F36EC7D8-2C6B-454D-B911-11A3AFF47AAB}" srcOrd="0" destOrd="0" presId="urn:microsoft.com/office/officeart/2018/5/layout/CenteredIconLabelDescriptionList"/>
    <dgm:cxn modelId="{B23ADE2A-F7FF-4D15-A7D0-2FE0DF31548F}" type="presOf" srcId="{151222D4-A537-4F4E-BA7E-4D89BCB29599}" destId="{EECA2391-D90C-4757-9ACF-B3134CD7C9FC}" srcOrd="0" destOrd="0" presId="urn:microsoft.com/office/officeart/2018/5/layout/CenteredIconLabelDescriptionList"/>
    <dgm:cxn modelId="{005D215C-6DF2-432F-9753-9FC1BF517A8A}" srcId="{151222D4-A537-4F4E-BA7E-4D89BCB29599}" destId="{EBE1B682-5811-4917-A0C2-FAC88105322D}" srcOrd="0" destOrd="0" parTransId="{AB6EF9D1-1A24-4F71-A778-244E4CB80299}" sibTransId="{985B27F0-EAB2-452C-9E9F-6789BD77C9D9}"/>
    <dgm:cxn modelId="{55B8AE64-8245-49D5-B656-1D5A76AE9E65}" srcId="{4CA06C8D-4D6F-4860-97AC-DC2EAC834B6B}" destId="{BE744C58-23A1-4ED5-ACCB-A36AA1D09E74}" srcOrd="0" destOrd="0" parTransId="{E4456943-63E0-4505-B1E6-825EE0B8C8EE}" sibTransId="{0D015E79-3F56-49CD-9A42-4AFA9FD1E439}"/>
    <dgm:cxn modelId="{71122A46-8687-43EC-A27B-AF1994477159}" srcId="{33C22D0F-6525-4653-A81F-63773C351629}" destId="{5C4B54BE-441B-407D-9849-0F32A2030216}" srcOrd="0" destOrd="0" parTransId="{5BC8799A-4A30-45A4-9F29-674E07D01ABB}" sibTransId="{BF5023C0-A607-4728-9EC6-7F17C6748704}"/>
    <dgm:cxn modelId="{46B0E146-DDE6-4C76-B8C7-CB6D1C25ED4D}" srcId="{F03990BE-7802-44AC-AB5A-45BCD8EECEA1}" destId="{4CA06C8D-4D6F-4860-97AC-DC2EAC834B6B}" srcOrd="0" destOrd="0" parTransId="{9D5D94D4-2337-40B1-8B5D-A9E77FB9E387}" sibTransId="{C179AAC3-EC55-4667-A36B-EF3D9D341C5A}"/>
    <dgm:cxn modelId="{EAC89776-8B5F-4014-B3EC-BB61E55BB022}" srcId="{F03990BE-7802-44AC-AB5A-45BCD8EECEA1}" destId="{151222D4-A537-4F4E-BA7E-4D89BCB29599}" srcOrd="1" destOrd="0" parTransId="{395B7D33-0D67-4AFF-9B67-E6DE92B9D8B9}" sibTransId="{08306A73-A8CB-4AAE-AFBD-A6C953D45599}"/>
    <dgm:cxn modelId="{AC6C557A-DE9C-4047-A2AF-80CD375AD947}" type="presOf" srcId="{4CA06C8D-4D6F-4860-97AC-DC2EAC834B6B}" destId="{9D702A8A-CEEA-46BB-9108-3DD44C1C0A8A}" srcOrd="0" destOrd="0" presId="urn:microsoft.com/office/officeart/2018/5/layout/CenteredIconLabelDescriptionList"/>
    <dgm:cxn modelId="{22AA1486-E8CA-42F4-A235-7A082023F610}" type="presOf" srcId="{3F6CCA81-385D-46C6-8D5A-D1E9C5D5C6AC}" destId="{2319B4E6-DEC6-4AF2-B21C-26BE7097F380}" srcOrd="0" destOrd="0" presId="urn:microsoft.com/office/officeart/2018/5/layout/CenteredIconLabelDescriptionList"/>
    <dgm:cxn modelId="{DA64F18E-8CB6-4671-8F6A-8DC128E50A0B}" type="presOf" srcId="{7DA26EC1-1BF8-4D86-A17C-715C86F213A8}" destId="{26FB648B-EA95-4C14-A2DC-58FA16442DA3}" srcOrd="0" destOrd="1" presId="urn:microsoft.com/office/officeart/2018/5/layout/CenteredIconLabelDescriptionList"/>
    <dgm:cxn modelId="{D1335693-BE6C-4781-A875-04D75FCFAB70}" srcId="{F03990BE-7802-44AC-AB5A-45BCD8EECEA1}" destId="{B7797B22-CDA6-4B7D-856D-7F0941DFED67}" srcOrd="3" destOrd="0" parTransId="{954901C2-E806-4F23-B21E-1182869D63DF}" sibTransId="{0D4262F1-E39C-4724-A429-50597E086379}"/>
    <dgm:cxn modelId="{EECC92A7-007E-4DB7-AAEB-FE404A6388B1}" srcId="{B7797B22-CDA6-4B7D-856D-7F0941DFED67}" destId="{3F6CCA81-385D-46C6-8D5A-D1E9C5D5C6AC}" srcOrd="0" destOrd="0" parTransId="{4897A00E-1462-4DD8-AAC9-8BDEAB0C0E4E}" sibTransId="{242DD6C2-547A-4468-A67A-D2C20999B9CA}"/>
    <dgm:cxn modelId="{330747AF-7234-4214-B817-2E08572F36D0}" type="presOf" srcId="{BE744C58-23A1-4ED5-ACCB-A36AA1D09E74}" destId="{38C43551-06A8-4E8C-9C57-0F2C707B1856}" srcOrd="0" destOrd="0" presId="urn:microsoft.com/office/officeart/2018/5/layout/CenteredIconLabelDescriptionList"/>
    <dgm:cxn modelId="{122F54B9-A4A3-4919-8EEF-2472A31D9E3E}" srcId="{F03990BE-7802-44AC-AB5A-45BCD8EECEA1}" destId="{33C22D0F-6525-4653-A81F-63773C351629}" srcOrd="2" destOrd="0" parTransId="{B406A420-B339-4D98-8DC8-CF2E9808F907}" sibTransId="{10ABCF0A-B9C8-460A-BC64-BABA6ADEA46D}"/>
    <dgm:cxn modelId="{59AD59CC-C92B-4755-AAC1-E6231A5B82DA}" type="presOf" srcId="{5C4B54BE-441B-407D-9849-0F32A2030216}" destId="{3ECD88ED-4D93-421C-9B57-3225CCBED56D}" srcOrd="0" destOrd="0" presId="urn:microsoft.com/office/officeart/2018/5/layout/CenteredIconLabelDescriptionList"/>
    <dgm:cxn modelId="{3FDB3DE1-A2D5-47BB-A08A-FFD762D5F526}" type="presOf" srcId="{B7797B22-CDA6-4B7D-856D-7F0941DFED67}" destId="{EF03A30D-33EB-47A5-A4D3-96F169CBD25B}" srcOrd="0" destOrd="0" presId="urn:microsoft.com/office/officeart/2018/5/layout/CenteredIconLabelDescriptionList"/>
    <dgm:cxn modelId="{78F02A6E-167B-4ED7-A1AE-9F2256C59F35}" type="presParOf" srcId="{F36EC7D8-2C6B-454D-B911-11A3AFF47AAB}" destId="{43A41622-F627-469A-ABDD-E5451706C9A8}" srcOrd="0" destOrd="0" presId="urn:microsoft.com/office/officeart/2018/5/layout/CenteredIconLabelDescriptionList"/>
    <dgm:cxn modelId="{DE8E452F-8CB0-4053-B008-224F335EB20C}" type="presParOf" srcId="{43A41622-F627-469A-ABDD-E5451706C9A8}" destId="{B94CC3A6-D4F2-4AB9-9B36-9F3D357296B9}" srcOrd="0" destOrd="0" presId="urn:microsoft.com/office/officeart/2018/5/layout/CenteredIconLabelDescriptionList"/>
    <dgm:cxn modelId="{7D043BEC-BE80-4702-B29B-5116BF287CEB}" type="presParOf" srcId="{43A41622-F627-469A-ABDD-E5451706C9A8}" destId="{FF32AEEA-81B6-429E-93CE-EA7616AD7C79}" srcOrd="1" destOrd="0" presId="urn:microsoft.com/office/officeart/2018/5/layout/CenteredIconLabelDescriptionList"/>
    <dgm:cxn modelId="{67633CCB-8A12-4E4C-954F-2AB4908796C7}" type="presParOf" srcId="{43A41622-F627-469A-ABDD-E5451706C9A8}" destId="{9D702A8A-CEEA-46BB-9108-3DD44C1C0A8A}" srcOrd="2" destOrd="0" presId="urn:microsoft.com/office/officeart/2018/5/layout/CenteredIconLabelDescriptionList"/>
    <dgm:cxn modelId="{7A045545-A80C-4FA3-819D-9C4C8A5720E8}" type="presParOf" srcId="{43A41622-F627-469A-ABDD-E5451706C9A8}" destId="{A6BF7167-1B03-4A44-8F25-9843C71E7506}" srcOrd="3" destOrd="0" presId="urn:microsoft.com/office/officeart/2018/5/layout/CenteredIconLabelDescriptionList"/>
    <dgm:cxn modelId="{C09436B9-0D2C-49E5-A54A-12F77A693541}" type="presParOf" srcId="{43A41622-F627-469A-ABDD-E5451706C9A8}" destId="{38C43551-06A8-4E8C-9C57-0F2C707B1856}" srcOrd="4" destOrd="0" presId="urn:microsoft.com/office/officeart/2018/5/layout/CenteredIconLabelDescriptionList"/>
    <dgm:cxn modelId="{4D40A00B-E1BC-429E-8399-F74E9E779748}" type="presParOf" srcId="{F36EC7D8-2C6B-454D-B911-11A3AFF47AAB}" destId="{1B56E012-2DBC-4647-A6D4-3F02EF4F6191}" srcOrd="1" destOrd="0" presId="urn:microsoft.com/office/officeart/2018/5/layout/CenteredIconLabelDescriptionList"/>
    <dgm:cxn modelId="{646E06D2-983B-42AE-8ADD-949C61CB79BC}" type="presParOf" srcId="{F36EC7D8-2C6B-454D-B911-11A3AFF47AAB}" destId="{ED01DDB4-D431-4110-9FDA-B657D569BA15}" srcOrd="2" destOrd="0" presId="urn:microsoft.com/office/officeart/2018/5/layout/CenteredIconLabelDescriptionList"/>
    <dgm:cxn modelId="{269620C0-8535-422E-B7DE-B775C767553C}" type="presParOf" srcId="{ED01DDB4-D431-4110-9FDA-B657D569BA15}" destId="{888E600A-4450-4317-A10E-E76E2B17DA1B}" srcOrd="0" destOrd="0" presId="urn:microsoft.com/office/officeart/2018/5/layout/CenteredIconLabelDescriptionList"/>
    <dgm:cxn modelId="{1349C0C1-16A6-4E43-83B4-A6D027FA1139}" type="presParOf" srcId="{ED01DDB4-D431-4110-9FDA-B657D569BA15}" destId="{1F465FAD-D09A-456A-8030-909FF2D971A4}" srcOrd="1" destOrd="0" presId="urn:microsoft.com/office/officeart/2018/5/layout/CenteredIconLabelDescriptionList"/>
    <dgm:cxn modelId="{6C4CEC7D-3D7E-4EDA-9081-DC42875AD1C2}" type="presParOf" srcId="{ED01DDB4-D431-4110-9FDA-B657D569BA15}" destId="{EECA2391-D90C-4757-9ACF-B3134CD7C9FC}" srcOrd="2" destOrd="0" presId="urn:microsoft.com/office/officeart/2018/5/layout/CenteredIconLabelDescriptionList"/>
    <dgm:cxn modelId="{6ADEAA2A-A788-4AF4-A84A-35D9D1F998AA}" type="presParOf" srcId="{ED01DDB4-D431-4110-9FDA-B657D569BA15}" destId="{10CFA71C-9E49-455E-BAAB-B5F61E5E186A}" srcOrd="3" destOrd="0" presId="urn:microsoft.com/office/officeart/2018/5/layout/CenteredIconLabelDescriptionList"/>
    <dgm:cxn modelId="{71838EE1-3E11-4171-B8C4-7AECC5A47A3B}" type="presParOf" srcId="{ED01DDB4-D431-4110-9FDA-B657D569BA15}" destId="{26FB648B-EA95-4C14-A2DC-58FA16442DA3}" srcOrd="4" destOrd="0" presId="urn:microsoft.com/office/officeart/2018/5/layout/CenteredIconLabelDescriptionList"/>
    <dgm:cxn modelId="{9A3B39DF-C535-4359-9DDA-780AE583B664}" type="presParOf" srcId="{F36EC7D8-2C6B-454D-B911-11A3AFF47AAB}" destId="{D20A270B-1357-4DD9-AD6F-CD757D4367DE}" srcOrd="3" destOrd="0" presId="urn:microsoft.com/office/officeart/2018/5/layout/CenteredIconLabelDescriptionList"/>
    <dgm:cxn modelId="{0444B494-A966-4DAD-AE63-192E02CAAC16}" type="presParOf" srcId="{F36EC7D8-2C6B-454D-B911-11A3AFF47AAB}" destId="{2C09C53B-0883-4C0D-9120-D6EDE9518FF5}" srcOrd="4" destOrd="0" presId="urn:microsoft.com/office/officeart/2018/5/layout/CenteredIconLabelDescriptionList"/>
    <dgm:cxn modelId="{5B538900-3369-4915-B32C-098CE21E72AC}" type="presParOf" srcId="{2C09C53B-0883-4C0D-9120-D6EDE9518FF5}" destId="{18505628-C607-4EF3-9767-F4C4944288FB}" srcOrd="0" destOrd="0" presId="urn:microsoft.com/office/officeart/2018/5/layout/CenteredIconLabelDescriptionList"/>
    <dgm:cxn modelId="{54D1484D-ECA3-4B7E-8071-2DAA8AE760E6}" type="presParOf" srcId="{2C09C53B-0883-4C0D-9120-D6EDE9518FF5}" destId="{54E65666-85AB-44F7-AE7A-2A5C4E8C4506}" srcOrd="1" destOrd="0" presId="urn:microsoft.com/office/officeart/2018/5/layout/CenteredIconLabelDescriptionList"/>
    <dgm:cxn modelId="{B263918A-B162-4703-8D96-8AAE58DEDC25}" type="presParOf" srcId="{2C09C53B-0883-4C0D-9120-D6EDE9518FF5}" destId="{7095B788-6A58-42D6-B012-16649C0D0F61}" srcOrd="2" destOrd="0" presId="urn:microsoft.com/office/officeart/2018/5/layout/CenteredIconLabelDescriptionList"/>
    <dgm:cxn modelId="{E2D88B6D-7190-43F9-B3BF-1BDA4F2BE8F9}" type="presParOf" srcId="{2C09C53B-0883-4C0D-9120-D6EDE9518FF5}" destId="{8562C6C9-AE2F-4244-AB3B-51BFC72108E3}" srcOrd="3" destOrd="0" presId="urn:microsoft.com/office/officeart/2018/5/layout/CenteredIconLabelDescriptionList"/>
    <dgm:cxn modelId="{F0607005-3341-4FBA-8474-61C226C55473}" type="presParOf" srcId="{2C09C53B-0883-4C0D-9120-D6EDE9518FF5}" destId="{3ECD88ED-4D93-421C-9B57-3225CCBED56D}" srcOrd="4" destOrd="0" presId="urn:microsoft.com/office/officeart/2018/5/layout/CenteredIconLabelDescriptionList"/>
    <dgm:cxn modelId="{B6AB1083-7A4A-4E70-8257-DA1304210E57}" type="presParOf" srcId="{F36EC7D8-2C6B-454D-B911-11A3AFF47AAB}" destId="{095CF9FD-B911-4FB1-BA04-CCD11ABFD365}" srcOrd="5" destOrd="0" presId="urn:microsoft.com/office/officeart/2018/5/layout/CenteredIconLabelDescriptionList"/>
    <dgm:cxn modelId="{84E86944-60AC-45AB-8749-2418D43E82B8}" type="presParOf" srcId="{F36EC7D8-2C6B-454D-B911-11A3AFF47AAB}" destId="{842F3ED1-5AFE-4107-B077-577471301974}" srcOrd="6" destOrd="0" presId="urn:microsoft.com/office/officeart/2018/5/layout/CenteredIconLabelDescriptionList"/>
    <dgm:cxn modelId="{E6DA018E-713E-43E0-A0AD-1129AEC9BC01}" type="presParOf" srcId="{842F3ED1-5AFE-4107-B077-577471301974}" destId="{44310F8E-DCC9-4350-9045-CD6E33260EA9}" srcOrd="0" destOrd="0" presId="urn:microsoft.com/office/officeart/2018/5/layout/CenteredIconLabelDescriptionList"/>
    <dgm:cxn modelId="{3856EBB0-1101-4E4E-8063-A8FE5101F37C}" type="presParOf" srcId="{842F3ED1-5AFE-4107-B077-577471301974}" destId="{D5ABBAF6-9DDB-436E-89B7-2F3E60F11D39}" srcOrd="1" destOrd="0" presId="urn:microsoft.com/office/officeart/2018/5/layout/CenteredIconLabelDescriptionList"/>
    <dgm:cxn modelId="{07AF98A4-307C-461C-B433-224EF85AAE5C}" type="presParOf" srcId="{842F3ED1-5AFE-4107-B077-577471301974}" destId="{EF03A30D-33EB-47A5-A4D3-96F169CBD25B}" srcOrd="2" destOrd="0" presId="urn:microsoft.com/office/officeart/2018/5/layout/CenteredIconLabelDescriptionList"/>
    <dgm:cxn modelId="{859CEF35-C852-47D7-8577-02E72E0208E6}" type="presParOf" srcId="{842F3ED1-5AFE-4107-B077-577471301974}" destId="{2A237C0D-403F-4A3D-8C86-97FD16E74E9B}" srcOrd="3" destOrd="0" presId="urn:microsoft.com/office/officeart/2018/5/layout/CenteredIconLabelDescriptionList"/>
    <dgm:cxn modelId="{870B8F8E-46AD-462B-BFCF-A70E705F9A3C}" type="presParOf" srcId="{842F3ED1-5AFE-4107-B077-577471301974}" destId="{2319B4E6-DEC6-4AF2-B21C-26BE7097F38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E26C4-54E7-4C9D-9F6F-CA8C14819967}">
      <dsp:nvSpPr>
        <dsp:cNvPr id="0" name=""/>
        <dsp:cNvSpPr/>
      </dsp:nvSpPr>
      <dsp:spPr>
        <a:xfrm>
          <a:off x="1443000" y="4208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88C69-0BD7-4CA1-82F4-005BF0942D3A}">
      <dsp:nvSpPr>
        <dsp:cNvPr id="0" name=""/>
        <dsp:cNvSpPr/>
      </dsp:nvSpPr>
      <dsp:spPr>
        <a:xfrm>
          <a:off x="255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2.5 years’ worth of demographic, marketing, social, and economic data</a:t>
          </a:r>
        </a:p>
      </dsp:txBody>
      <dsp:txXfrm>
        <a:off x="255000" y="2418512"/>
        <a:ext cx="4320000" cy="720000"/>
      </dsp:txXfrm>
    </dsp:sp>
    <dsp:sp modelId="{6324FEE8-CAE5-4DB4-BDAB-DF10FCA8FAEF}">
      <dsp:nvSpPr>
        <dsp:cNvPr id="0" name=""/>
        <dsp:cNvSpPr/>
      </dsp:nvSpPr>
      <dsp:spPr>
        <a:xfrm>
          <a:off x="6519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2BBA4-617A-4A33-8BE8-BF859B4A7A12}">
      <dsp:nvSpPr>
        <dsp:cNvPr id="0" name=""/>
        <dsp:cNvSpPr/>
      </dsp:nvSpPr>
      <dsp:spPr>
        <a:xfrm>
          <a:off x="5331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can we use this to predict which clients are most likely to purchase the product in question?</a:t>
          </a:r>
        </a:p>
      </dsp:txBody>
      <dsp:txXfrm>
        <a:off x="5331000" y="241851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CC3A6-D4F2-4AB9-9B36-9F3D357296B9}">
      <dsp:nvSpPr>
        <dsp:cNvPr id="0" name=""/>
        <dsp:cNvSpPr/>
      </dsp:nvSpPr>
      <dsp:spPr>
        <a:xfrm>
          <a:off x="723091" y="181698"/>
          <a:ext cx="764112" cy="764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02A8A-CEEA-46BB-9108-3DD44C1C0A8A}">
      <dsp:nvSpPr>
        <dsp:cNvPr id="0" name=""/>
        <dsp:cNvSpPr/>
      </dsp:nvSpPr>
      <dsp:spPr>
        <a:xfrm>
          <a:off x="13558" y="1065321"/>
          <a:ext cx="2183178" cy="38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7 customer demographic attributes</a:t>
          </a:r>
        </a:p>
      </dsp:txBody>
      <dsp:txXfrm>
        <a:off x="13558" y="1065321"/>
        <a:ext cx="2183178" cy="388878"/>
      </dsp:txXfrm>
    </dsp:sp>
    <dsp:sp modelId="{38C43551-06A8-4E8C-9C57-0F2C707B1856}">
      <dsp:nvSpPr>
        <dsp:cNvPr id="0" name=""/>
        <dsp:cNvSpPr/>
      </dsp:nvSpPr>
      <dsp:spPr>
        <a:xfrm>
          <a:off x="13558" y="1509786"/>
          <a:ext cx="2183178" cy="145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Age, job, marital status, education, default, housing, loan (categorical)</a:t>
          </a:r>
        </a:p>
      </dsp:txBody>
      <dsp:txXfrm>
        <a:off x="13558" y="1509786"/>
        <a:ext cx="2183178" cy="1451236"/>
      </dsp:txXfrm>
    </dsp:sp>
    <dsp:sp modelId="{888E600A-4450-4317-A10E-E76E2B17DA1B}">
      <dsp:nvSpPr>
        <dsp:cNvPr id="0" name=""/>
        <dsp:cNvSpPr/>
      </dsp:nvSpPr>
      <dsp:spPr>
        <a:xfrm>
          <a:off x="3288326" y="181698"/>
          <a:ext cx="764112" cy="764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A2391-D90C-4757-9ACF-B3134CD7C9FC}">
      <dsp:nvSpPr>
        <dsp:cNvPr id="0" name=""/>
        <dsp:cNvSpPr/>
      </dsp:nvSpPr>
      <dsp:spPr>
        <a:xfrm>
          <a:off x="2578793" y="1065321"/>
          <a:ext cx="2183178" cy="38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8 marketing campaign attributes</a:t>
          </a:r>
        </a:p>
      </dsp:txBody>
      <dsp:txXfrm>
        <a:off x="2578793" y="1065321"/>
        <a:ext cx="2183178" cy="388878"/>
      </dsp:txXfrm>
    </dsp:sp>
    <dsp:sp modelId="{26FB648B-EA95-4C14-A2DC-58FA16442DA3}">
      <dsp:nvSpPr>
        <dsp:cNvPr id="0" name=""/>
        <dsp:cNvSpPr/>
      </dsp:nvSpPr>
      <dsp:spPr>
        <a:xfrm>
          <a:off x="2578793" y="1509786"/>
          <a:ext cx="2183178" cy="145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method, month, day of week, previous outcome (categorical)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Duration, campaign, days since last contact, # of previous contacts (continuous; numeric)</a:t>
          </a:r>
        </a:p>
      </dsp:txBody>
      <dsp:txXfrm>
        <a:off x="2578793" y="1509786"/>
        <a:ext cx="2183178" cy="1451236"/>
      </dsp:txXfrm>
    </dsp:sp>
    <dsp:sp modelId="{18505628-C607-4EF3-9767-F4C4944288FB}">
      <dsp:nvSpPr>
        <dsp:cNvPr id="0" name=""/>
        <dsp:cNvSpPr/>
      </dsp:nvSpPr>
      <dsp:spPr>
        <a:xfrm>
          <a:off x="5853561" y="181698"/>
          <a:ext cx="764112" cy="764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5B788-6A58-42D6-B012-16649C0D0F61}">
      <dsp:nvSpPr>
        <dsp:cNvPr id="0" name=""/>
        <dsp:cNvSpPr/>
      </dsp:nvSpPr>
      <dsp:spPr>
        <a:xfrm>
          <a:off x="5144028" y="1065321"/>
          <a:ext cx="2183178" cy="38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5 social and economic context attributes</a:t>
          </a:r>
        </a:p>
      </dsp:txBody>
      <dsp:txXfrm>
        <a:off x="5144028" y="1065321"/>
        <a:ext cx="2183178" cy="388878"/>
      </dsp:txXfrm>
    </dsp:sp>
    <dsp:sp modelId="{3ECD88ED-4D93-421C-9B57-3225CCBED56D}">
      <dsp:nvSpPr>
        <dsp:cNvPr id="0" name=""/>
        <dsp:cNvSpPr/>
      </dsp:nvSpPr>
      <dsp:spPr>
        <a:xfrm>
          <a:off x="5144028" y="1509786"/>
          <a:ext cx="2183178" cy="145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Employment variation rate, consumer price index, consumer confidence index, Euribor 3 month rate, # of employees (continuous; numeric)</a:t>
          </a:r>
        </a:p>
      </dsp:txBody>
      <dsp:txXfrm>
        <a:off x="5144028" y="1509786"/>
        <a:ext cx="2183178" cy="1451236"/>
      </dsp:txXfrm>
    </dsp:sp>
    <dsp:sp modelId="{44310F8E-DCC9-4350-9045-CD6E33260EA9}">
      <dsp:nvSpPr>
        <dsp:cNvPr id="0" name=""/>
        <dsp:cNvSpPr/>
      </dsp:nvSpPr>
      <dsp:spPr>
        <a:xfrm>
          <a:off x="8418795" y="181698"/>
          <a:ext cx="764112" cy="764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3A30D-33EB-47A5-A4D3-96F169CBD25B}">
      <dsp:nvSpPr>
        <dsp:cNvPr id="0" name=""/>
        <dsp:cNvSpPr/>
      </dsp:nvSpPr>
      <dsp:spPr>
        <a:xfrm>
          <a:off x="7709262" y="1065321"/>
          <a:ext cx="2183178" cy="38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 output variable / target</a:t>
          </a:r>
        </a:p>
      </dsp:txBody>
      <dsp:txXfrm>
        <a:off x="7709262" y="1065321"/>
        <a:ext cx="2183178" cy="388878"/>
      </dsp:txXfrm>
    </dsp:sp>
    <dsp:sp modelId="{2319B4E6-DEC6-4AF2-B21C-26BE7097F380}">
      <dsp:nvSpPr>
        <dsp:cNvPr id="0" name=""/>
        <dsp:cNvSpPr/>
      </dsp:nvSpPr>
      <dsp:spPr>
        <a:xfrm>
          <a:off x="7709262" y="1509786"/>
          <a:ext cx="2183178" cy="145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 (categorical; binary)</a:t>
          </a:r>
        </a:p>
      </dsp:txBody>
      <dsp:txXfrm>
        <a:off x="7709262" y="1509786"/>
        <a:ext cx="2183178" cy="1451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2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13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7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42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3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2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7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EB1C-DAC3-4A0B-8838-E8148C962E6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42C7-74B3-44C2-B51D-86CC5086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4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DF88-CC08-4E78-A9B9-FC23A4B7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02433"/>
            <a:ext cx="5367866" cy="2387600"/>
          </a:xfrm>
        </p:spPr>
        <p:txBody>
          <a:bodyPr>
            <a:normAutofit/>
          </a:bodyPr>
          <a:lstStyle/>
          <a:p>
            <a:r>
              <a:rPr lang="en-US" sz="4100" i="1"/>
              <a:t>Predicting the ultimate customer in Portuguese bank marketing</a:t>
            </a:r>
            <a:endParaRPr lang="en-US" sz="4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94C13-5BD2-4B69-9F9E-C157B042A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588975"/>
            <a:ext cx="5376333" cy="1655762"/>
          </a:xfrm>
        </p:spPr>
        <p:txBody>
          <a:bodyPr>
            <a:normAutofit/>
          </a:bodyPr>
          <a:lstStyle/>
          <a:p>
            <a:r>
              <a:rPr lang="en-US" sz="1800"/>
              <a:t>Kimberly Kaufman</a:t>
            </a:r>
          </a:p>
          <a:p>
            <a:r>
              <a:rPr lang="en-US" sz="1800"/>
              <a:t>Springboard: Foundations of Data Science Workshop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E6E41DF6-F2B3-491B-AE82-017D7B174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3835" y="1526123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86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8B69-ACB4-4195-AB93-5787273E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2946-4BFE-44E8-857A-A862A192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514805" cy="3541714"/>
          </a:xfrm>
        </p:spPr>
        <p:txBody>
          <a:bodyPr/>
          <a:lstStyle/>
          <a:p>
            <a:r>
              <a:rPr lang="en-US" dirty="0"/>
              <a:t>Initial distribution of y = yes as expected</a:t>
            </a:r>
          </a:p>
          <a:p>
            <a:r>
              <a:rPr lang="en-US" dirty="0"/>
              <a:t>Next step: determine threshold value</a:t>
            </a:r>
          </a:p>
          <a:p>
            <a:endParaRPr 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6D69242-8297-413B-BBAD-1BE3386A93C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20272" y="2414282"/>
            <a:ext cx="4427139" cy="35417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104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773A-B67C-456C-8DC4-AE5AC68E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#1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DAD3E-EC71-4FBB-BD2A-CB0AD15F9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Optimal balance of true positives &amp; false positives at threshold value of 0.2</a:t>
            </a:r>
          </a:p>
          <a:p>
            <a:r>
              <a:rPr lang="en-US" dirty="0"/>
              <a:t>AUC value = .9114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930E4-76D7-41E3-9697-675F2BC4B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41410" y="2101939"/>
            <a:ext cx="4646602" cy="82391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CD012F41-AEFB-4697-83DB-35B978F1D0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27786" y="2139901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32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773A-B67C-456C-8DC4-AE5AC68E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#2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DAD3E-EC71-4FBB-BD2A-CB0AD15F9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Optimal balance of 0.6 precision &amp; 0.4 recall at threshold value of 0.5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930E4-76D7-41E3-9697-675F2BC4B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41410" y="2101939"/>
            <a:ext cx="4646602" cy="823912"/>
          </a:xfrm>
        </p:spPr>
        <p:txBody>
          <a:bodyPr/>
          <a:lstStyle/>
          <a:p>
            <a:r>
              <a:rPr lang="en-US" dirty="0"/>
              <a:t>Precision/Recall Curve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63601DD9-6A3B-424D-B2CE-A674BBA5AB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27786" y="220159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453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D9EB-2137-4D03-9DC6-AE4DFD37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87FB-D63B-426D-A919-B8913187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42714" cy="3837804"/>
          </a:xfrm>
        </p:spPr>
        <p:txBody>
          <a:bodyPr>
            <a:normAutofit/>
          </a:bodyPr>
          <a:lstStyle/>
          <a:p>
            <a:r>
              <a:rPr lang="en-US" dirty="0"/>
              <a:t>Use ROC curve &amp; threshold value of 0.2</a:t>
            </a:r>
          </a:p>
          <a:p>
            <a:r>
              <a:rPr lang="en-US" dirty="0"/>
              <a:t>Compute confusion matrix on predictions vs test set</a:t>
            </a:r>
          </a:p>
          <a:p>
            <a:pPr lvl="1"/>
            <a:r>
              <a:rPr lang="en-US" dirty="0"/>
              <a:t>Sensitivity rate: 24.4%</a:t>
            </a:r>
          </a:p>
          <a:p>
            <a:pPr lvl="1"/>
            <a:r>
              <a:rPr lang="en-US" dirty="0"/>
              <a:t>Specificity rate: 90.4%</a:t>
            </a:r>
          </a:p>
          <a:p>
            <a:pPr lvl="1"/>
            <a:r>
              <a:rPr lang="en-US" dirty="0"/>
              <a:t>Total accuracy rate: 83.0%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A4C4FD-4CDB-46FA-8474-8DEB49C47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49580"/>
              </p:ext>
            </p:extLst>
          </p:nvPr>
        </p:nvGraphicFramePr>
        <p:xfrm>
          <a:off x="7503024" y="2917207"/>
          <a:ext cx="2203605" cy="1388397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734535">
                  <a:extLst>
                    <a:ext uri="{9D8B030D-6E8A-4147-A177-3AD203B41FA5}">
                      <a16:colId xmlns:a16="http://schemas.microsoft.com/office/drawing/2014/main" val="2901332988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1474996647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2518114498"/>
                    </a:ext>
                  </a:extLst>
                </a:gridCol>
              </a:tblGrid>
              <a:tr h="46279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61476"/>
                  </a:ext>
                </a:extLst>
              </a:tr>
              <a:tr h="46279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347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3307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647515"/>
                  </a:ext>
                </a:extLst>
              </a:tr>
              <a:tr h="46279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352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112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6961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7E54316-6817-4F34-9A17-A5D6D639D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024" y="2112826"/>
            <a:ext cx="2712130" cy="77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3068-4395-4A4A-B54E-85CCD8D9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AA24-5FF7-4F83-9572-3C3A03BB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logistic regression model to achieve 83% accuracy rate in predicting customers who will subscribe to a term deposit</a:t>
            </a:r>
          </a:p>
          <a:p>
            <a:r>
              <a:rPr lang="en-US" dirty="0"/>
              <a:t>Rule out all “no” predictions from y variable and focus marketing efforts on the remaining subset of customers</a:t>
            </a:r>
          </a:p>
          <a:p>
            <a:r>
              <a:rPr lang="en-US" dirty="0"/>
              <a:t>In future research, compare additional &amp; more complex types of logistic regression models on this dataset</a:t>
            </a:r>
          </a:p>
        </p:txBody>
      </p:sp>
    </p:spTree>
    <p:extLst>
      <p:ext uri="{BB962C8B-B14F-4D97-AF65-F5344CB8AC3E}">
        <p14:creationId xmlns:p14="http://schemas.microsoft.com/office/powerpoint/2010/main" val="352106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06BB-C6EC-4050-9E82-16A39FEC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1CD6-6E22-47AF-9E12-428F91D0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/>
              <a:t>This project uses the Bank Marketing Data Set from the UCI Machine Learning Repository.  It was originally obtained and condensed for a published study in the June 2014 issue of Decision Support Systems that analyzed the success of telemarketing calls for selling bank long-term deposits.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0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8A3C-78ED-4EEB-BE7F-7C004B4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Problem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98A1F-AFDB-44DD-B276-A1A34DA38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7050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181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94F8-6D16-4F36-9A97-8472DC23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07F7-6BDF-4E67-84A3-DFAE1216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supervised machine learning approach</a:t>
            </a:r>
          </a:p>
          <a:p>
            <a:r>
              <a:rPr lang="en-US" dirty="0"/>
              <a:t>Build a logistic regression model</a:t>
            </a:r>
          </a:p>
          <a:p>
            <a:r>
              <a:rPr lang="en-US" dirty="0"/>
              <a:t>Use model to predict a binary yes/no target variable on future clients</a:t>
            </a:r>
          </a:p>
        </p:txBody>
      </p:sp>
    </p:spTree>
    <p:extLst>
      <p:ext uri="{BB962C8B-B14F-4D97-AF65-F5344CB8AC3E}">
        <p14:creationId xmlns:p14="http://schemas.microsoft.com/office/powerpoint/2010/main" val="193272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1F77-8E84-46AB-9A28-959E2779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08E8-1263-468C-A323-24515A09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marketing campaign data from an unnamed Portuguese banking institution</a:t>
            </a:r>
          </a:p>
          <a:p>
            <a:r>
              <a:rPr lang="en-US" dirty="0"/>
              <a:t>Obtained </a:t>
            </a:r>
            <a:r>
              <a:rPr lang="en-US" dirty="0">
                <a:effectLst/>
              </a:rPr>
              <a:t>to analyze success of telemarketing calls for selling bank long-term deposits.</a:t>
            </a:r>
          </a:p>
          <a:p>
            <a:r>
              <a:rPr lang="en-US" dirty="0">
                <a:effectLst/>
              </a:rPr>
              <a:t>Contains 41,188 observations of 21 variables</a:t>
            </a:r>
          </a:p>
          <a:p>
            <a:r>
              <a:rPr lang="en-US" dirty="0">
                <a:effectLst/>
              </a:rPr>
              <a:t>Each observation represents a unique client</a:t>
            </a:r>
          </a:p>
        </p:txBody>
      </p:sp>
    </p:spTree>
    <p:extLst>
      <p:ext uri="{BB962C8B-B14F-4D97-AF65-F5344CB8AC3E}">
        <p14:creationId xmlns:p14="http://schemas.microsoft.com/office/powerpoint/2010/main" val="152472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0501-9656-496A-B20E-DE87BA22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 Attributes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C22041-81D1-491D-812F-C893248BC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0664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875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618E-67E4-433F-A564-1090A214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97C0-C0C9-4B83-B461-E1CD9C51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Outlier handling</a:t>
            </a:r>
          </a:p>
          <a:p>
            <a:pPr lvl="1"/>
            <a:r>
              <a:rPr lang="en-US" dirty="0"/>
              <a:t>Capping/flooring approach at 5</a:t>
            </a:r>
            <a:r>
              <a:rPr lang="en-US" baseline="30000" dirty="0"/>
              <a:t>th</a:t>
            </a:r>
            <a:r>
              <a:rPr lang="en-US" dirty="0"/>
              <a:t>/95</a:t>
            </a:r>
            <a:r>
              <a:rPr lang="en-US" baseline="30000" dirty="0"/>
              <a:t>th</a:t>
            </a:r>
            <a:r>
              <a:rPr lang="en-US" dirty="0"/>
              <a:t> percentiles</a:t>
            </a:r>
          </a:p>
          <a:p>
            <a:r>
              <a:rPr lang="en-US" dirty="0"/>
              <a:t>Categorical handling</a:t>
            </a:r>
          </a:p>
          <a:p>
            <a:pPr lvl="1"/>
            <a:r>
              <a:rPr lang="en-US" dirty="0"/>
              <a:t>Grouped less significant values into a single value; converted all </a:t>
            </a:r>
            <a:r>
              <a:rPr lang="en-US" dirty="0" err="1"/>
              <a:t>categoricals</a:t>
            </a:r>
            <a:r>
              <a:rPr lang="en-US" dirty="0"/>
              <a:t> to factors</a:t>
            </a:r>
          </a:p>
          <a:p>
            <a:r>
              <a:rPr lang="en-US" dirty="0"/>
              <a:t>High Correlation</a:t>
            </a:r>
          </a:p>
          <a:p>
            <a:pPr lvl="1"/>
            <a:r>
              <a:rPr lang="en-US" dirty="0"/>
              <a:t>3 highly correlated variables removed from dataset</a:t>
            </a:r>
          </a:p>
          <a:p>
            <a:r>
              <a:rPr lang="en-US" dirty="0"/>
              <a:t>Zero &amp; Near Zero Variance</a:t>
            </a:r>
          </a:p>
          <a:p>
            <a:pPr lvl="1"/>
            <a:r>
              <a:rPr lang="en-US" dirty="0"/>
              <a:t>1 variable with zero variance removed from dataset</a:t>
            </a:r>
          </a:p>
        </p:txBody>
      </p:sp>
    </p:spTree>
    <p:extLst>
      <p:ext uri="{BB962C8B-B14F-4D97-AF65-F5344CB8AC3E}">
        <p14:creationId xmlns:p14="http://schemas.microsoft.com/office/powerpoint/2010/main" val="39957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DEAF-75A3-4DEC-B2CE-5BEB6194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Data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B341-484A-4C58-9F31-788FDEFEA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Full dataset partitioned as follows:</a:t>
            </a:r>
          </a:p>
          <a:p>
            <a:pPr lvl="1"/>
            <a:r>
              <a:rPr lang="en-US" dirty="0"/>
              <a:t>90% training set</a:t>
            </a:r>
          </a:p>
          <a:p>
            <a:pPr lvl="1"/>
            <a:r>
              <a:rPr lang="en-US" dirty="0"/>
              <a:t>10% test set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7FE795-BDD4-4043-B9AC-7B9E18950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50936"/>
              </p:ext>
            </p:extLst>
          </p:nvPr>
        </p:nvGraphicFramePr>
        <p:xfrm>
          <a:off x="5773783" y="1891968"/>
          <a:ext cx="5029200" cy="3888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522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8D87-F2B0-4956-943E-B4B4A911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3C7E-2F8F-459B-A470-EE1551AE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linear model (simplest logistic regression in the Caret package)</a:t>
            </a:r>
          </a:p>
          <a:p>
            <a:r>
              <a:rPr lang="en-US" dirty="0"/>
              <a:t>Fitted on a “ROC” metric using a cross-validation setup</a:t>
            </a:r>
          </a:p>
          <a:p>
            <a:r>
              <a:rPr lang="en-US" dirty="0"/>
              <a:t>Trained model on the training set</a:t>
            </a:r>
          </a:p>
          <a:p>
            <a:r>
              <a:rPr lang="en-US" dirty="0"/>
              <a:t>Made predictions on the test set</a:t>
            </a:r>
          </a:p>
          <a:p>
            <a:r>
              <a:rPr lang="en-US" dirty="0"/>
              <a:t>Provided outputs in the form of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4021302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547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Tw Cen MT</vt:lpstr>
      <vt:lpstr>Circuit</vt:lpstr>
      <vt:lpstr>Predicting the ultimate customer in Portuguese bank marketing</vt:lpstr>
      <vt:lpstr>Background</vt:lpstr>
      <vt:lpstr>Problem Setup</vt:lpstr>
      <vt:lpstr>Possible Solution</vt:lpstr>
      <vt:lpstr>Data Set</vt:lpstr>
      <vt:lpstr>Data Attributes</vt:lpstr>
      <vt:lpstr>Data Wrangling</vt:lpstr>
      <vt:lpstr>Data Partitioning</vt:lpstr>
      <vt:lpstr>Predictive Model Creation</vt:lpstr>
      <vt:lpstr>Prediction Results</vt:lpstr>
      <vt:lpstr>Model Evaluation #1</vt:lpstr>
      <vt:lpstr>Model Evaluation #2</vt:lpstr>
      <vt:lpstr>Final results</vt:lpstr>
      <vt:lpstr>Conclusion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ultimate customer in Portuguese bank marketing</dc:title>
  <dc:creator>Kaufman, Kimberly</dc:creator>
  <cp:lastModifiedBy>Kaufman, Kimberly</cp:lastModifiedBy>
  <cp:revision>2</cp:revision>
  <dcterms:created xsi:type="dcterms:W3CDTF">2019-04-21T17:39:43Z</dcterms:created>
  <dcterms:modified xsi:type="dcterms:W3CDTF">2019-04-21T17:53:34Z</dcterms:modified>
</cp:coreProperties>
</file>