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A35"/>
    <a:srgbClr val="83C662"/>
    <a:srgbClr val="538A2F"/>
    <a:srgbClr val="385723"/>
    <a:srgbClr val="2A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6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69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36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7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50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9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68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45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2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74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5C750-8ACD-4B21-B09F-D64C11BE9975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4FEDD8-49F0-493B-B25E-1FAED6154A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28A5C-0A3D-4532-9CA2-7CA1CE6BB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Design der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2310B5-6EFB-43CF-9228-971F9F41F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369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5AB2C-8167-443C-8EED-A55C4684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Ladebildschirm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54DFE10-5629-41D1-B042-36D6582C8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1" t="4777" r="8388" b="173"/>
          <a:stretch/>
        </p:blipFill>
        <p:spPr>
          <a:xfrm>
            <a:off x="1097280" y="2020578"/>
            <a:ext cx="1729955" cy="36576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89CF5-863F-4FA1-AE5E-384EF2BB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43" y="3573164"/>
            <a:ext cx="1783228" cy="552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2C714F-8073-4C00-A987-A49F24187906}"/>
              </a:ext>
            </a:extLst>
          </p:cNvPr>
          <p:cNvSpPr txBox="1"/>
          <p:nvPr/>
        </p:nvSpPr>
        <p:spPr>
          <a:xfrm>
            <a:off x="1070643" y="5263977"/>
            <a:ext cx="178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00" b="1" noProof="1">
                <a:latin typeface="Corbel" panose="020B0503020204020204" pitchFamily="34" charset="0"/>
              </a:rPr>
              <a:t>from mech17</a:t>
            </a:r>
          </a:p>
        </p:txBody>
      </p:sp>
    </p:spTree>
    <p:extLst>
      <p:ext uri="{BB962C8B-B14F-4D97-AF65-F5344CB8AC3E}">
        <p14:creationId xmlns:p14="http://schemas.microsoft.com/office/powerpoint/2010/main" val="242290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3323ECE5-B313-405D-BEF9-1AA5B058CAAE}"/>
              </a:ext>
            </a:extLst>
          </p:cNvPr>
          <p:cNvSpPr/>
          <p:nvPr/>
        </p:nvSpPr>
        <p:spPr>
          <a:xfrm>
            <a:off x="1322372" y="3746638"/>
            <a:ext cx="1190522" cy="20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8719F-1EE5-4700-8122-D0D3752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Startbildschirm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9B613BD-C3B3-4E2B-969F-4AADE39B7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t="4777" r="8388" b="173"/>
          <a:stretch/>
        </p:blipFill>
        <p:spPr>
          <a:xfrm>
            <a:off x="1097280" y="1998742"/>
            <a:ext cx="1729955" cy="365761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5486210-A9AA-4DE2-8C3A-1AEB7B8B559C}"/>
              </a:ext>
            </a:extLst>
          </p:cNvPr>
          <p:cNvSpPr txBox="1"/>
          <p:nvPr/>
        </p:nvSpPr>
        <p:spPr>
          <a:xfrm>
            <a:off x="1181101" y="2285999"/>
            <a:ext cx="695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Corbel" panose="020B0503020204020204" pitchFamily="34" charset="0"/>
              </a:rPr>
              <a:t>Übersicht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FDD276-8554-43B6-A781-601D7F8DD306}"/>
              </a:ext>
            </a:extLst>
          </p:cNvPr>
          <p:cNvSpPr/>
          <p:nvPr/>
        </p:nvSpPr>
        <p:spPr>
          <a:xfrm>
            <a:off x="1324082" y="2608825"/>
            <a:ext cx="1276243" cy="503469"/>
          </a:xfrm>
          <a:prstGeom prst="roundRect">
            <a:avLst/>
          </a:prstGeom>
          <a:ln>
            <a:solidFill>
              <a:srgbClr val="5E9A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900" dirty="0">
              <a:solidFill>
                <a:srgbClr val="83C662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E8B27A-0653-4825-92BF-85920F514BCF}"/>
              </a:ext>
            </a:extLst>
          </p:cNvPr>
          <p:cNvSpPr txBox="1"/>
          <p:nvPr/>
        </p:nvSpPr>
        <p:spPr>
          <a:xfrm>
            <a:off x="1265806" y="2588644"/>
            <a:ext cx="525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olidFill>
                  <a:srgbClr val="5E9A35"/>
                </a:solidFill>
                <a:latin typeface="Corbel" panose="020B0503020204020204" pitchFamily="34" charset="0"/>
              </a:rPr>
              <a:t>Schritte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DBC63D-894D-45FB-B4D4-74FC57F1B113}"/>
              </a:ext>
            </a:extLst>
          </p:cNvPr>
          <p:cNvSpPr txBox="1"/>
          <p:nvPr/>
        </p:nvSpPr>
        <p:spPr>
          <a:xfrm>
            <a:off x="1265806" y="2678184"/>
            <a:ext cx="982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dirty="0">
                <a:latin typeface="Corbel" panose="020B0503020204020204" pitchFamily="34" charset="0"/>
              </a:rPr>
              <a:t>1000</a:t>
            </a:r>
            <a:r>
              <a:rPr lang="de-AT" sz="500" dirty="0">
                <a:latin typeface="Corbel" panose="020B0503020204020204" pitchFamily="34" charset="0"/>
              </a:rPr>
              <a:t>/10000 Schritte</a:t>
            </a:r>
            <a:endParaRPr lang="de-AT" sz="700" dirty="0">
              <a:latin typeface="Corbel" panose="020B0503020204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41594-994E-4501-AF5F-159B748D16EE}"/>
              </a:ext>
            </a:extLst>
          </p:cNvPr>
          <p:cNvSpPr/>
          <p:nvPr/>
        </p:nvSpPr>
        <p:spPr>
          <a:xfrm>
            <a:off x="1371600" y="2871788"/>
            <a:ext cx="200025" cy="1936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5E9A35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69858D-4430-4E6C-9AE5-EFF063C086C9}"/>
              </a:ext>
            </a:extLst>
          </p:cNvPr>
          <p:cNvSpPr/>
          <p:nvPr/>
        </p:nvSpPr>
        <p:spPr>
          <a:xfrm>
            <a:off x="1571625" y="2871788"/>
            <a:ext cx="982094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D76FB7-5CB5-4BC1-A2FE-2B193F497C61}"/>
              </a:ext>
            </a:extLst>
          </p:cNvPr>
          <p:cNvSpPr txBox="1"/>
          <p:nvPr/>
        </p:nvSpPr>
        <p:spPr>
          <a:xfrm>
            <a:off x="1322372" y="2883990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latin typeface="Corbel" panose="020B0503020204020204" pitchFamily="34" charset="0"/>
              </a:rPr>
              <a:t>10%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F3967C-82E4-4D16-9A23-8491B4F0D5BF}"/>
              </a:ext>
            </a:extLst>
          </p:cNvPr>
          <p:cNvSpPr/>
          <p:nvPr/>
        </p:nvSpPr>
        <p:spPr>
          <a:xfrm>
            <a:off x="1324082" y="4554780"/>
            <a:ext cx="1276243" cy="737977"/>
          </a:xfrm>
          <a:prstGeom prst="roundRect">
            <a:avLst/>
          </a:prstGeom>
          <a:ln>
            <a:solidFill>
              <a:srgbClr val="5E9A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900" dirty="0">
              <a:solidFill>
                <a:srgbClr val="83C662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8E24A3-770B-46C4-9A27-CE94B607E6E1}"/>
              </a:ext>
            </a:extLst>
          </p:cNvPr>
          <p:cNvSpPr txBox="1"/>
          <p:nvPr/>
        </p:nvSpPr>
        <p:spPr>
          <a:xfrm>
            <a:off x="1289326" y="4553345"/>
            <a:ext cx="844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olidFill>
                  <a:srgbClr val="5E9A35"/>
                </a:solidFill>
                <a:latin typeface="Corbel" panose="020B0503020204020204" pitchFamily="34" charset="0"/>
              </a:rPr>
              <a:t>Notfallkontakt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88D6890-0FD5-445E-AE31-E1664DEA5429}"/>
              </a:ext>
            </a:extLst>
          </p:cNvPr>
          <p:cNvSpPr/>
          <p:nvPr/>
        </p:nvSpPr>
        <p:spPr>
          <a:xfrm>
            <a:off x="1363197" y="5023436"/>
            <a:ext cx="1190522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A4E783-3373-462D-8893-D39297C88BC0}"/>
              </a:ext>
            </a:extLst>
          </p:cNvPr>
          <p:cNvSpPr txBox="1"/>
          <p:nvPr/>
        </p:nvSpPr>
        <p:spPr>
          <a:xfrm>
            <a:off x="1428900" y="5027944"/>
            <a:ext cx="10486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latin typeface="Corbel" panose="020B0503020204020204" pitchFamily="34" charset="0"/>
              </a:rPr>
              <a:t>Notfallnummer hinzufügen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6BA3205-5BF8-4794-AA5A-9224F8BC8006}"/>
              </a:ext>
            </a:extLst>
          </p:cNvPr>
          <p:cNvSpPr/>
          <p:nvPr/>
        </p:nvSpPr>
        <p:spPr>
          <a:xfrm>
            <a:off x="1363197" y="4775309"/>
            <a:ext cx="1190522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ED5049-7490-4055-A5F1-3C6F7AC68E77}"/>
              </a:ext>
            </a:extLst>
          </p:cNvPr>
          <p:cNvSpPr txBox="1"/>
          <p:nvPr/>
        </p:nvSpPr>
        <p:spPr>
          <a:xfrm>
            <a:off x="1304140" y="4707259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>
                <a:latin typeface="Corbel" panose="020B0503020204020204" pitchFamily="34" charset="0"/>
              </a:rPr>
              <a:t>Verwandte</a:t>
            </a:r>
          </a:p>
          <a:p>
            <a:r>
              <a:rPr lang="de-AT" sz="600" dirty="0">
                <a:latin typeface="Corbel" panose="020B0503020204020204" pitchFamily="34" charset="0"/>
              </a:rPr>
              <a:t>+436648896325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4973C90-466D-4036-996B-670822D930EB}"/>
              </a:ext>
            </a:extLst>
          </p:cNvPr>
          <p:cNvSpPr/>
          <p:nvPr/>
        </p:nvSpPr>
        <p:spPr>
          <a:xfrm>
            <a:off x="1324082" y="3194534"/>
            <a:ext cx="1276243" cy="595233"/>
          </a:xfrm>
          <a:prstGeom prst="roundRect">
            <a:avLst/>
          </a:prstGeom>
          <a:ln>
            <a:solidFill>
              <a:srgbClr val="5E9A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900" dirty="0">
              <a:solidFill>
                <a:srgbClr val="83C662"/>
              </a:solidFill>
              <a:latin typeface="Corbel" panose="020B0503020204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B1CCF2D-B96E-4BD7-82CD-509647B6D444}"/>
              </a:ext>
            </a:extLst>
          </p:cNvPr>
          <p:cNvSpPr txBox="1"/>
          <p:nvPr/>
        </p:nvSpPr>
        <p:spPr>
          <a:xfrm>
            <a:off x="1289327" y="3193099"/>
            <a:ext cx="672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olidFill>
                  <a:srgbClr val="5E9A35"/>
                </a:solidFill>
                <a:latin typeface="Corbel" panose="020B0503020204020204" pitchFamily="34" charset="0"/>
              </a:rPr>
              <a:t>Stürze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15EC44D-2F3E-4DF4-9813-D911173F34B5}"/>
              </a:ext>
            </a:extLst>
          </p:cNvPr>
          <p:cNvSpPr/>
          <p:nvPr/>
        </p:nvSpPr>
        <p:spPr>
          <a:xfrm>
            <a:off x="1363197" y="3415063"/>
            <a:ext cx="1190522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70425C-E8FA-4A6F-A483-2483EC6795FC}"/>
              </a:ext>
            </a:extLst>
          </p:cNvPr>
          <p:cNvSpPr txBox="1"/>
          <p:nvPr/>
        </p:nvSpPr>
        <p:spPr>
          <a:xfrm>
            <a:off x="1304140" y="3404890"/>
            <a:ext cx="1285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latin typeface="Corbel" panose="020B0503020204020204" pitchFamily="34" charset="0"/>
              </a:rPr>
              <a:t>Anzahl der Stürze	          </a:t>
            </a:r>
            <a:r>
              <a:rPr lang="de-AT" sz="800" dirty="0">
                <a:latin typeface="Corbel" panose="020B0503020204020204" pitchFamily="34" charset="0"/>
              </a:rPr>
              <a:t>5</a:t>
            </a:r>
            <a:endParaRPr lang="de-AT" sz="500" dirty="0">
              <a:latin typeface="Corbel" panose="020B0503020204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0D25365-EE61-4519-B775-A1494CBF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12894" y="2266151"/>
            <a:ext cx="135573" cy="23241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BCB383B-69C1-48C0-98B8-F9600E810B34}"/>
              </a:ext>
            </a:extLst>
          </p:cNvPr>
          <p:cNvSpPr txBox="1"/>
          <p:nvPr/>
        </p:nvSpPr>
        <p:spPr>
          <a:xfrm>
            <a:off x="1580040" y="3622823"/>
            <a:ext cx="6751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Weitere Details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D96B886B-30D1-420E-854A-E560F65809D0}"/>
              </a:ext>
            </a:extLst>
          </p:cNvPr>
          <p:cNvSpPr/>
          <p:nvPr/>
        </p:nvSpPr>
        <p:spPr>
          <a:xfrm>
            <a:off x="1324082" y="3879972"/>
            <a:ext cx="1276243" cy="595233"/>
          </a:xfrm>
          <a:prstGeom prst="roundRect">
            <a:avLst/>
          </a:prstGeom>
          <a:ln>
            <a:solidFill>
              <a:srgbClr val="5E9A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900" dirty="0">
              <a:solidFill>
                <a:srgbClr val="83C662"/>
              </a:solidFill>
              <a:latin typeface="Corbel" panose="020B0503020204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6D99C47-B019-4682-8AFB-D15EFA622388}"/>
              </a:ext>
            </a:extLst>
          </p:cNvPr>
          <p:cNvSpPr txBox="1"/>
          <p:nvPr/>
        </p:nvSpPr>
        <p:spPr>
          <a:xfrm>
            <a:off x="1289326" y="3878537"/>
            <a:ext cx="982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olidFill>
                  <a:srgbClr val="5E9A35"/>
                </a:solidFill>
                <a:latin typeface="Corbel" panose="020B0503020204020204" pitchFamily="34" charset="0"/>
              </a:rPr>
              <a:t>Belastungsanalyse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42DA632-B539-42C3-B85E-35CA137FC821}"/>
              </a:ext>
            </a:extLst>
          </p:cNvPr>
          <p:cNvSpPr/>
          <p:nvPr/>
        </p:nvSpPr>
        <p:spPr>
          <a:xfrm>
            <a:off x="1363197" y="4100501"/>
            <a:ext cx="1190522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B466F18-296C-4EF9-AFFB-0F8064343489}"/>
              </a:ext>
            </a:extLst>
          </p:cNvPr>
          <p:cNvSpPr txBox="1"/>
          <p:nvPr/>
        </p:nvSpPr>
        <p:spPr>
          <a:xfrm>
            <a:off x="1608869" y="4307098"/>
            <a:ext cx="6751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Weitere Details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EC4913A-3018-45FD-AC2C-6DE5C415529B}"/>
              </a:ext>
            </a:extLst>
          </p:cNvPr>
          <p:cNvSpPr txBox="1"/>
          <p:nvPr/>
        </p:nvSpPr>
        <p:spPr>
          <a:xfrm>
            <a:off x="1304140" y="4085210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latin typeface="Corbel" panose="020B0503020204020204" pitchFamily="34" charset="0"/>
              </a:rPr>
              <a:t>Belastung</a:t>
            </a:r>
            <a:r>
              <a:rPr lang="de-AT" sz="700" dirty="0">
                <a:latin typeface="Corbel" panose="020B0503020204020204" pitchFamily="34" charset="0"/>
              </a:rPr>
              <a:t> 		</a:t>
            </a:r>
            <a:r>
              <a:rPr lang="de-AT" sz="800" dirty="0">
                <a:latin typeface="Corbel" panose="020B0503020204020204" pitchFamily="34" charset="0"/>
              </a:rPr>
              <a:t>40kg</a:t>
            </a:r>
            <a:endParaRPr lang="de-AT" sz="700" dirty="0">
              <a:latin typeface="Corbel" panose="020B0503020204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68109-B205-40D1-BB02-293AC54C6A9E}"/>
              </a:ext>
            </a:extLst>
          </p:cNvPr>
          <p:cNvSpPr txBox="1"/>
          <p:nvPr/>
        </p:nvSpPr>
        <p:spPr>
          <a:xfrm>
            <a:off x="3969332" y="2126979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noProof="1"/>
              <a:t>Durch den Klick auf Schritte gelangt zu einer neuen Aktivity, wo ein Balkendiagramm angezeigt wird.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AB31AF-6AD4-4866-A994-FD4091F924BF}"/>
              </a:ext>
            </a:extLst>
          </p:cNvPr>
          <p:cNvSpPr txBox="1"/>
          <p:nvPr/>
        </p:nvSpPr>
        <p:spPr>
          <a:xfrm>
            <a:off x="3969331" y="2901547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noProof="1"/>
              <a:t>Durch den Klick auf Weitere Details wird eine separate Aktivity gestartet, wo ein Balkendiagramm erscheint das die Stürze über ein Monat zeigt.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2F76931-9EE2-4370-BEE9-976932A05156}"/>
              </a:ext>
            </a:extLst>
          </p:cNvPr>
          <p:cNvSpPr txBox="1"/>
          <p:nvPr/>
        </p:nvSpPr>
        <p:spPr>
          <a:xfrm>
            <a:off x="3969331" y="3746638"/>
            <a:ext cx="7247307" cy="923330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noProof="1"/>
              <a:t>Wenn man Weitere Details klickt gelangt man auf eine neue Aktivity wo ein Graphen Diagramm erscheint wo der Kraftverlauf über einen Tag angezeigt wird.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D336027-F302-4439-91F7-E291887D90E3}"/>
              </a:ext>
            </a:extLst>
          </p:cNvPr>
          <p:cNvSpPr txBox="1"/>
          <p:nvPr/>
        </p:nvSpPr>
        <p:spPr>
          <a:xfrm>
            <a:off x="3969331" y="4861147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Wenn man auf Notfallnummer hinzufügen klickt kommt ein kleines Fenster wo der neue Kontakt hinzugefügt werden kann.</a:t>
            </a:r>
          </a:p>
        </p:txBody>
      </p:sp>
    </p:spTree>
    <p:extLst>
      <p:ext uri="{BB962C8B-B14F-4D97-AF65-F5344CB8AC3E}">
        <p14:creationId xmlns:p14="http://schemas.microsoft.com/office/powerpoint/2010/main" val="35969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D59AC-7CDB-4DA3-85E7-17E5E63F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Schritte </a:t>
            </a:r>
            <a:r>
              <a:rPr lang="de-AT" noProof="1"/>
              <a:t>Aktivity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0A69636-62D8-4A43-A5C5-0065033B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1" t="4777" r="8388" b="173"/>
          <a:stretch/>
        </p:blipFill>
        <p:spPr>
          <a:xfrm>
            <a:off x="1125855" y="1962141"/>
            <a:ext cx="1729955" cy="365761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EA0EC6-1231-489D-9FCE-6F3D1993B19F}"/>
              </a:ext>
            </a:extLst>
          </p:cNvPr>
          <p:cNvSpPr txBox="1"/>
          <p:nvPr/>
        </p:nvSpPr>
        <p:spPr>
          <a:xfrm>
            <a:off x="1295508" y="2285999"/>
            <a:ext cx="695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Corbel" panose="020B0503020204020204" pitchFamily="34" charset="0"/>
              </a:rPr>
              <a:t>Schritte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EC8225-9326-43B6-9E38-7E89A076258C}"/>
              </a:ext>
            </a:extLst>
          </p:cNvPr>
          <p:cNvSpPr txBox="1"/>
          <p:nvPr/>
        </p:nvSpPr>
        <p:spPr>
          <a:xfrm>
            <a:off x="1152680" y="2293693"/>
            <a:ext cx="28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ym typeface="Wingdings" panose="05000000000000000000" pitchFamily="2" charset="2"/>
              </a:rPr>
              <a:t></a:t>
            </a:r>
            <a:endParaRPr lang="de-AT" sz="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70A3DD-2578-41AF-BBEE-7BB72AEE3536}"/>
              </a:ext>
            </a:extLst>
          </p:cNvPr>
          <p:cNvSpPr txBox="1"/>
          <p:nvPr/>
        </p:nvSpPr>
        <p:spPr>
          <a:xfrm>
            <a:off x="1152680" y="2524525"/>
            <a:ext cx="9275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00" dirty="0">
                <a:latin typeface="Corbel" panose="020B0503020204020204" pitchFamily="34" charset="0"/>
              </a:rPr>
              <a:t>Heute Datum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C774AE6-F5B8-44CC-86B6-7A20C0833374}"/>
              </a:ext>
            </a:extLst>
          </p:cNvPr>
          <p:cNvSpPr/>
          <p:nvPr/>
        </p:nvSpPr>
        <p:spPr>
          <a:xfrm>
            <a:off x="1282226" y="2831165"/>
            <a:ext cx="1417212" cy="230832"/>
          </a:xfrm>
          <a:prstGeom prst="roundRect">
            <a:avLst/>
          </a:prstGeom>
          <a:solidFill>
            <a:srgbClr val="83C662"/>
          </a:solidFill>
          <a:ln>
            <a:solidFill>
              <a:srgbClr val="83C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AAE771-5E53-4179-BB86-7675A2391744}"/>
              </a:ext>
            </a:extLst>
          </p:cNvPr>
          <p:cNvSpPr txBox="1"/>
          <p:nvPr/>
        </p:nvSpPr>
        <p:spPr>
          <a:xfrm>
            <a:off x="1990832" y="279269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1000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600" dirty="0">
                <a:solidFill>
                  <a:schemeClr val="bg1"/>
                </a:solidFill>
              </a:rPr>
              <a:t>Schritte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FCE4A51-1B62-4411-9B15-BCAE2C37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08" y="3274184"/>
            <a:ext cx="1439957" cy="145075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7E227A6-4CE0-4B9A-A98E-BB6BD5241DBC}"/>
              </a:ext>
            </a:extLst>
          </p:cNvPr>
          <p:cNvSpPr txBox="1"/>
          <p:nvPr/>
        </p:nvSpPr>
        <p:spPr>
          <a:xfrm>
            <a:off x="3818838" y="3978720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wird ein Balkendiagramm angezeigt. Auf der X-Achse wird die Zeit in Stunden aufgetragen. Auf der Y-Achse die gegangenen Schritte.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B6A07C-8C90-468A-9AB5-F0F790B68A82}"/>
              </a:ext>
            </a:extLst>
          </p:cNvPr>
          <p:cNvSpPr txBox="1"/>
          <p:nvPr/>
        </p:nvSpPr>
        <p:spPr>
          <a:xfrm>
            <a:off x="3818837" y="2713591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werden die Schritte nochmals in Form eines Balken angezeigt. Darunter die ungefähr gegangene Strecke und die verbrannten Kalorien.</a:t>
            </a:r>
          </a:p>
        </p:txBody>
      </p:sp>
    </p:spTree>
    <p:extLst>
      <p:ext uri="{BB962C8B-B14F-4D97-AF65-F5344CB8AC3E}">
        <p14:creationId xmlns:p14="http://schemas.microsoft.com/office/powerpoint/2010/main" val="94339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538BB-B1DB-42C1-BBBB-0E06F66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Stürze </a:t>
            </a:r>
            <a:r>
              <a:rPr lang="de-AT" dirty="0" err="1"/>
              <a:t>Activity</a:t>
            </a:r>
            <a:endParaRPr lang="de-AT" dirty="0"/>
          </a:p>
        </p:txBody>
      </p:sp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DB0B91B3-4E99-439B-B848-1B37864FF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t="4777" r="8388" b="173"/>
          <a:stretch/>
        </p:blipFill>
        <p:spPr>
          <a:xfrm>
            <a:off x="1125855" y="1962141"/>
            <a:ext cx="1729955" cy="365761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5EFDB53-290A-4A90-A462-0CD79079A4BB}"/>
              </a:ext>
            </a:extLst>
          </p:cNvPr>
          <p:cNvSpPr txBox="1"/>
          <p:nvPr/>
        </p:nvSpPr>
        <p:spPr>
          <a:xfrm>
            <a:off x="1295508" y="2285999"/>
            <a:ext cx="695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Corbel" panose="020B0503020204020204" pitchFamily="34" charset="0"/>
              </a:rPr>
              <a:t>Stürze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FCCEED-DB9F-46D5-AA3D-A291D4BEAF40}"/>
              </a:ext>
            </a:extLst>
          </p:cNvPr>
          <p:cNvSpPr txBox="1"/>
          <p:nvPr/>
        </p:nvSpPr>
        <p:spPr>
          <a:xfrm>
            <a:off x="1152680" y="2293693"/>
            <a:ext cx="28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ym typeface="Wingdings" panose="05000000000000000000" pitchFamily="2" charset="2"/>
              </a:rPr>
              <a:t></a:t>
            </a:r>
            <a:endParaRPr lang="de-AT" sz="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1C941D-B0A9-4EF1-BD40-AFC1DDFDD86C}"/>
              </a:ext>
            </a:extLst>
          </p:cNvPr>
          <p:cNvSpPr txBox="1"/>
          <p:nvPr/>
        </p:nvSpPr>
        <p:spPr>
          <a:xfrm>
            <a:off x="1152680" y="2524525"/>
            <a:ext cx="9275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00" dirty="0">
                <a:latin typeface="Corbel" panose="020B0503020204020204" pitchFamily="34" charset="0"/>
              </a:rPr>
              <a:t>Heute Datum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629F075-1E7C-41DF-B26B-C6ECD57DEA7E}"/>
              </a:ext>
            </a:extLst>
          </p:cNvPr>
          <p:cNvSpPr/>
          <p:nvPr/>
        </p:nvSpPr>
        <p:spPr>
          <a:xfrm>
            <a:off x="1282226" y="2831165"/>
            <a:ext cx="1417212" cy="230832"/>
          </a:xfrm>
          <a:prstGeom prst="roundRect">
            <a:avLst/>
          </a:prstGeom>
          <a:solidFill>
            <a:srgbClr val="83C662"/>
          </a:solidFill>
          <a:ln>
            <a:solidFill>
              <a:srgbClr val="83C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384BBDA-C9AB-4CA2-BB61-95830ECC4434}"/>
              </a:ext>
            </a:extLst>
          </p:cNvPr>
          <p:cNvSpPr txBox="1"/>
          <p:nvPr/>
        </p:nvSpPr>
        <p:spPr>
          <a:xfrm>
            <a:off x="2197098" y="27877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5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600" dirty="0">
                <a:solidFill>
                  <a:schemeClr val="bg1"/>
                </a:solidFill>
              </a:rPr>
              <a:t>Stürze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0678B7C-764A-4F17-AE1A-5D99B2FC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06" y="3286778"/>
            <a:ext cx="1526652" cy="15381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1D61924-5C42-4C4D-B76E-166039B9F8A0}"/>
              </a:ext>
            </a:extLst>
          </p:cNvPr>
          <p:cNvSpPr txBox="1"/>
          <p:nvPr/>
        </p:nvSpPr>
        <p:spPr>
          <a:xfrm>
            <a:off x="3818838" y="3978720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wird ein Balkendiagramm angezeigt. Auf der X-Achse wird die Zeit in Monate aufgetragen. Auf der Y-Achse die Stürze.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B3AB8B-7B9A-4745-A3C0-206237A693B1}"/>
              </a:ext>
            </a:extLst>
          </p:cNvPr>
          <p:cNvSpPr txBox="1"/>
          <p:nvPr/>
        </p:nvSpPr>
        <p:spPr>
          <a:xfrm>
            <a:off x="3818837" y="2713591"/>
            <a:ext cx="7247307" cy="369332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werden die Stürze nochmals in Form eines Balken angezeigt.</a:t>
            </a:r>
          </a:p>
        </p:txBody>
      </p:sp>
    </p:spTree>
    <p:extLst>
      <p:ext uri="{BB962C8B-B14F-4D97-AF65-F5344CB8AC3E}">
        <p14:creationId xmlns:p14="http://schemas.microsoft.com/office/powerpoint/2010/main" val="763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88EF5-6A34-44A0-83C7-968AA88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Belastungsanalyse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7B67E2F-475D-486A-8F77-0C775A73F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1" t="4777" r="8388" b="173"/>
          <a:stretch/>
        </p:blipFill>
        <p:spPr>
          <a:xfrm>
            <a:off x="1125855" y="1962141"/>
            <a:ext cx="1729955" cy="365761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18A3264-51B7-4704-BC3F-562B6B4BDD63}"/>
              </a:ext>
            </a:extLst>
          </p:cNvPr>
          <p:cNvSpPr txBox="1"/>
          <p:nvPr/>
        </p:nvSpPr>
        <p:spPr>
          <a:xfrm>
            <a:off x="1295508" y="2285999"/>
            <a:ext cx="1218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Corbel" panose="020B0503020204020204" pitchFamily="34" charset="0"/>
              </a:rPr>
              <a:t>Belastungsanalyse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6CBA53-6C18-47B8-BF17-6F7E6CDB634C}"/>
              </a:ext>
            </a:extLst>
          </p:cNvPr>
          <p:cNvSpPr txBox="1"/>
          <p:nvPr/>
        </p:nvSpPr>
        <p:spPr>
          <a:xfrm>
            <a:off x="1152680" y="2293693"/>
            <a:ext cx="28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ym typeface="Wingdings" panose="05000000000000000000" pitchFamily="2" charset="2"/>
              </a:rPr>
              <a:t></a:t>
            </a:r>
            <a:endParaRPr lang="de-AT" sz="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9CA5B3-366C-4D1D-8C92-1269534A80C7}"/>
              </a:ext>
            </a:extLst>
          </p:cNvPr>
          <p:cNvSpPr txBox="1"/>
          <p:nvPr/>
        </p:nvSpPr>
        <p:spPr>
          <a:xfrm>
            <a:off x="1152680" y="2524525"/>
            <a:ext cx="9275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00" dirty="0">
                <a:latin typeface="Corbel" panose="020B0503020204020204" pitchFamily="34" charset="0"/>
              </a:rPr>
              <a:t>Heute Datum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31F463-25B7-4E7F-804F-94AC2C972430}"/>
              </a:ext>
            </a:extLst>
          </p:cNvPr>
          <p:cNvSpPr/>
          <p:nvPr/>
        </p:nvSpPr>
        <p:spPr>
          <a:xfrm>
            <a:off x="1282226" y="2831165"/>
            <a:ext cx="1417212" cy="230832"/>
          </a:xfrm>
          <a:prstGeom prst="roundRect">
            <a:avLst/>
          </a:prstGeom>
          <a:solidFill>
            <a:srgbClr val="83C662"/>
          </a:solidFill>
          <a:ln>
            <a:solidFill>
              <a:srgbClr val="83C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27CD8A-DA43-425D-9449-09008F09DC33}"/>
              </a:ext>
            </a:extLst>
          </p:cNvPr>
          <p:cNvSpPr txBox="1"/>
          <p:nvPr/>
        </p:nvSpPr>
        <p:spPr>
          <a:xfrm>
            <a:off x="2080260" y="279547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40 </a:t>
            </a:r>
            <a:r>
              <a:rPr lang="de-AT" sz="600" dirty="0">
                <a:solidFill>
                  <a:schemeClr val="bg1"/>
                </a:solidFill>
              </a:rPr>
              <a:t>Kilogramm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7FA134-69CF-44FB-BB13-65315B84C682}"/>
              </a:ext>
            </a:extLst>
          </p:cNvPr>
          <p:cNvSpPr txBox="1"/>
          <p:nvPr/>
        </p:nvSpPr>
        <p:spPr>
          <a:xfrm>
            <a:off x="3818838" y="3978720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wird ein Balkendiagramm angezeigt. Auf der X-Achse wird die Zeit in Stunden aufgetragen. Auf der Y-Achse die Stürze.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41BECC-FADD-4217-B737-CD5C15E81C3E}"/>
              </a:ext>
            </a:extLst>
          </p:cNvPr>
          <p:cNvSpPr txBox="1"/>
          <p:nvPr/>
        </p:nvSpPr>
        <p:spPr>
          <a:xfrm>
            <a:off x="3818837" y="2713591"/>
            <a:ext cx="7247307" cy="369332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Hier wird die Belastung nochmals in Form eines Balken angezeigt.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B3294A7-DB2E-4D88-B0E9-FC6CD6DC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86" y="3328030"/>
            <a:ext cx="1286740" cy="17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DF2D7-4061-49E8-8EDF-8BC763FB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Notfallkontakt</a:t>
            </a:r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38290435-134A-4B71-85B2-1D18BDA4C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t="4777" r="8388" b="173"/>
          <a:stretch/>
        </p:blipFill>
        <p:spPr>
          <a:xfrm>
            <a:off x="1097280" y="1998742"/>
            <a:ext cx="1729955" cy="3657619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6299DDC-7F33-4713-8C6F-0388FA07C2E3}"/>
              </a:ext>
            </a:extLst>
          </p:cNvPr>
          <p:cNvSpPr/>
          <p:nvPr/>
        </p:nvSpPr>
        <p:spPr>
          <a:xfrm>
            <a:off x="1324082" y="4554780"/>
            <a:ext cx="1276243" cy="737977"/>
          </a:xfrm>
          <a:prstGeom prst="roundRect">
            <a:avLst/>
          </a:prstGeom>
          <a:ln>
            <a:solidFill>
              <a:srgbClr val="5E9A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900" dirty="0">
              <a:solidFill>
                <a:srgbClr val="83C662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748263-C850-403E-ACC5-75F35A707D18}"/>
              </a:ext>
            </a:extLst>
          </p:cNvPr>
          <p:cNvSpPr txBox="1"/>
          <p:nvPr/>
        </p:nvSpPr>
        <p:spPr>
          <a:xfrm>
            <a:off x="1289326" y="4553345"/>
            <a:ext cx="844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solidFill>
                  <a:srgbClr val="5E9A35"/>
                </a:solidFill>
                <a:latin typeface="Corbel" panose="020B0503020204020204" pitchFamily="34" charset="0"/>
              </a:rPr>
              <a:t>Notfallkontakt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595F61-BFC1-4A82-8A8E-8B68D972EB4F}"/>
              </a:ext>
            </a:extLst>
          </p:cNvPr>
          <p:cNvSpPr txBox="1"/>
          <p:nvPr/>
        </p:nvSpPr>
        <p:spPr>
          <a:xfrm>
            <a:off x="1428900" y="5027944"/>
            <a:ext cx="10486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latin typeface="Corbel" panose="020B0503020204020204" pitchFamily="34" charset="0"/>
              </a:rPr>
              <a:t>Notfallnummer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F9685E-438D-4416-ACF8-68BF15F00BF4}"/>
              </a:ext>
            </a:extLst>
          </p:cNvPr>
          <p:cNvSpPr/>
          <p:nvPr/>
        </p:nvSpPr>
        <p:spPr>
          <a:xfrm>
            <a:off x="1363197" y="4775309"/>
            <a:ext cx="1190522" cy="193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48F17E-3A92-411F-9A86-38070CB21A09}"/>
              </a:ext>
            </a:extLst>
          </p:cNvPr>
          <p:cNvSpPr txBox="1"/>
          <p:nvPr/>
        </p:nvSpPr>
        <p:spPr>
          <a:xfrm>
            <a:off x="1304140" y="4707259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>
                <a:latin typeface="Corbel" panose="020B0503020204020204" pitchFamily="34" charset="0"/>
              </a:rPr>
              <a:t>Verwandte</a:t>
            </a:r>
          </a:p>
          <a:p>
            <a:r>
              <a:rPr lang="de-AT" sz="600" dirty="0">
                <a:latin typeface="Corbel" panose="020B0503020204020204" pitchFamily="34" charset="0"/>
              </a:rPr>
              <a:t>+436648896325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8E0293-EF12-4FC3-BD46-30A84F21A778}"/>
              </a:ext>
            </a:extLst>
          </p:cNvPr>
          <p:cNvSpPr/>
          <p:nvPr/>
        </p:nvSpPr>
        <p:spPr>
          <a:xfrm>
            <a:off x="1385451" y="3643072"/>
            <a:ext cx="1153503" cy="719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92EDC4-80E7-41C0-B885-40E2047870E3}"/>
              </a:ext>
            </a:extLst>
          </p:cNvPr>
          <p:cNvSpPr txBox="1"/>
          <p:nvPr/>
        </p:nvSpPr>
        <p:spPr>
          <a:xfrm>
            <a:off x="1324082" y="3630164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/>
              <a:t>Notfallkontakt hinzufügen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08D34A-C1B6-45D2-9184-0BE2FE66D6D5}"/>
              </a:ext>
            </a:extLst>
          </p:cNvPr>
          <p:cNvSpPr txBox="1"/>
          <p:nvPr/>
        </p:nvSpPr>
        <p:spPr>
          <a:xfrm>
            <a:off x="1324082" y="366746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u="sng" dirty="0">
                <a:solidFill>
                  <a:schemeClr val="bg1">
                    <a:lumMod val="50000"/>
                  </a:schemeClr>
                </a:solidFill>
              </a:rPr>
              <a:t>Name                                   </a:t>
            </a:r>
            <a:r>
              <a:rPr lang="de-AT" dirty="0"/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7413E4-255F-4B8D-B688-4B30CA96535E}"/>
              </a:ext>
            </a:extLst>
          </p:cNvPr>
          <p:cNvSpPr txBox="1"/>
          <p:nvPr/>
        </p:nvSpPr>
        <p:spPr>
          <a:xfrm>
            <a:off x="1324082" y="3967517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u="sng" dirty="0">
                <a:solidFill>
                  <a:schemeClr val="bg1">
                    <a:lumMod val="50000"/>
                  </a:schemeClr>
                </a:solidFill>
              </a:rPr>
              <a:t>Telefonnummer               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F3F046-EA58-4781-8E73-B57A853C9940}"/>
              </a:ext>
            </a:extLst>
          </p:cNvPr>
          <p:cNvSpPr txBox="1"/>
          <p:nvPr/>
        </p:nvSpPr>
        <p:spPr>
          <a:xfrm>
            <a:off x="2234062" y="4146715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solidFill>
                  <a:srgbClr val="5E9A35"/>
                </a:solidFill>
              </a:rPr>
              <a:t>OK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B1D3A0-0AF1-40E7-A35A-29B030682DE9}"/>
              </a:ext>
            </a:extLst>
          </p:cNvPr>
          <p:cNvSpPr txBox="1"/>
          <p:nvPr/>
        </p:nvSpPr>
        <p:spPr>
          <a:xfrm>
            <a:off x="1830733" y="4146715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solidFill>
                  <a:srgbClr val="5E9A35"/>
                </a:solidFill>
              </a:rPr>
              <a:t>CANCEL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8D57F1-BA24-462C-98F2-07028A4DDC8B}"/>
              </a:ext>
            </a:extLst>
          </p:cNvPr>
          <p:cNvSpPr txBox="1"/>
          <p:nvPr/>
        </p:nvSpPr>
        <p:spPr>
          <a:xfrm>
            <a:off x="3773743" y="3656427"/>
            <a:ext cx="7247307" cy="646331"/>
          </a:xfrm>
          <a:prstGeom prst="rect">
            <a:avLst/>
          </a:prstGeom>
          <a:noFill/>
          <a:ln>
            <a:solidFill>
              <a:srgbClr val="538A2F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Durch den Klick auf Notfallkontakt hinzufügen öffnet sich ein Dialog-Fenster, wo der Kontakt hinzugefügt werden kann. </a:t>
            </a:r>
          </a:p>
        </p:txBody>
      </p:sp>
    </p:spTree>
    <p:extLst>
      <p:ext uri="{BB962C8B-B14F-4D97-AF65-F5344CB8AC3E}">
        <p14:creationId xmlns:p14="http://schemas.microsoft.com/office/powerpoint/2010/main" val="139899864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283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Corbel</vt:lpstr>
      <vt:lpstr>Rückblick</vt:lpstr>
      <vt:lpstr>Design der App</vt:lpstr>
      <vt:lpstr>Ladebildschirm</vt:lpstr>
      <vt:lpstr>Startbildschirm</vt:lpstr>
      <vt:lpstr>Schritte Aktivity</vt:lpstr>
      <vt:lpstr>Stürze Activity</vt:lpstr>
      <vt:lpstr>Belastungsanalyse</vt:lpstr>
      <vt:lpstr>Notfallkontakt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der App</dc:title>
  <dc:creator>Chris Seb</dc:creator>
  <cp:lastModifiedBy>Chris Seb</cp:lastModifiedBy>
  <cp:revision>25</cp:revision>
  <dcterms:created xsi:type="dcterms:W3CDTF">2021-10-15T11:35:39Z</dcterms:created>
  <dcterms:modified xsi:type="dcterms:W3CDTF">2022-03-06T15:12:09Z</dcterms:modified>
</cp:coreProperties>
</file>