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Medium"/>
      <p:regular r:id="rId54"/>
      <p:bold r:id="rId55"/>
      <p:italic r:id="rId56"/>
      <p:boldItalic r:id="rId57"/>
    </p:embeddedFont>
    <p:embeddedFont>
      <p:font typeface="Roboto"/>
      <p:regular r:id="rId58"/>
      <p:bold r:id="rId59"/>
      <p:italic r:id="rId60"/>
      <p:boldItalic r:id="rId61"/>
    </p:embeddedFont>
    <p:embeddedFont>
      <p:font typeface="Nunito"/>
      <p:regular r:id="rId62"/>
      <p:bold r:id="rId63"/>
      <p:italic r:id="rId64"/>
      <p:boldItalic r:id="rId65"/>
    </p:embeddedFont>
    <p:embeddedFont>
      <p:font typeface="Source Code Pro"/>
      <p:regular r:id="rId66"/>
      <p:bold r:id="rId67"/>
      <p:italic r:id="rId68"/>
      <p:boldItalic r:id="rId69"/>
    </p:embeddedFont>
    <p:embeddedFont>
      <p:font typeface="Oswald"/>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96531-DF40-461D-A06F-EDC8F2BD9B91}">
  <a:tblStyle styleId="{6F696531-DF40-461D-A06F-EDC8F2BD9B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4E136D-F5FE-4189-AA18-C7549129D5F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7.xml"/><Relationship Id="rId66" Type="http://schemas.openxmlformats.org/officeDocument/2006/relationships/font" Target="fonts/SourceCodePro-regular.fntdata"/><Relationship Id="rId21" Type="http://schemas.openxmlformats.org/officeDocument/2006/relationships/slide" Target="slides/slide16.xml"/><Relationship Id="rId65" Type="http://schemas.openxmlformats.org/officeDocument/2006/relationships/font" Target="fonts/Nunito-boldItalic.fntdata"/><Relationship Id="rId24" Type="http://schemas.openxmlformats.org/officeDocument/2006/relationships/slide" Target="slides/slide19.xml"/><Relationship Id="rId68" Type="http://schemas.openxmlformats.org/officeDocument/2006/relationships/font" Target="fonts/SourceCodePro-italic.fntdata"/><Relationship Id="rId23" Type="http://schemas.openxmlformats.org/officeDocument/2006/relationships/slide" Target="slides/slide18.xml"/><Relationship Id="rId67" Type="http://schemas.openxmlformats.org/officeDocument/2006/relationships/font" Target="fonts/SourceCodePro-bold.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Medium-bold.fntdata"/><Relationship Id="rId10" Type="http://schemas.openxmlformats.org/officeDocument/2006/relationships/slide" Target="slides/slide5.xml"/><Relationship Id="rId54" Type="http://schemas.openxmlformats.org/officeDocument/2006/relationships/font" Target="fonts/RobotoMedium-regular.fntdata"/><Relationship Id="rId13" Type="http://schemas.openxmlformats.org/officeDocument/2006/relationships/slide" Target="slides/slide8.xml"/><Relationship Id="rId57" Type="http://schemas.openxmlformats.org/officeDocument/2006/relationships/font" Target="fonts/RobotoMedium-boldItalic.fntdata"/><Relationship Id="rId12" Type="http://schemas.openxmlformats.org/officeDocument/2006/relationships/slide" Target="slides/slide7.xml"/><Relationship Id="rId56" Type="http://schemas.openxmlformats.org/officeDocument/2006/relationships/font" Target="fonts/RobotoMedium-italic.fntdata"/><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representatives from UVA, Lingnan and ESADE and welcome to the defense of “How do individualist and collectivist ideals influence investor say-on-pay votes for companies” by Candy, Karl, Marcos, and Nicola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62a7d2a5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2a7d2a5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our second hypothesis, that individualist ideals [negatively] moderate the relationship between CEO pay ratio and say-on-pay approval.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hypothesize that individualism is a main driving factor behind approval or dissent in say-on-pay votes.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INDIVIDUALISM IS A MODERATOR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62a7d2a5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2a7d2a5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our methodology and our sample.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62a7d2a5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62a7d2a5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sample will consist of MBA students from all three universities (UVA, ESADE, and Lingnan), additionally some from other universities.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MBA students, as it will be much easier for us to include them in our experiment than getting several hundred investors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MBA students have long been used as proxies for investors in many studies according to Thaler et al., and have been proven to be sophisticated in making educated business decisions. Additionally, Bhawuk &amp; Brislin’s 1992 study (among others) uses MBA students to study cultural sensitivity.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Cleaned 5 of 111 respondents -&gt; ending sample size of 106</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2a7d2a5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2a7d2a5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sample of MBA students will receive a survey that we developed to gather the information we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survey is broken down into 3 parts:</a:t>
            </a:r>
            <a:endParaRPr/>
          </a:p>
          <a:p>
            <a:pPr indent="0" lvl="0" marL="0" rtl="0" algn="l">
              <a:spcBef>
                <a:spcPts val="0"/>
              </a:spcBef>
              <a:spcAft>
                <a:spcPts val="0"/>
              </a:spcAft>
              <a:buNone/>
            </a:pPr>
            <a:r>
              <a:rPr lang="en"/>
              <a:t>	The first section </a:t>
            </a:r>
            <a:r>
              <a:rPr lang="en"/>
              <a:t>present the respondents with a scenario of a hypothetical firm during an annual meeting and will prompt them for either their approval or dissent on a say-on-pay vote.</a:t>
            </a:r>
            <a:endParaRPr/>
          </a:p>
          <a:p>
            <a:pPr indent="0" lvl="0" marL="0" rtl="0" algn="l">
              <a:spcBef>
                <a:spcPts val="0"/>
              </a:spcBef>
              <a:spcAft>
                <a:spcPts val="0"/>
              </a:spcAft>
              <a:buNone/>
            </a:pPr>
            <a:r>
              <a:rPr lang="en"/>
              <a:t>	The second section contains questions about the individualistic or collectivistic ideals of our respondents. All questions are marked on a scale from 1 to 5.</a:t>
            </a:r>
            <a:endParaRPr/>
          </a:p>
          <a:p>
            <a:pPr indent="0" lvl="0" marL="0" rtl="0" algn="l">
              <a:spcBef>
                <a:spcPts val="0"/>
              </a:spcBef>
              <a:spcAft>
                <a:spcPts val="0"/>
              </a:spcAft>
              <a:buNone/>
            </a:pPr>
            <a:r>
              <a:rPr lang="en"/>
              <a:t>	The third and final section consist in </a:t>
            </a:r>
            <a:r>
              <a:rPr lang="en"/>
              <a:t>screening and demographics questions. [insert more about screening questions and booting people from the survey].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62a7d2a5c_0_5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2a7d2a5c_0_5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ensure the validity of our study, all respondents will be randomly assigned to one of two different groups.</a:t>
            </a:r>
            <a:endParaRPr/>
          </a:p>
          <a:p>
            <a:pPr indent="0" lvl="0" marL="0" rtl="0" algn="l">
              <a:spcBef>
                <a:spcPts val="0"/>
              </a:spcBef>
              <a:spcAft>
                <a:spcPts val="0"/>
              </a:spcAft>
              <a:buNone/>
            </a:pPr>
            <a:r>
              <a:rPr lang="en"/>
              <a:t>The only variables that we will be changing between each survey are the ratio of CEO to worker pay.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solidFill>
                  <a:schemeClr val="dk2"/>
                </a:solidFill>
                <a:latin typeface="Nunito"/>
                <a:ea typeface="Nunito"/>
                <a:cs typeface="Nunito"/>
                <a:sym typeface="Nunito"/>
              </a:rPr>
              <a:t>Average ratio is 361:1 </a:t>
            </a:r>
            <a:r>
              <a:rPr lang="en" sz="800">
                <a:solidFill>
                  <a:schemeClr val="dk2"/>
                </a:solidFill>
                <a:latin typeface="Nunito"/>
                <a:ea typeface="Nunito"/>
                <a:cs typeface="Nunito"/>
                <a:sym typeface="Nunito"/>
              </a:rPr>
              <a:t>(AFL-CIO, 2018)</a:t>
            </a:r>
            <a:endParaRPr sz="8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800">
                <a:solidFill>
                  <a:schemeClr val="dk2"/>
                </a:solidFill>
                <a:latin typeface="Nunito"/>
                <a:ea typeface="Nunito"/>
                <a:cs typeface="Nunito"/>
                <a:sym typeface="Nunito"/>
              </a:rPr>
              <a:t>	High scenario is 20% above</a:t>
            </a:r>
            <a:endParaRPr sz="18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800">
                <a:solidFill>
                  <a:schemeClr val="dk2"/>
                </a:solidFill>
                <a:latin typeface="Nunito"/>
                <a:ea typeface="Nunito"/>
                <a:cs typeface="Nunito"/>
                <a:sym typeface="Nunito"/>
              </a:rPr>
              <a:t>	Low scenario is 20% below</a:t>
            </a:r>
            <a:endParaRPr sz="18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800">
                <a:solidFill>
                  <a:schemeClr val="dk2"/>
                </a:solidFill>
                <a:latin typeface="Nunito"/>
                <a:ea typeface="Nunito"/>
                <a:cs typeface="Nunito"/>
                <a:sym typeface="Nunito"/>
              </a:rPr>
              <a:t>Hypothetical firm performance will be controlled </a:t>
            </a:r>
            <a:r>
              <a:rPr lang="en" sz="800">
                <a:solidFill>
                  <a:schemeClr val="dk2"/>
                </a:solidFill>
                <a:latin typeface="Nunito"/>
                <a:ea typeface="Nunito"/>
                <a:cs typeface="Nunito"/>
                <a:sym typeface="Nunito"/>
              </a:rPr>
              <a:t>(Tversky and Kahneman, 1991; Krause et al., 2014)</a:t>
            </a:r>
            <a:endParaRPr sz="18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222222"/>
                </a:solidFill>
                <a:highlight>
                  <a:schemeClr val="lt1"/>
                </a:highlight>
                <a:latin typeface="Nunito"/>
                <a:ea typeface="Nunito"/>
                <a:cs typeface="Nunito"/>
                <a:sym typeface="Nunito"/>
              </a:rPr>
              <a:t>Firm performance will be set at average S&amp;P 500 annual return rate, 10% </a:t>
            </a:r>
            <a:r>
              <a:rPr lang="en" sz="800">
                <a:solidFill>
                  <a:srgbClr val="222222"/>
                </a:solidFill>
                <a:highlight>
                  <a:schemeClr val="lt1"/>
                </a:highlight>
                <a:latin typeface="Nunito"/>
                <a:ea typeface="Nunito"/>
                <a:cs typeface="Nunito"/>
                <a:sym typeface="Nunito"/>
              </a:rPr>
              <a:t>(Investopedia, 2018)</a:t>
            </a:r>
            <a:endParaRPr sz="800">
              <a:solidFill>
                <a:srgbClr val="222222"/>
              </a:solidFill>
              <a:highlight>
                <a:schemeClr val="lt1"/>
              </a:highlight>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222222"/>
              </a:solidFill>
              <a:highlight>
                <a:schemeClr val="lt1"/>
              </a:highlight>
              <a:latin typeface="Nunito"/>
              <a:ea typeface="Nunito"/>
              <a:cs typeface="Nunito"/>
              <a:sym typeface="Nunito"/>
            </a:endParaRPr>
          </a:p>
          <a:p>
            <a:pPr indent="0" lvl="0" marL="0" rtl="0" algn="l">
              <a:lnSpc>
                <a:spcPct val="200000"/>
              </a:lnSpc>
              <a:spcBef>
                <a:spcPts val="1000"/>
              </a:spcBef>
              <a:spcAft>
                <a:spcPts val="0"/>
              </a:spcAft>
              <a:buNone/>
            </a:pPr>
            <a:r>
              <a:rPr lang="en" sz="1800">
                <a:latin typeface="Nunito"/>
                <a:ea typeface="Nunito"/>
                <a:cs typeface="Nunito"/>
                <a:sym typeface="Nunito"/>
              </a:rPr>
              <a:t>No mention of equity to cash ratio</a:t>
            </a:r>
            <a:endParaRPr sz="1800">
              <a:solidFill>
                <a:schemeClr val="dk2"/>
              </a:solidFill>
              <a:latin typeface="Nunito"/>
              <a:ea typeface="Nunito"/>
              <a:cs typeface="Nunito"/>
              <a:sym typeface="Nunito"/>
            </a:endParaRPr>
          </a:p>
          <a:p>
            <a:pPr indent="0" lvl="0" marL="0" rtl="0" algn="l">
              <a:lnSpc>
                <a:spcPct val="115000"/>
              </a:lnSpc>
              <a:spcBef>
                <a:spcPts val="0"/>
              </a:spcBef>
              <a:spcAft>
                <a:spcPts val="1600"/>
              </a:spcAft>
              <a:buNone/>
            </a:pPr>
            <a:r>
              <a:t/>
            </a:r>
            <a:endParaRPr sz="1800">
              <a:solidFill>
                <a:schemeClr val="dk2"/>
              </a:solidFill>
              <a:latin typeface="Nunito"/>
              <a:ea typeface="Nunito"/>
              <a:cs typeface="Nunito"/>
              <a:sym typeface="Nuni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943c819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43c819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sz="1200">
                <a:latin typeface="Times New Roman"/>
                <a:ea typeface="Times New Roman"/>
                <a:cs typeface="Times New Roman"/>
                <a:sym typeface="Times New Roman"/>
              </a:rPr>
              <a:t>4.3 Dependent Variable</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	</a:t>
            </a:r>
            <a:r>
              <a:rPr b="1" i="1" lang="en" sz="1200">
                <a:latin typeface="Times New Roman"/>
                <a:ea typeface="Times New Roman"/>
                <a:cs typeface="Times New Roman"/>
                <a:sym typeface="Times New Roman"/>
              </a:rPr>
              <a:t>Say-on-Pay approval.</a:t>
            </a:r>
            <a:r>
              <a:rPr lang="en" sz="1200">
                <a:latin typeface="Times New Roman"/>
                <a:ea typeface="Times New Roman"/>
                <a:cs typeface="Times New Roman"/>
                <a:sym typeface="Times New Roman"/>
              </a:rPr>
              <a:t> Say-on-Pay approval is measured by voting for or against the CEO to average employee pay ratio. Respondents have to make the vote after they read the material in the assigned scenario. We coded approval as “1” and disapproval as “0”.</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b="1" lang="en" sz="1200">
                <a:latin typeface="Times New Roman"/>
                <a:ea typeface="Times New Roman"/>
                <a:cs typeface="Times New Roman"/>
                <a:sym typeface="Times New Roman"/>
              </a:rPr>
              <a:t>4.4 Independent Variables</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Pay Scenario.</a:t>
            </a:r>
            <a:r>
              <a:rPr lang="en" sz="1200">
                <a:latin typeface="Times New Roman"/>
                <a:ea typeface="Times New Roman"/>
                <a:cs typeface="Times New Roman"/>
                <a:sym typeface="Times New Roman"/>
              </a:rPr>
              <a:t> We have both a high pay and a low pay survey in our study. To better analyze our survey results, we aggregated the survey data, in which we coded the different scenarios as binary data: the </a:t>
            </a:r>
            <a:r>
              <a:rPr i="1" lang="en" sz="1200">
                <a:latin typeface="Times New Roman"/>
                <a:ea typeface="Times New Roman"/>
                <a:cs typeface="Times New Roman"/>
                <a:sym typeface="Times New Roman"/>
              </a:rPr>
              <a:t>high pay</a:t>
            </a:r>
            <a:r>
              <a:rPr lang="en" sz="1200">
                <a:latin typeface="Times New Roman"/>
                <a:ea typeface="Times New Roman"/>
                <a:cs typeface="Times New Roman"/>
                <a:sym typeface="Times New Roman"/>
              </a:rPr>
              <a:t> scenario as “1” and the </a:t>
            </a:r>
            <a:r>
              <a:rPr i="1" lang="en" sz="1200">
                <a:latin typeface="Times New Roman"/>
                <a:ea typeface="Times New Roman"/>
                <a:cs typeface="Times New Roman"/>
                <a:sym typeface="Times New Roman"/>
              </a:rPr>
              <a:t>low pay</a:t>
            </a:r>
            <a:r>
              <a:rPr lang="en" sz="1200">
                <a:latin typeface="Times New Roman"/>
                <a:ea typeface="Times New Roman"/>
                <a:cs typeface="Times New Roman"/>
                <a:sym typeface="Times New Roman"/>
              </a:rPr>
              <a:t> as “0”. </a:t>
            </a:r>
            <a:endParaRPr b="1" i="1"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Individualism.</a:t>
            </a:r>
            <a:r>
              <a:rPr lang="en" sz="1200">
                <a:latin typeface="Times New Roman"/>
                <a:ea typeface="Times New Roman"/>
                <a:cs typeface="Times New Roman"/>
                <a:sym typeface="Times New Roman"/>
              </a:rPr>
              <a:t> In most of the past studies, participants are categorized based on the individualist and collectivist inclination of their country rather than their own, which may bias the test result since additional research shows people can vary ideologically within the same country or culture. Yoo et al. (2011) notes that this is an important consideration to take into account. Different from most of the existing studies, we are categorizing our respondents in terms of individualist and collectivist dimensions on the individual level rather than at the national level to make our experiments more accurate. We calculated this variable by summing up respondents </a:t>
            </a:r>
            <a:r>
              <a:rPr i="1" lang="en" sz="1200">
                <a:latin typeface="Times New Roman"/>
                <a:ea typeface="Times New Roman"/>
                <a:cs typeface="Times New Roman"/>
                <a:sym typeface="Times New Roman"/>
              </a:rPr>
              <a:t>CV scores</a:t>
            </a:r>
            <a:r>
              <a:rPr lang="en" sz="1200">
                <a:latin typeface="Times New Roman"/>
                <a:ea typeface="Times New Roman"/>
                <a:cs typeface="Times New Roman"/>
                <a:sym typeface="Times New Roman"/>
              </a:rPr>
              <a:t>, as this is the standard for likert data according to Boone et al (2010). As data was skewed towards more collectivist, we decided to classify respondents as either individualist or collectivist based on their summed Culture Score in relative relation to the midpoint of our culture score data. 0 being collectivist and below the midpoint of the data, whereas 1 is individualist, and above the midpoint.</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b="1" lang="en" sz="1200">
                <a:latin typeface="Times New Roman"/>
                <a:ea typeface="Times New Roman"/>
                <a:cs typeface="Times New Roman"/>
                <a:sym typeface="Times New Roman"/>
              </a:rPr>
              <a:t>4.5 Control Variables</a:t>
            </a:r>
            <a:endParaRPr b="1"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lang="en" sz="1200">
                <a:latin typeface="Times New Roman"/>
                <a:ea typeface="Times New Roman"/>
                <a:cs typeface="Times New Roman"/>
                <a:sym typeface="Times New Roman"/>
              </a:rPr>
              <a:t>To better isolate the theoretical relationships that we propose, we include a set of control variables on individual factors into the quasi-experiment model. A previous study regarding the relationship between CEO compensation and culture that we analyzed contained no control variables, due to the data coming from a dataset (Schuler &amp; Rogovsky, 1998). Furthermore, other studies regarding the same relationship (Bryan, 2012) only control for determinants of compensation structure. We controlled compensation structure in our experiment by keeping the ratios equal across our surveys. Regardless of the fact that studies did not control for other potential demographic moderators, we brainstormed and identified several variables that could influence an individuals Say-on-Pay vote, and controlled for them by creating the control variables below. While this is not an exhaustive list of all the possible demographics to control via variables, it does cover the major characteristics of an individual that have the potential to influence their vote. Additionally, it is not possible or feasible to control for every possible demographic-related influence, especially given quasi-experiment methodology and our desire to keep our survey concise and straightforward. Below are the control variables that we used. However, in the course of our analysis, none of the control variables we included in our models was statistically significant in helping us determine the approval of Say-on-Pay votes. Perhaps this was due to our small sample size.</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Nationality.</a:t>
            </a:r>
            <a:r>
              <a:rPr lang="en" sz="1200">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We provided 3 questions on our survey to measure Cultural Identification: </a:t>
            </a:r>
            <a:r>
              <a:rPr i="1" lang="en" sz="1200">
                <a:highlight>
                  <a:srgbClr val="FFFFFF"/>
                </a:highlight>
                <a:latin typeface="Times New Roman"/>
                <a:ea typeface="Times New Roman"/>
                <a:cs typeface="Times New Roman"/>
                <a:sym typeface="Times New Roman"/>
              </a:rPr>
              <a:t>Country of Birth, Nationality, and Country most Identified with</a:t>
            </a:r>
            <a:r>
              <a:rPr lang="en" sz="1200">
                <a:highlight>
                  <a:srgbClr val="FFFFFF"/>
                </a:highlight>
                <a:latin typeface="Times New Roman"/>
                <a:ea typeface="Times New Roman"/>
                <a:cs typeface="Times New Roman"/>
                <a:sym typeface="Times New Roman"/>
              </a:rPr>
              <a:t>. We selected </a:t>
            </a:r>
            <a:r>
              <a:rPr i="1" lang="en" sz="1200">
                <a:highlight>
                  <a:srgbClr val="FFFFFF"/>
                </a:highlight>
                <a:latin typeface="Times New Roman"/>
                <a:ea typeface="Times New Roman"/>
                <a:cs typeface="Times New Roman"/>
                <a:sym typeface="Times New Roman"/>
              </a:rPr>
              <a:t>Country most Identified with</a:t>
            </a:r>
            <a:r>
              <a:rPr lang="en" sz="1200">
                <a:highlight>
                  <a:srgbClr val="FFFFFF"/>
                </a:highlight>
                <a:latin typeface="Times New Roman"/>
                <a:ea typeface="Times New Roman"/>
                <a:cs typeface="Times New Roman"/>
                <a:sym typeface="Times New Roman"/>
              </a:rPr>
              <a:t> as an independent variable for analysis, as our hypothesis requires measuring cultural identity. We included the aforementioned variables to be controlled, as Hofstede (1984) notes that there are real differences between major cultures. Identity itself is a personal perception, and this rationalized our selection of this specific response as our variable. In the vast majority of our responses, </a:t>
            </a:r>
            <a:r>
              <a:rPr i="1" lang="en" sz="1200">
                <a:highlight>
                  <a:srgbClr val="FFFFFF"/>
                </a:highlight>
                <a:latin typeface="Times New Roman"/>
                <a:ea typeface="Times New Roman"/>
                <a:cs typeface="Times New Roman"/>
                <a:sym typeface="Times New Roman"/>
              </a:rPr>
              <a:t>Country most Identified with</a:t>
            </a:r>
            <a:r>
              <a:rPr lang="en" sz="1200">
                <a:highlight>
                  <a:srgbClr val="FFFFFF"/>
                </a:highlight>
                <a:latin typeface="Times New Roman"/>
                <a:ea typeface="Times New Roman"/>
                <a:cs typeface="Times New Roman"/>
                <a:sym typeface="Times New Roman"/>
              </a:rPr>
              <a:t> was the same as the </a:t>
            </a:r>
            <a:r>
              <a:rPr i="1" lang="en" sz="1200">
                <a:highlight>
                  <a:srgbClr val="FFFFFF"/>
                </a:highlight>
                <a:latin typeface="Times New Roman"/>
                <a:ea typeface="Times New Roman"/>
                <a:cs typeface="Times New Roman"/>
                <a:sym typeface="Times New Roman"/>
              </a:rPr>
              <a:t>Country of Birth</a:t>
            </a:r>
            <a:r>
              <a:rPr lang="en" sz="1200">
                <a:highlight>
                  <a:srgbClr val="FFFFFF"/>
                </a:highlight>
                <a:latin typeface="Times New Roman"/>
                <a:ea typeface="Times New Roman"/>
                <a:cs typeface="Times New Roman"/>
                <a:sym typeface="Times New Roman"/>
              </a:rPr>
              <a:t> or the </a:t>
            </a:r>
            <a:r>
              <a:rPr i="1" lang="en" sz="1200">
                <a:highlight>
                  <a:srgbClr val="FFFFFF"/>
                </a:highlight>
                <a:latin typeface="Times New Roman"/>
                <a:ea typeface="Times New Roman"/>
                <a:cs typeface="Times New Roman"/>
                <a:sym typeface="Times New Roman"/>
              </a:rPr>
              <a:t>Nationality</a:t>
            </a:r>
            <a:r>
              <a:rPr lang="en" sz="1200">
                <a:highlight>
                  <a:srgbClr val="FFFFFF"/>
                </a:highlight>
                <a:latin typeface="Times New Roman"/>
                <a:ea typeface="Times New Roman"/>
                <a:cs typeface="Times New Roman"/>
                <a:sym typeface="Times New Roman"/>
              </a:rPr>
              <a:t> of the respondent. After this, we grouped respondents into 4 regions for simplicity: North America, Latin America, Europe, and Asia to use as control variables.</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Gender.</a:t>
            </a:r>
            <a:r>
              <a:rPr lang="en" sz="1200">
                <a:latin typeface="Times New Roman"/>
                <a:ea typeface="Times New Roman"/>
                <a:cs typeface="Times New Roman"/>
                <a:sym typeface="Times New Roman"/>
              </a:rPr>
              <a:t> Research has shown that there is substantial difference between men and women in in-group bias, which is the preference others of the same gender. In Rudman et al. (2004), it was shown that women’s in-group bias is significantly stronger than that of men’s. In addition, Eckel et al. (1998) demonstrated that women a far less selfish than men. Due to these gender related differences, we recognized the need to control for Gender, as our sample included both men and women, and the CEO in our hypothetical scenario was male. We asked our respondents for their gender, providing 3 options: Male, Female, and Other/I Prefer not to Respond. Upon analysis, we did not have a single respondent who selected the third option, and as such, we were able to simply use Male and Female as binary data for our control variable. </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Age.</a:t>
            </a:r>
            <a:r>
              <a:rPr lang="en" sz="1200">
                <a:latin typeface="Times New Roman"/>
                <a:ea typeface="Times New Roman"/>
                <a:cs typeface="Times New Roman"/>
                <a:sym typeface="Times New Roman"/>
              </a:rPr>
              <a:t> Previous research has proposed that there are differences in attitudes among different age groups. Quintelier (2007) indicated that each stage of life holds differing social inclinations because of differentials in resources, experience, and occupation of different social roles. As such, we recognized the need to control for age. We gave our respondents 5 choices for age: under 21, 21 to 24, 25 to 28, 29 to 32, and above 32. Each range is equally spaced, and centers around the age ranges that an MBA student would most likely fall into, as they were our primary target. Additionally the upper and lower bound options include all ages above, and below (respectively) in order to track all respondents.</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Income.</a:t>
            </a:r>
            <a:r>
              <a:rPr lang="en" sz="1200">
                <a:latin typeface="Times New Roman"/>
                <a:ea typeface="Times New Roman"/>
                <a:cs typeface="Times New Roman"/>
                <a:sym typeface="Times New Roman"/>
              </a:rPr>
              <a:t> We suspected that those with greater income and wealth would have a different perception of fairness than those with less. Indeed this is the case, as research conducted by Armantier (2006) suggests that relative differences in wealth seem to reshape one’s concept of fairness. To account for this, we gave our respondents 5 choices for income: less than $29,999, $30,000 to $59,999, $60,000 to $89,999, $90,000 to $119,999, and greater than $120,000. Each range is equally spaced, and covers the all income possibilities. This variable aims to verify whether an MBA student has sufficient financial ability to make investments.</a:t>
            </a:r>
            <a:endParaRPr sz="1200">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b="1" i="1" lang="en" sz="1200">
                <a:latin typeface="Times New Roman"/>
                <a:ea typeface="Times New Roman"/>
                <a:cs typeface="Times New Roman"/>
                <a:sym typeface="Times New Roman"/>
              </a:rPr>
              <a:t>Investment.</a:t>
            </a:r>
            <a:r>
              <a:rPr lang="en" sz="1200">
                <a:latin typeface="Times New Roman"/>
                <a:ea typeface="Times New Roman"/>
                <a:cs typeface="Times New Roman"/>
                <a:sym typeface="Times New Roman"/>
              </a:rPr>
              <a:t> Similar to the </a:t>
            </a:r>
            <a:r>
              <a:rPr i="1" lang="en" sz="1200">
                <a:latin typeface="Times New Roman"/>
                <a:ea typeface="Times New Roman"/>
                <a:cs typeface="Times New Roman"/>
                <a:sym typeface="Times New Roman"/>
              </a:rPr>
              <a:t>Income</a:t>
            </a:r>
            <a:r>
              <a:rPr lang="en" sz="1200">
                <a:latin typeface="Times New Roman"/>
                <a:ea typeface="Times New Roman"/>
                <a:cs typeface="Times New Roman"/>
                <a:sym typeface="Times New Roman"/>
              </a:rPr>
              <a:t> control variable, we included a control variable to measure </a:t>
            </a:r>
            <a:r>
              <a:rPr i="1" lang="en" sz="1200">
                <a:latin typeface="Times New Roman"/>
                <a:ea typeface="Times New Roman"/>
                <a:cs typeface="Times New Roman"/>
                <a:sym typeface="Times New Roman"/>
              </a:rPr>
              <a:t>Investment. </a:t>
            </a:r>
            <a:r>
              <a:rPr lang="en" sz="1200">
                <a:latin typeface="Times New Roman"/>
                <a:ea typeface="Times New Roman"/>
                <a:cs typeface="Times New Roman"/>
                <a:sym typeface="Times New Roman"/>
              </a:rPr>
              <a:t>We classify investments as another form of wealth, using Armantier (2006) study as a reason to include the </a:t>
            </a:r>
            <a:r>
              <a:rPr i="1" lang="en" sz="1200">
                <a:latin typeface="Times New Roman"/>
                <a:ea typeface="Times New Roman"/>
                <a:cs typeface="Times New Roman"/>
                <a:sym typeface="Times New Roman"/>
              </a:rPr>
              <a:t>Investment</a:t>
            </a:r>
            <a:r>
              <a:rPr lang="en" sz="1200">
                <a:latin typeface="Times New Roman"/>
                <a:ea typeface="Times New Roman"/>
                <a:cs typeface="Times New Roman"/>
                <a:sym typeface="Times New Roman"/>
              </a:rPr>
              <a:t> control variable. Additionally, those with investments theoretically should have a greater understanding of investor responsibilities. This variable is to measure whether the respondent has investment experience. They are provided with 5 choices: greater than $30,000, around $30,000, unsure, less than $30,000, and no investment.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943c819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43c819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our methodology and our sample.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9692e81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9692e81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943c819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943c819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962f82f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62f82f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just">
              <a:lnSpc>
                <a:spcPct val="200000"/>
              </a:lnSpc>
              <a:spcBef>
                <a:spcPts val="0"/>
              </a:spcBef>
              <a:spcAft>
                <a:spcPts val="0"/>
              </a:spcAft>
              <a:buNone/>
            </a:pPr>
            <a:r>
              <a:rPr i="1" lang="en" sz="1200">
                <a:latin typeface="Times New Roman"/>
                <a:ea typeface="Times New Roman"/>
                <a:cs typeface="Times New Roman"/>
                <a:sym typeface="Times New Roman"/>
              </a:rPr>
              <a:t> n=56					           n=51	      Source: Qualtrics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966dd7f1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66dd7f1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 our agenda for the day is as follows:</a:t>
            </a:r>
            <a:endParaRPr/>
          </a:p>
          <a:p>
            <a:pPr indent="0" lvl="0" marL="0" rtl="0" algn="l">
              <a:spcBef>
                <a:spcPts val="0"/>
              </a:spcBef>
              <a:spcAft>
                <a:spcPts val="0"/>
              </a:spcAft>
              <a:buNone/>
            </a:pPr>
            <a:r>
              <a:rPr lang="en"/>
              <a:t>First we will talk about our motivation and research.</a:t>
            </a:r>
            <a:endParaRPr/>
          </a:p>
          <a:p>
            <a:pPr indent="0" lvl="0" marL="0" rtl="0" algn="l">
              <a:spcBef>
                <a:spcPts val="0"/>
              </a:spcBef>
              <a:spcAft>
                <a:spcPts val="0"/>
              </a:spcAft>
              <a:buNone/>
            </a:pPr>
            <a:r>
              <a:rPr lang="en"/>
              <a:t>Next, methodology.</a:t>
            </a:r>
            <a:endParaRPr/>
          </a:p>
          <a:p>
            <a:pPr indent="0" lvl="0" marL="0" rtl="0" algn="l">
              <a:spcBef>
                <a:spcPts val="0"/>
              </a:spcBef>
              <a:spcAft>
                <a:spcPts val="0"/>
              </a:spcAft>
              <a:buNone/>
            </a:pPr>
            <a:r>
              <a:rPr lang="en"/>
              <a:t>Following that analysis and our findings.</a:t>
            </a:r>
            <a:endParaRPr/>
          </a:p>
          <a:p>
            <a:pPr indent="0" lvl="0" marL="0" rtl="0" algn="l">
              <a:spcBef>
                <a:spcPts val="0"/>
              </a:spcBef>
              <a:spcAft>
                <a:spcPts val="0"/>
              </a:spcAft>
              <a:buNone/>
            </a:pPr>
            <a:r>
              <a:rPr lang="en"/>
              <a:t>And finally to wrap it all up, the applications and limitations of our research.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Icons from flaticon.com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96965af2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96965af2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9692e8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692e8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Nunito"/>
              <a:buChar char="●"/>
            </a:pPr>
            <a:r>
              <a:rPr lang="en" sz="1400">
                <a:latin typeface="Nunito"/>
                <a:ea typeface="Nunito"/>
                <a:cs typeface="Nunito"/>
                <a:sym typeface="Nunito"/>
              </a:rPr>
              <a:t>Bivariate correlation test</a:t>
            </a:r>
            <a:endParaRPr sz="1400">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en" sz="1400">
                <a:latin typeface="Nunito"/>
                <a:ea typeface="Nunito"/>
                <a:cs typeface="Nunito"/>
                <a:sym typeface="Nunito"/>
              </a:rPr>
              <a:t>Identify multicollinearity</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9692e81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9692e81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9692e81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9692e81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9692e81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9692e81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9692e81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9692e81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9692e81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9692e81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96965af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96965a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variables we include in each model to test our hypotheses. We conducted 5 different models to compare.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96965af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6965af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3 - Culture </a:t>
            </a:r>
            <a:endParaRPr/>
          </a:p>
          <a:p>
            <a:pPr indent="0" lvl="0" marL="0" rtl="0" algn="l">
              <a:spcBef>
                <a:spcPts val="0"/>
              </a:spcBef>
              <a:spcAft>
                <a:spcPts val="0"/>
              </a:spcAft>
              <a:buNone/>
            </a:pPr>
            <a:r>
              <a:rPr lang="en"/>
              <a:t>Consists of the continuous variable culture score which has been standardized</a:t>
            </a:r>
            <a:endParaRPr/>
          </a:p>
          <a:p>
            <a:pPr indent="0" lvl="0" marL="0" rtl="0" algn="l">
              <a:spcBef>
                <a:spcPts val="0"/>
              </a:spcBef>
              <a:spcAft>
                <a:spcPts val="0"/>
              </a:spcAft>
              <a:buNone/>
            </a:pPr>
            <a:r>
              <a:rPr lang="en"/>
              <a:t>Model 4 - Individualist</a:t>
            </a:r>
            <a:endParaRPr/>
          </a:p>
          <a:p>
            <a:pPr indent="0" lvl="0" marL="0" rtl="0" algn="l">
              <a:spcBef>
                <a:spcPts val="0"/>
              </a:spcBef>
              <a:spcAft>
                <a:spcPts val="0"/>
              </a:spcAft>
              <a:buNone/>
            </a:pPr>
            <a:r>
              <a:rPr lang="en"/>
              <a:t>Categorizes each respondent into individualist or collectivist based on the standardized culture score (0 C, 1 I)</a:t>
            </a:r>
            <a:endParaRPr/>
          </a:p>
          <a:p>
            <a:pPr indent="0" lvl="0" marL="0" rtl="0" algn="l">
              <a:spcBef>
                <a:spcPts val="0"/>
              </a:spcBef>
              <a:spcAft>
                <a:spcPts val="0"/>
              </a:spcAft>
              <a:buNone/>
            </a:pPr>
            <a:r>
              <a:rPr lang="en"/>
              <a:t>Model 5 - Hofstede</a:t>
            </a:r>
            <a:endParaRPr/>
          </a:p>
          <a:p>
            <a:pPr indent="0" lvl="0" marL="0" rtl="0" algn="l">
              <a:spcBef>
                <a:spcPts val="0"/>
              </a:spcBef>
              <a:spcAft>
                <a:spcPts val="0"/>
              </a:spcAft>
              <a:buNone/>
            </a:pPr>
            <a:r>
              <a:rPr lang="en"/>
              <a:t>Categorizes each respondent based on Hofstede’s cultural dimensions theory (0 C, 1 I). Those with a score above 50 are Individualist. Below are Collectivist.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1: No indication that controls are predictors</a:t>
            </a:r>
            <a:endParaRPr/>
          </a:p>
          <a:p>
            <a:pPr indent="0" lvl="0" marL="0" rtl="0" algn="l">
              <a:spcBef>
                <a:spcPts val="0"/>
              </a:spcBef>
              <a:spcAft>
                <a:spcPts val="0"/>
              </a:spcAft>
              <a:buNone/>
            </a:pPr>
            <a:r>
              <a:rPr lang="en"/>
              <a:t>Model 2: Controlling for variables, no support for hypothesis 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b65c650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b65c650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culture score increases the chance for approving Say on Pay increases.</a:t>
            </a:r>
            <a:endParaRPr/>
          </a:p>
          <a:p>
            <a:pPr indent="0" lvl="0" marL="0" rtl="0" algn="l">
              <a:spcBef>
                <a:spcPts val="0"/>
              </a:spcBef>
              <a:spcAft>
                <a:spcPts val="0"/>
              </a:spcAft>
              <a:buNone/>
            </a:pPr>
            <a:r>
              <a:rPr lang="en"/>
              <a:t>Indication that culture moderates the relationship between the pay scenario and Say on Pay, even though pay scenario relationship is not significant.</a:t>
            </a:r>
            <a:endParaRPr/>
          </a:p>
          <a:p>
            <a:pPr indent="0" lvl="0" marL="0" rtl="0" algn="l">
              <a:spcBef>
                <a:spcPts val="0"/>
              </a:spcBef>
              <a:spcAft>
                <a:spcPts val="0"/>
              </a:spcAft>
              <a:buNone/>
            </a:pPr>
            <a:r>
              <a:rPr lang="en"/>
              <a:t>Must take a closer look at the interaction between culture and pay scenario.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62a7d2a5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62a7d2a5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we’d like to go over our motivation to study this topic and the research we have done.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596965af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96965af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In the low pay scenario an individualist has a 48% higher probability of approving CEO pay than a collectivist. In the high pay scenario a collectivist has a 24% higher probability of approving CEO pay.</a:t>
            </a: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b65c650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b65c650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96965af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96965af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In the low pay scenario an individualist has a 30% higher probability of approving CEO pay than a collectivist. In the high pay scenario a collectivist has a 13% higher probability of approving CEO pay.</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b65c6503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b65c6503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462a7d2a5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62a7d2a5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are headed.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943c819f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943c819f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indication that low or high pay scenario determines Say on Pay approval</a:t>
            </a:r>
            <a:endParaRPr/>
          </a:p>
          <a:p>
            <a:pPr indent="0" lvl="0" marL="0" rtl="0" algn="l">
              <a:spcBef>
                <a:spcPts val="0"/>
              </a:spcBef>
              <a:spcAft>
                <a:spcPts val="0"/>
              </a:spcAft>
              <a:buNone/>
            </a:pPr>
            <a:r>
              <a:rPr lang="en"/>
              <a:t>Chi-square and Pearson’s correlation suggested a possible influence</a:t>
            </a:r>
            <a:endParaRPr/>
          </a:p>
          <a:p>
            <a:pPr indent="0" lvl="0" marL="0" rtl="0" algn="l">
              <a:spcBef>
                <a:spcPts val="0"/>
              </a:spcBef>
              <a:spcAft>
                <a:spcPts val="0"/>
              </a:spcAft>
              <a:buNone/>
            </a:pPr>
            <a:r>
              <a:rPr lang="en"/>
              <a:t>Indication that culture influences Say on Pay</a:t>
            </a:r>
            <a:endParaRPr/>
          </a:p>
          <a:p>
            <a:pPr indent="0" lvl="0" marL="0" rtl="0" algn="l">
              <a:spcBef>
                <a:spcPts val="0"/>
              </a:spcBef>
              <a:spcAft>
                <a:spcPts val="0"/>
              </a:spcAft>
              <a:buNone/>
            </a:pPr>
            <a:r>
              <a:rPr lang="en"/>
              <a:t>More individualism increases likelihood of approval </a:t>
            </a:r>
            <a:endParaRPr/>
          </a:p>
          <a:p>
            <a:pPr indent="0" lvl="0" marL="0" rtl="0" algn="l">
              <a:spcBef>
                <a:spcPts val="0"/>
              </a:spcBef>
              <a:spcAft>
                <a:spcPts val="0"/>
              </a:spcAft>
              <a:buNone/>
            </a:pPr>
            <a:r>
              <a:rPr lang="en"/>
              <a:t>Indication that culture moderates the relationship between pay scenarios and Say on Pay </a:t>
            </a:r>
            <a:endParaRPr/>
          </a:p>
          <a:p>
            <a:pPr indent="0" lvl="0" marL="0" rtl="0" algn="l">
              <a:spcBef>
                <a:spcPts val="0"/>
              </a:spcBef>
              <a:spcAft>
                <a:spcPts val="0"/>
              </a:spcAft>
              <a:buNone/>
            </a:pPr>
            <a:r>
              <a:rPr lang="en"/>
              <a:t>Higher individualism = Higher approval, especially given lower ceo pay</a:t>
            </a:r>
            <a:endParaRPr/>
          </a:p>
          <a:p>
            <a:pPr indent="0" lvl="0" marL="0" rtl="0" algn="l">
              <a:spcBef>
                <a:spcPts val="0"/>
              </a:spcBef>
              <a:spcAft>
                <a:spcPts val="0"/>
              </a:spcAft>
              <a:buNone/>
            </a:pPr>
            <a:r>
              <a:rPr lang="en"/>
              <a:t>Significant results on individual cultural level vs national level (Hofstede’s theory)</a:t>
            </a:r>
            <a:endParaRPr/>
          </a:p>
          <a:p>
            <a:pPr indent="0" lvl="0" marL="0" rtl="0" algn="l">
              <a:spcBef>
                <a:spcPts val="0"/>
              </a:spcBef>
              <a:spcAft>
                <a:spcPts val="0"/>
              </a:spcAft>
              <a:buNone/>
            </a:pPr>
            <a:r>
              <a:rPr lang="en"/>
              <a:t>Suggests analyzing at the individual level may be more accurate</a:t>
            </a:r>
            <a:endParaRPr/>
          </a:p>
          <a:p>
            <a:pPr indent="0" lvl="0" marL="0" rtl="0" algn="l">
              <a:spcBef>
                <a:spcPts val="0"/>
              </a:spcBef>
              <a:spcAft>
                <a:spcPts val="0"/>
              </a:spcAft>
              <a:buNone/>
            </a:pPr>
            <a:r>
              <a:rPr lang="en"/>
              <a:t>Treat results with caution</a:t>
            </a:r>
            <a:endParaRPr/>
          </a:p>
          <a:p>
            <a:pPr indent="0" lvl="0" marL="0" rtl="0" algn="l">
              <a:spcBef>
                <a:spcPts val="0"/>
              </a:spcBef>
              <a:spcAft>
                <a:spcPts val="0"/>
              </a:spcAft>
              <a:buNone/>
            </a:pPr>
            <a:r>
              <a:rPr lang="en"/>
              <a:t>Only 10% alpha level and small sample size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5b687b61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b687b61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indication that low or high pay scenario determines Say on Pay approval</a:t>
            </a:r>
            <a:endParaRPr/>
          </a:p>
          <a:p>
            <a:pPr indent="0" lvl="0" marL="0" rtl="0" algn="l">
              <a:spcBef>
                <a:spcPts val="0"/>
              </a:spcBef>
              <a:spcAft>
                <a:spcPts val="0"/>
              </a:spcAft>
              <a:buNone/>
            </a:pPr>
            <a:r>
              <a:rPr lang="en"/>
              <a:t>Chi-square and Pearson’s correlation suggested a possible influence</a:t>
            </a:r>
            <a:endParaRPr/>
          </a:p>
          <a:p>
            <a:pPr indent="0" lvl="0" marL="0" rtl="0" algn="l">
              <a:spcBef>
                <a:spcPts val="0"/>
              </a:spcBef>
              <a:spcAft>
                <a:spcPts val="0"/>
              </a:spcAft>
              <a:buNone/>
            </a:pPr>
            <a:r>
              <a:rPr lang="en"/>
              <a:t>Indication that culture influences Say on Pay</a:t>
            </a:r>
            <a:endParaRPr/>
          </a:p>
          <a:p>
            <a:pPr indent="0" lvl="0" marL="0" rtl="0" algn="l">
              <a:spcBef>
                <a:spcPts val="0"/>
              </a:spcBef>
              <a:spcAft>
                <a:spcPts val="0"/>
              </a:spcAft>
              <a:buNone/>
            </a:pPr>
            <a:r>
              <a:rPr lang="en"/>
              <a:t>More individualism increases likelihood of approval </a:t>
            </a:r>
            <a:endParaRPr/>
          </a:p>
          <a:p>
            <a:pPr indent="0" lvl="0" marL="0" rtl="0" algn="l">
              <a:spcBef>
                <a:spcPts val="0"/>
              </a:spcBef>
              <a:spcAft>
                <a:spcPts val="0"/>
              </a:spcAft>
              <a:buNone/>
            </a:pPr>
            <a:r>
              <a:rPr lang="en"/>
              <a:t>Indication that culture moderates the relationship between pay scenarios and Say on Pay </a:t>
            </a:r>
            <a:endParaRPr/>
          </a:p>
          <a:p>
            <a:pPr indent="0" lvl="0" marL="0" rtl="0" algn="l">
              <a:spcBef>
                <a:spcPts val="0"/>
              </a:spcBef>
              <a:spcAft>
                <a:spcPts val="0"/>
              </a:spcAft>
              <a:buNone/>
            </a:pPr>
            <a:r>
              <a:rPr lang="en"/>
              <a:t>Higher individualism = Higher approval, especially given lower ceo pay</a:t>
            </a:r>
            <a:endParaRPr/>
          </a:p>
          <a:p>
            <a:pPr indent="0" lvl="0" marL="0" rtl="0" algn="l">
              <a:spcBef>
                <a:spcPts val="0"/>
              </a:spcBef>
              <a:spcAft>
                <a:spcPts val="0"/>
              </a:spcAft>
              <a:buNone/>
            </a:pPr>
            <a:r>
              <a:rPr lang="en"/>
              <a:t>Significant results on individual cultural level vs national level (Hofstede’s theory)</a:t>
            </a:r>
            <a:endParaRPr/>
          </a:p>
          <a:p>
            <a:pPr indent="0" lvl="0" marL="0" rtl="0" algn="l">
              <a:spcBef>
                <a:spcPts val="0"/>
              </a:spcBef>
              <a:spcAft>
                <a:spcPts val="0"/>
              </a:spcAft>
              <a:buNone/>
            </a:pPr>
            <a:r>
              <a:rPr lang="en"/>
              <a:t>Suggests analyzing at the individual level may be more accurate</a:t>
            </a:r>
            <a:endParaRPr/>
          </a:p>
          <a:p>
            <a:pPr indent="0" lvl="0" marL="0" rtl="0" algn="l">
              <a:spcBef>
                <a:spcPts val="0"/>
              </a:spcBef>
              <a:spcAft>
                <a:spcPts val="0"/>
              </a:spcAft>
              <a:buNone/>
            </a:pPr>
            <a:r>
              <a:rPr lang="en"/>
              <a:t>Treat results with caution</a:t>
            </a:r>
            <a:endParaRPr/>
          </a:p>
          <a:p>
            <a:pPr indent="0" lvl="0" marL="0" rtl="0" algn="l">
              <a:spcBef>
                <a:spcPts val="0"/>
              </a:spcBef>
              <a:spcAft>
                <a:spcPts val="0"/>
              </a:spcAft>
              <a:buNone/>
            </a:pPr>
            <a:r>
              <a:rPr lang="en"/>
              <a:t>Only 10% alpha level and small sample size</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b687b61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b687b61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indication that low or high pay scenario determines Say on Pay approval</a:t>
            </a:r>
            <a:endParaRPr/>
          </a:p>
          <a:p>
            <a:pPr indent="0" lvl="0" marL="0" rtl="0" algn="l">
              <a:spcBef>
                <a:spcPts val="0"/>
              </a:spcBef>
              <a:spcAft>
                <a:spcPts val="0"/>
              </a:spcAft>
              <a:buNone/>
            </a:pPr>
            <a:r>
              <a:rPr lang="en"/>
              <a:t>Chi-square and Pearson’s correlation suggested a possible influence</a:t>
            </a:r>
            <a:endParaRPr/>
          </a:p>
          <a:p>
            <a:pPr indent="0" lvl="0" marL="0" rtl="0" algn="l">
              <a:spcBef>
                <a:spcPts val="0"/>
              </a:spcBef>
              <a:spcAft>
                <a:spcPts val="0"/>
              </a:spcAft>
              <a:buNone/>
            </a:pPr>
            <a:r>
              <a:rPr lang="en"/>
              <a:t>Indication that culture influences Say on Pay</a:t>
            </a:r>
            <a:endParaRPr/>
          </a:p>
          <a:p>
            <a:pPr indent="0" lvl="0" marL="0" rtl="0" algn="l">
              <a:spcBef>
                <a:spcPts val="0"/>
              </a:spcBef>
              <a:spcAft>
                <a:spcPts val="0"/>
              </a:spcAft>
              <a:buNone/>
            </a:pPr>
            <a:r>
              <a:rPr lang="en"/>
              <a:t>More individualism increases likelihood of approval </a:t>
            </a:r>
            <a:endParaRPr/>
          </a:p>
          <a:p>
            <a:pPr indent="0" lvl="0" marL="0" rtl="0" algn="l">
              <a:spcBef>
                <a:spcPts val="0"/>
              </a:spcBef>
              <a:spcAft>
                <a:spcPts val="0"/>
              </a:spcAft>
              <a:buNone/>
            </a:pPr>
            <a:r>
              <a:rPr lang="en"/>
              <a:t>Indication that culture moderates the relationship between pay scenarios and Say on Pay </a:t>
            </a:r>
            <a:endParaRPr/>
          </a:p>
          <a:p>
            <a:pPr indent="0" lvl="0" marL="0" rtl="0" algn="l">
              <a:spcBef>
                <a:spcPts val="0"/>
              </a:spcBef>
              <a:spcAft>
                <a:spcPts val="0"/>
              </a:spcAft>
              <a:buNone/>
            </a:pPr>
            <a:r>
              <a:rPr lang="en"/>
              <a:t>Higher individualism = Higher approval, especially given lower ceo pay</a:t>
            </a:r>
            <a:endParaRPr/>
          </a:p>
          <a:p>
            <a:pPr indent="0" lvl="0" marL="0" rtl="0" algn="l">
              <a:spcBef>
                <a:spcPts val="0"/>
              </a:spcBef>
              <a:spcAft>
                <a:spcPts val="0"/>
              </a:spcAft>
              <a:buNone/>
            </a:pPr>
            <a:r>
              <a:rPr lang="en"/>
              <a:t>Significant results on individual cultural level vs national level (Hofstede’s theory)</a:t>
            </a:r>
            <a:endParaRPr/>
          </a:p>
          <a:p>
            <a:pPr indent="0" lvl="0" marL="0" rtl="0" algn="l">
              <a:spcBef>
                <a:spcPts val="0"/>
              </a:spcBef>
              <a:spcAft>
                <a:spcPts val="0"/>
              </a:spcAft>
              <a:buNone/>
            </a:pPr>
            <a:r>
              <a:rPr lang="en"/>
              <a:t>Suggests analyzing at the individual level may be more accurate</a:t>
            </a:r>
            <a:endParaRPr/>
          </a:p>
          <a:p>
            <a:pPr indent="0" lvl="0" marL="0" rtl="0" algn="l">
              <a:spcBef>
                <a:spcPts val="0"/>
              </a:spcBef>
              <a:spcAft>
                <a:spcPts val="0"/>
              </a:spcAft>
              <a:buNone/>
            </a:pPr>
            <a:r>
              <a:rPr lang="en"/>
              <a:t>Treat results with caution</a:t>
            </a:r>
            <a:endParaRPr/>
          </a:p>
          <a:p>
            <a:pPr indent="0" lvl="0" marL="0" rtl="0" algn="l">
              <a:spcBef>
                <a:spcPts val="0"/>
              </a:spcBef>
              <a:spcAft>
                <a:spcPts val="0"/>
              </a:spcAft>
              <a:buNone/>
            </a:pPr>
            <a:r>
              <a:rPr lang="en"/>
              <a:t>Only 10% alpha level and small sample size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5b687b61b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b687b61b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indication that low or high pay scenario determines Say on Pay approval</a:t>
            </a:r>
            <a:endParaRPr/>
          </a:p>
          <a:p>
            <a:pPr indent="0" lvl="0" marL="0" rtl="0" algn="l">
              <a:spcBef>
                <a:spcPts val="0"/>
              </a:spcBef>
              <a:spcAft>
                <a:spcPts val="0"/>
              </a:spcAft>
              <a:buNone/>
            </a:pPr>
            <a:r>
              <a:rPr lang="en"/>
              <a:t>Chi-square and Pearson’s correlation suggested a possible influence</a:t>
            </a:r>
            <a:endParaRPr/>
          </a:p>
          <a:p>
            <a:pPr indent="0" lvl="0" marL="0" rtl="0" algn="l">
              <a:spcBef>
                <a:spcPts val="0"/>
              </a:spcBef>
              <a:spcAft>
                <a:spcPts val="0"/>
              </a:spcAft>
              <a:buNone/>
            </a:pPr>
            <a:r>
              <a:rPr lang="en"/>
              <a:t>Indication that culture influences Say on Pay</a:t>
            </a:r>
            <a:endParaRPr/>
          </a:p>
          <a:p>
            <a:pPr indent="0" lvl="0" marL="0" rtl="0" algn="l">
              <a:spcBef>
                <a:spcPts val="0"/>
              </a:spcBef>
              <a:spcAft>
                <a:spcPts val="0"/>
              </a:spcAft>
              <a:buNone/>
            </a:pPr>
            <a:r>
              <a:rPr lang="en"/>
              <a:t>More individualism increases likelihood of approval </a:t>
            </a:r>
            <a:endParaRPr/>
          </a:p>
          <a:p>
            <a:pPr indent="0" lvl="0" marL="0" rtl="0" algn="l">
              <a:spcBef>
                <a:spcPts val="0"/>
              </a:spcBef>
              <a:spcAft>
                <a:spcPts val="0"/>
              </a:spcAft>
              <a:buNone/>
            </a:pPr>
            <a:r>
              <a:rPr lang="en"/>
              <a:t>Indication that culture moderates the relationship between pay scenarios and Say on Pay </a:t>
            </a:r>
            <a:endParaRPr/>
          </a:p>
          <a:p>
            <a:pPr indent="0" lvl="0" marL="0" rtl="0" algn="l">
              <a:spcBef>
                <a:spcPts val="0"/>
              </a:spcBef>
              <a:spcAft>
                <a:spcPts val="0"/>
              </a:spcAft>
              <a:buNone/>
            </a:pPr>
            <a:r>
              <a:rPr lang="en"/>
              <a:t>Higher individualism = Higher approval, especially given lower ceo pay</a:t>
            </a:r>
            <a:endParaRPr/>
          </a:p>
          <a:p>
            <a:pPr indent="0" lvl="0" marL="0" rtl="0" algn="l">
              <a:spcBef>
                <a:spcPts val="0"/>
              </a:spcBef>
              <a:spcAft>
                <a:spcPts val="0"/>
              </a:spcAft>
              <a:buNone/>
            </a:pPr>
            <a:r>
              <a:rPr lang="en"/>
              <a:t>Significant results on individual cultural level vs national level (Hofstede’s theory)</a:t>
            </a:r>
            <a:endParaRPr/>
          </a:p>
          <a:p>
            <a:pPr indent="0" lvl="0" marL="0" rtl="0" algn="l">
              <a:spcBef>
                <a:spcPts val="0"/>
              </a:spcBef>
              <a:spcAft>
                <a:spcPts val="0"/>
              </a:spcAft>
              <a:buNone/>
            </a:pPr>
            <a:r>
              <a:rPr lang="en"/>
              <a:t>Suggests analyzing at the individual level may be more accurate</a:t>
            </a:r>
            <a:endParaRPr/>
          </a:p>
          <a:p>
            <a:pPr indent="0" lvl="0" marL="0" rtl="0" algn="l">
              <a:spcBef>
                <a:spcPts val="0"/>
              </a:spcBef>
              <a:spcAft>
                <a:spcPts val="0"/>
              </a:spcAft>
              <a:buNone/>
            </a:pPr>
            <a:r>
              <a:rPr lang="en"/>
              <a:t>Treat results with caution</a:t>
            </a:r>
            <a:endParaRPr/>
          </a:p>
          <a:p>
            <a:pPr indent="0" lvl="0" marL="0" rtl="0" algn="l">
              <a:spcBef>
                <a:spcPts val="0"/>
              </a:spcBef>
              <a:spcAft>
                <a:spcPts val="0"/>
              </a:spcAft>
              <a:buNone/>
            </a:pPr>
            <a:r>
              <a:rPr lang="en"/>
              <a:t>Only 10% alpha level and small sample size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5b687b61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b687b61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indication that low or high pay scenario determines Say on Pay approval</a:t>
            </a:r>
            <a:endParaRPr/>
          </a:p>
          <a:p>
            <a:pPr indent="0" lvl="0" marL="0" rtl="0" algn="l">
              <a:spcBef>
                <a:spcPts val="0"/>
              </a:spcBef>
              <a:spcAft>
                <a:spcPts val="0"/>
              </a:spcAft>
              <a:buNone/>
            </a:pPr>
            <a:r>
              <a:rPr lang="en"/>
              <a:t>Chi-square and Pearson’s correlation suggested a possible influence</a:t>
            </a:r>
            <a:endParaRPr/>
          </a:p>
          <a:p>
            <a:pPr indent="0" lvl="0" marL="0" rtl="0" algn="l">
              <a:spcBef>
                <a:spcPts val="0"/>
              </a:spcBef>
              <a:spcAft>
                <a:spcPts val="0"/>
              </a:spcAft>
              <a:buNone/>
            </a:pPr>
            <a:r>
              <a:rPr lang="en"/>
              <a:t>Indication that culture influences Say on Pay</a:t>
            </a:r>
            <a:endParaRPr/>
          </a:p>
          <a:p>
            <a:pPr indent="0" lvl="0" marL="0" rtl="0" algn="l">
              <a:spcBef>
                <a:spcPts val="0"/>
              </a:spcBef>
              <a:spcAft>
                <a:spcPts val="0"/>
              </a:spcAft>
              <a:buNone/>
            </a:pPr>
            <a:r>
              <a:rPr lang="en"/>
              <a:t>More individualism increases likelihood of approval </a:t>
            </a:r>
            <a:endParaRPr/>
          </a:p>
          <a:p>
            <a:pPr indent="0" lvl="0" marL="0" rtl="0" algn="l">
              <a:spcBef>
                <a:spcPts val="0"/>
              </a:spcBef>
              <a:spcAft>
                <a:spcPts val="0"/>
              </a:spcAft>
              <a:buNone/>
            </a:pPr>
            <a:r>
              <a:rPr lang="en"/>
              <a:t>Indication that culture moderates the relationship between pay scenarios and Say on Pay </a:t>
            </a:r>
            <a:endParaRPr/>
          </a:p>
          <a:p>
            <a:pPr indent="0" lvl="0" marL="0" rtl="0" algn="l">
              <a:spcBef>
                <a:spcPts val="0"/>
              </a:spcBef>
              <a:spcAft>
                <a:spcPts val="0"/>
              </a:spcAft>
              <a:buNone/>
            </a:pPr>
            <a:r>
              <a:rPr lang="en"/>
              <a:t>Higher individualism = Higher approval, especially given lower ceo pay</a:t>
            </a:r>
            <a:endParaRPr/>
          </a:p>
          <a:p>
            <a:pPr indent="0" lvl="0" marL="0" rtl="0" algn="l">
              <a:spcBef>
                <a:spcPts val="0"/>
              </a:spcBef>
              <a:spcAft>
                <a:spcPts val="0"/>
              </a:spcAft>
              <a:buNone/>
            </a:pPr>
            <a:r>
              <a:rPr lang="en"/>
              <a:t>Significant results on individual cultural level vs national level (Hofstede’s theory)</a:t>
            </a:r>
            <a:endParaRPr/>
          </a:p>
          <a:p>
            <a:pPr indent="0" lvl="0" marL="0" rtl="0" algn="l">
              <a:spcBef>
                <a:spcPts val="0"/>
              </a:spcBef>
              <a:spcAft>
                <a:spcPts val="0"/>
              </a:spcAft>
              <a:buNone/>
            </a:pPr>
            <a:r>
              <a:rPr lang="en"/>
              <a:t>Suggests analyzing at the individual level may be more accurate</a:t>
            </a:r>
            <a:endParaRPr/>
          </a:p>
          <a:p>
            <a:pPr indent="0" lvl="0" marL="0" rtl="0" algn="l">
              <a:spcBef>
                <a:spcPts val="0"/>
              </a:spcBef>
              <a:spcAft>
                <a:spcPts val="0"/>
              </a:spcAft>
              <a:buNone/>
            </a:pPr>
            <a:r>
              <a:rPr lang="en"/>
              <a:t>Treat results with caution</a:t>
            </a:r>
            <a:endParaRPr/>
          </a:p>
          <a:p>
            <a:pPr indent="0" lvl="0" marL="0" rtl="0" algn="l">
              <a:spcBef>
                <a:spcPts val="0"/>
              </a:spcBef>
              <a:spcAft>
                <a:spcPts val="0"/>
              </a:spcAft>
              <a:buNone/>
            </a:pPr>
            <a:r>
              <a:rPr lang="en"/>
              <a:t>Only 10% alpha level and small sample size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62a7d2a5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2a7d2a5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individualism and say-onpay?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Individualism is one of Hofstede’s four cultural dimensions and it has been shown to be related to overall CEO pay levels by Tosi and Greckhamer. Is this because individualist people are more tolerant of inequality (in the business sense)?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we have noticed that in today’s world, the ratio of CEO pay has become an important topic within the public view. Due to this, we wanted to study say-on-pay votes, as they allow investors to voice their opinions of CEO pay in a non-binding vote.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the shareholder base of public companies is becoming always more international and during the last 30 years many studied followed the hoefstede stream of research analyzing how cultural dimensions influence society and individuals.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leads us to a simple question: Does individualism moderate investor opinions?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5943c819f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943c819f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to wrap up our presentation.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966dd7f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966dd7f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 </a:t>
            </a:r>
            <a:r>
              <a:rPr lang="en" sz="1200"/>
              <a:t>Tosi et al. (2004)</a:t>
            </a:r>
            <a:endParaRPr sz="1200"/>
          </a:p>
          <a:p>
            <a:pPr indent="0" lvl="0" marL="0" rtl="0" algn="l">
              <a:spcBef>
                <a:spcPts val="0"/>
              </a:spcBef>
              <a:spcAft>
                <a:spcPts val="0"/>
              </a:spcAft>
              <a:buNone/>
            </a:pPr>
            <a:r>
              <a:rPr lang="en" sz="1200"/>
              <a:t>2 - Yoo et al. (2011)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First, I want to look back to the beginning, primarily on the focus of previous literature. The two main points I want to highlight here are that:</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Culture has been studied and its relationship to total pay levels</a:t>
            </a:r>
            <a:endParaRPr sz="1200"/>
          </a:p>
          <a:p>
            <a:pPr indent="-304800" lvl="0" marL="457200" rtl="0" algn="l">
              <a:spcBef>
                <a:spcPts val="0"/>
              </a:spcBef>
              <a:spcAft>
                <a:spcPts val="0"/>
              </a:spcAft>
              <a:buSzPts val="1200"/>
              <a:buAutoNum type="arabicPeriod"/>
            </a:pPr>
            <a:r>
              <a:rPr lang="en" sz="1200"/>
              <a:t>But this “culture” is measured using the national levels as defined by Hofstede.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Our research is different by looking at the perceptions of pay levels rather than the total, and also by looking at culture on the individual level, not the national.</a:t>
            </a:r>
            <a:endParaRP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943c819f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943c819f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We see our research as a platform for understanding the following:</a:t>
            </a:r>
            <a:endParaRPr sz="1400"/>
          </a:p>
          <a:p>
            <a:pPr indent="-317500" lvl="0" marL="457200" rtl="0" algn="l">
              <a:lnSpc>
                <a:spcPct val="100000"/>
              </a:lnSpc>
              <a:spcBef>
                <a:spcPts val="1600"/>
              </a:spcBef>
              <a:spcAft>
                <a:spcPts val="0"/>
              </a:spcAft>
              <a:buSzPts val="1400"/>
              <a:buAutoNum type="arabicPeriod"/>
            </a:pPr>
            <a:r>
              <a:rPr lang="en" sz="1400"/>
              <a:t>How individualism and collectivism are correlated with say-on-pay approval</a:t>
            </a:r>
            <a:endParaRPr sz="1400"/>
          </a:p>
          <a:p>
            <a:pPr indent="-317500" lvl="1" marL="914400" rtl="0" algn="l">
              <a:spcBef>
                <a:spcPts val="0"/>
              </a:spcBef>
              <a:spcAft>
                <a:spcPts val="0"/>
              </a:spcAft>
              <a:buSzPts val="1400"/>
              <a:buAutoNum type="alphaLcPeriod"/>
            </a:pPr>
            <a:r>
              <a:rPr lang="en" sz="1400"/>
              <a:t>build upon tosi et al (2004) -&gt; provide this insight</a:t>
            </a:r>
            <a:endParaRPr sz="1400"/>
          </a:p>
          <a:p>
            <a:pPr indent="-317500" lvl="0" marL="457200" rtl="0" algn="l">
              <a:lnSpc>
                <a:spcPct val="100000"/>
              </a:lnSpc>
              <a:spcBef>
                <a:spcPts val="1600"/>
              </a:spcBef>
              <a:spcAft>
                <a:spcPts val="0"/>
              </a:spcAft>
              <a:buSzPts val="1400"/>
              <a:buAutoNum type="arabicPeriod"/>
            </a:pPr>
            <a:r>
              <a:rPr lang="en" sz="1400"/>
              <a:t>That (on a basic level), culture is one of the variables that moderates say-on-pay approval</a:t>
            </a:r>
            <a:endParaRPr sz="1400"/>
          </a:p>
          <a:p>
            <a:pPr indent="-317500" lvl="1" marL="914400" rtl="0" algn="l">
              <a:spcBef>
                <a:spcPts val="0"/>
              </a:spcBef>
              <a:spcAft>
                <a:spcPts val="0"/>
              </a:spcAft>
              <a:buSzPts val="1400"/>
              <a:buAutoNum type="alphaLcPeriod"/>
            </a:pPr>
            <a:r>
              <a:rPr lang="en" sz="1400"/>
              <a:t>build upon krause et al (2014) -&gt; The team sought variables or a theory of what can influence say on pay votes, and we have shown that culture is one</a:t>
            </a:r>
            <a:endParaRPr sz="1400"/>
          </a:p>
          <a:p>
            <a:pPr indent="-317500" lvl="0" marL="457200" rtl="0" algn="l">
              <a:lnSpc>
                <a:spcPct val="100000"/>
              </a:lnSpc>
              <a:spcBef>
                <a:spcPts val="1600"/>
              </a:spcBef>
              <a:spcAft>
                <a:spcPts val="0"/>
              </a:spcAft>
              <a:buSzPts val="1400"/>
              <a:buAutoNum type="arabicPeriod"/>
            </a:pPr>
            <a:r>
              <a:rPr lang="en" sz="1400"/>
              <a:t>There exists variation within national culture, thus individual culture may differ from national culture</a:t>
            </a:r>
            <a:endParaRPr sz="1400"/>
          </a:p>
          <a:p>
            <a:pPr indent="-317500" lvl="1" marL="914400" rtl="0" algn="l">
              <a:spcBef>
                <a:spcPts val="0"/>
              </a:spcBef>
              <a:spcAft>
                <a:spcPts val="0"/>
              </a:spcAft>
              <a:buSzPts val="1400"/>
              <a:buAutoNum type="alphaLcPeriod"/>
            </a:pPr>
            <a:r>
              <a:rPr lang="en" sz="1400"/>
              <a:t>build upon yoo et al (2011) -&gt; we showed a difference on individual and national culture</a:t>
            </a:r>
            <a:endParaRPr sz="1400"/>
          </a:p>
          <a:p>
            <a:pPr indent="0" lvl="0" marL="0" rtl="0" algn="l">
              <a:lnSpc>
                <a:spcPct val="100000"/>
              </a:lnSpc>
              <a:spcBef>
                <a:spcPts val="1600"/>
              </a:spcBef>
              <a:spcAft>
                <a:spcPts val="0"/>
              </a:spcAft>
              <a:buNone/>
            </a:pPr>
            <a:r>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5966dd7f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966dd7f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discussing the real-world implications of this research, its important to note that </a:t>
            </a:r>
            <a:r>
              <a:rPr lang="en"/>
              <a:t>non-institutional investors likely dont have sufficient voting power to force a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still important to know how culture affects perceptions of business practices, and how individualism moderates choices in the business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importantly, it is important for managers to know how to gain the support of their investors and holds broad implications for the future.</a:t>
            </a:r>
            <a:endParaRPr/>
          </a:p>
          <a:p>
            <a:pPr indent="0" lvl="0" marL="0" rtl="0" algn="l">
              <a:spcBef>
                <a:spcPts val="0"/>
              </a:spcBef>
              <a:spcAft>
                <a:spcPts val="0"/>
              </a:spcAft>
              <a:buNone/>
            </a:pPr>
            <a:r>
              <a:rPr lang="en"/>
              <a:t>Many </a:t>
            </a:r>
            <a:r>
              <a:rPr lang="en"/>
              <a:t>chinese firms are starting to implement gov practices like those in the US (gao 2014), therefore it is important for managers to keep in mind how culture might affect perceptions of these new practices.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5966dd7f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966dd7f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are moving on to the limitations of our study.</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5966dd7f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966dd7f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Political leanings. This is potentially a fundamental issue in sampling population that we have chosen, leading to a potential for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 target demographic that is relatively young, a problem arises in that young people typically lean to the left of the spectrum, and thus have a more predominant view on the ceo pay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studies could choose to mitigate this by sampling real investors (to have a more clear view on the subject matter), and/or greatly increase the sample size.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966dd7f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966dd7f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second limitation is the multicollinearity between the control variables, causing issues in the regression.</a:t>
            </a:r>
            <a:endParaRPr/>
          </a:p>
          <a:p>
            <a:pPr indent="0" lvl="0" marL="0" rtl="0" algn="l">
              <a:spcBef>
                <a:spcPts val="0"/>
              </a:spcBef>
              <a:spcAft>
                <a:spcPts val="0"/>
              </a:spcAft>
              <a:buNone/>
            </a:pPr>
            <a:r>
              <a:rPr lang="en"/>
              <a:t>For example, gender shouldnt logically correlate with 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experienced this issue due to our small sample size of 106 respondents.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studies should reach out to more universities and maintain these connections. Additionally reaching out to many more alumni groups and professional networking groups should be done if possible.</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5966dd7f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966dd7f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limitation deals with the realism of our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Simply put, respondents may not care or feel as strong towards the survey as they do to a company in real life.</a:t>
            </a:r>
            <a:endParaRPr/>
          </a:p>
          <a:p>
            <a:pPr indent="0" lvl="0" marL="0" rtl="0" algn="l">
              <a:spcBef>
                <a:spcPts val="0"/>
              </a:spcBef>
              <a:spcAft>
                <a:spcPts val="0"/>
              </a:spcAft>
              <a:buNone/>
            </a:pPr>
            <a:r>
              <a:rPr lang="en"/>
              <a:t>They do not have a real connection or a financial stake in the company in the hypothetical scenario as opposed to a real life public corporation. This arises the possibility of different attitudes towards the survey, creating a potential difference in the responses given due to:</a:t>
            </a:r>
            <a:endParaRPr/>
          </a:p>
          <a:p>
            <a:pPr indent="-298450" lvl="0" marL="457200" rtl="0" algn="l">
              <a:spcBef>
                <a:spcPts val="0"/>
              </a:spcBef>
              <a:spcAft>
                <a:spcPts val="0"/>
              </a:spcAft>
              <a:buSzPts val="1100"/>
              <a:buAutoNum type="arabicPeriod"/>
            </a:pPr>
            <a:r>
              <a:rPr lang="en"/>
              <a:t>Lack of care</a:t>
            </a:r>
            <a:endParaRPr/>
          </a:p>
          <a:p>
            <a:pPr indent="-298450" lvl="0" marL="457200" rtl="0" algn="l">
              <a:spcBef>
                <a:spcPts val="0"/>
              </a:spcBef>
              <a:spcAft>
                <a:spcPts val="0"/>
              </a:spcAft>
              <a:buSzPts val="1100"/>
              <a:buAutoNum type="arabicPeriod"/>
            </a:pPr>
            <a:r>
              <a:rPr lang="en"/>
              <a:t>Indifference</a:t>
            </a:r>
            <a:endParaRPr/>
          </a:p>
          <a:p>
            <a:pPr indent="-298450" lvl="0" marL="457200" rtl="0" algn="l">
              <a:spcBef>
                <a:spcPts val="0"/>
              </a:spcBef>
              <a:spcAft>
                <a:spcPts val="0"/>
              </a:spcAft>
              <a:buSzPts val="1100"/>
              <a:buAutoNum type="arabicPeriod"/>
            </a:pPr>
            <a:r>
              <a:rPr lang="en"/>
              <a:t>Lack of obligation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remedy this, future studies may perform several case studies on real companies holding say-on-pay votes. However, feasibility and privacy issues may arise in this case.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62a7d2a5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62a7d2a5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our presentation, thank you. The floor is now open for questions.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62a7d2a5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2a7d2a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off our research, we defined 3 main areas to explore:</a:t>
            </a:r>
            <a:endParaRPr/>
          </a:p>
          <a:p>
            <a:pPr indent="0" lvl="0" marL="0" rtl="0" algn="l">
              <a:spcBef>
                <a:spcPts val="0"/>
              </a:spcBef>
              <a:spcAft>
                <a:spcPts val="0"/>
              </a:spcAft>
              <a:buNone/>
            </a:pPr>
            <a:r>
              <a:rPr lang="en"/>
              <a:t>	Agency theory</a:t>
            </a:r>
            <a:endParaRPr/>
          </a:p>
          <a:p>
            <a:pPr indent="0" lvl="0" marL="0" rtl="0" algn="l">
              <a:spcBef>
                <a:spcPts val="0"/>
              </a:spcBef>
              <a:spcAft>
                <a:spcPts val="0"/>
              </a:spcAft>
              <a:buNone/>
            </a:pPr>
            <a:r>
              <a:rPr lang="en"/>
              <a:t>	CEO pay practices</a:t>
            </a:r>
            <a:endParaRPr/>
          </a:p>
          <a:p>
            <a:pPr indent="0" lvl="0" marL="0" rtl="0" algn="l">
              <a:spcBef>
                <a:spcPts val="0"/>
              </a:spcBef>
              <a:spcAft>
                <a:spcPts val="0"/>
              </a:spcAft>
              <a:buNone/>
            </a:pPr>
            <a:r>
              <a:rPr lang="en"/>
              <a:t>	Hofstede’s cultural dimension of individualism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62a7d2a5c_0_5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2a7d2a5c_0_5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agency theory as it relates to CEO pay, and we see that CEO compensation does have an important 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CEO compensation can be thought of as an incentive to align managerial and shareholder interests, attempting to eliminate the principal-agent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CEOs are, at minimum, influential in the process of designing their own compensation package. This can evolve into an agency problem itself if compensation levels grow too high while firm performance does not.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62a7d2a5c_0_5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2a7d2a5c_0_5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CEO-to-worker pay ratios, which present a possible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past 24 years, the ratio of CEO pay has tripled from 125:1 all the way to 380:1.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brings into light a potential conflict, as Krause et al. notes that shareholders always prefer lowest possible CEO pay, given a fixed level of firm performance. </a:t>
            </a:r>
            <a:endParaRPr/>
          </a:p>
          <a:p>
            <a:pPr indent="0" lvl="0" marL="0" rtl="0" algn="l">
              <a:spcBef>
                <a:spcPts val="0"/>
              </a:spcBef>
              <a:spcAft>
                <a:spcPts val="0"/>
              </a:spcAft>
              <a:buNone/>
            </a:pPr>
            <a:r>
              <a:rPr lang="en"/>
              <a:t>Perhaps due to this is why we see that say-on-pay dissent is much more common as the CEO pay ratio increases.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62a7d2a5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2a7d2a5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our first hypothesis, that CEO to average employee pay ratio is negatively correlated with investor say-on-pay approval.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62a7d2a5c_0_5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2a7d2a5c_0_5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Culture dimension have been studied broadly by Hoefstede that is the father of the Cultural dimension theory, </a:t>
            </a:r>
            <a:endParaRPr/>
          </a:p>
          <a:p>
            <a:pPr indent="0" lvl="0" marL="0" rtl="0" algn="l">
              <a:spcBef>
                <a:spcPts val="0"/>
              </a:spcBef>
              <a:spcAft>
                <a:spcPts val="0"/>
              </a:spcAft>
              <a:buNone/>
            </a:pPr>
            <a:r>
              <a:rPr lang="en"/>
              <a:t>We used Indivdualism/collectivism, </a:t>
            </a:r>
            <a:r>
              <a:rPr lang="en" sz="1200">
                <a:solidFill>
                  <a:srgbClr val="222222"/>
                </a:solidFill>
                <a:latin typeface="Times New Roman"/>
                <a:ea typeface="Times New Roman"/>
                <a:cs typeface="Times New Roman"/>
                <a:sym typeface="Times New Roman"/>
              </a:rPr>
              <a:t>In fact, according to the Social Orientation Hypothesis about the origin of cross cultural differences in decision-making, all currently existing cultures can be compared with one another against the collectivism/individualism scale (Varnum, 2010).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Cultural Dimensions Theory author, Geert Hofstede, individualism emphasizes “I”, whereas its opposite, collectivism, focuses on “we”. A side-effect of this is that individualist cultures value meritocracy, and maintain that those individuals at the top deserve to be rewarded accordingly.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Hofstede’s and many others research have analyzed cultural dimensions on the national level. According to Yoo et al., blindly applying the national cultural dimension score to every single individual within the country may not be accurate, especially because many societies have heterogeneous populations and high mobility of individuals.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recognize the need to study culture on the individual level.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a:solidFill>
            <a:srgbClr val="3D85C6"/>
          </a:solid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cxnSp>
        <p:nvCxnSpPr>
          <p:cNvPr id="59" name="Google Shape;59;p12"/>
          <p:cNvCxnSpPr/>
          <p:nvPr/>
        </p:nvCxnSpPr>
        <p:spPr>
          <a:xfrm>
            <a:off x="413275" y="2988275"/>
            <a:ext cx="910500" cy="0"/>
          </a:xfrm>
          <a:prstGeom prst="straightConnector1">
            <a:avLst/>
          </a:prstGeom>
          <a:noFill/>
          <a:ln cap="flat" cmpd="sng" w="28575">
            <a:solidFill>
              <a:srgbClr val="3D85C6"/>
            </a:solidFill>
            <a:prstDash val="lgDash"/>
            <a:round/>
            <a:headEnd len="sm" w="sm" type="none"/>
            <a:tailEnd len="sm" w="sm" type="none"/>
          </a:ln>
        </p:spPr>
      </p:cxnSp>
      <p:sp>
        <p:nvSpPr>
          <p:cNvPr id="60" name="Google Shape;60;p12"/>
          <p:cNvSpPr txBox="1"/>
          <p:nvPr>
            <p:ph hasCustomPrompt="1" type="title"/>
          </p:nvPr>
        </p:nvSpPr>
        <p:spPr>
          <a:xfrm>
            <a:off x="157200" y="11887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61" name="Google Shape;61;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rgbClr val="3D85C6"/>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rgbClr val="3D85C6"/>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rgbClr val="3D85C6"/>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3D85C6"/>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rgbClr val="3D85C6"/>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rgbClr val="3D85C6"/>
        </a:solidFill>
      </p:bgPr>
    </p:bg>
    <p:spTree>
      <p:nvGrpSpPr>
        <p:cNvPr id="48" name="Shape 48"/>
        <p:cNvGrpSpPr/>
        <p:nvPr/>
      </p:nvGrpSpPr>
      <p:grpSpPr>
        <a:xfrm>
          <a:off x="0" y="0"/>
          <a:ext cx="0" cy="0"/>
          <a:chOff x="0" y="0"/>
          <a:chExt cx="0" cy="0"/>
        </a:xfrm>
      </p:grpSpPr>
      <p:sp>
        <p:nvSpPr>
          <p:cNvPr id="49" name="Google Shape;49;p10"/>
          <p:cNvSpPr/>
          <p:nvPr/>
        </p:nvSpPr>
        <p:spPr>
          <a:xfrm>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10"/>
          <p:cNvCxnSpPr/>
          <p:nvPr/>
        </p:nvCxnSpPr>
        <p:spPr>
          <a:xfrm>
            <a:off x="5029675" y="4495500"/>
            <a:ext cx="577200" cy="0"/>
          </a:xfrm>
          <a:prstGeom prst="straightConnector1">
            <a:avLst/>
          </a:prstGeom>
          <a:noFill/>
          <a:ln cap="flat" cmpd="sng" w="19050">
            <a:solidFill>
              <a:srgbClr val="3D85C6"/>
            </a:solidFill>
            <a:prstDash val="lgDash"/>
            <a:round/>
            <a:headEnd len="sm" w="sm" type="none"/>
            <a:tailEnd len="sm" w="sm" type="none"/>
          </a:ln>
        </p:spPr>
      </p:cxnSp>
      <p:sp>
        <p:nvSpPr>
          <p:cNvPr id="51" name="Google Shape;51;p10"/>
          <p:cNvSpPr txBox="1"/>
          <p:nvPr>
            <p:ph type="title"/>
          </p:nvPr>
        </p:nvSpPr>
        <p:spPr>
          <a:xfrm>
            <a:off x="4873250" y="976988"/>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52" name="Google Shape;52;p10"/>
          <p:cNvSpPr txBox="1"/>
          <p:nvPr>
            <p:ph idx="1" type="subTitle"/>
          </p:nvPr>
        </p:nvSpPr>
        <p:spPr>
          <a:xfrm>
            <a:off x="4873250" y="2912776"/>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53" name="Google Shape;53;p10"/>
          <p:cNvSpPr txBox="1"/>
          <p:nvPr>
            <p:ph idx="2" type="body"/>
          </p:nvPr>
        </p:nvSpPr>
        <p:spPr>
          <a:xfrm>
            <a:off x="410950" y="284850"/>
            <a:ext cx="3837000" cy="45738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09425" y="361325"/>
            <a:ext cx="9723600" cy="2109000"/>
          </a:xfrm>
          <a:prstGeom prst="rect">
            <a:avLst/>
          </a:prstGeom>
          <a:noFill/>
          <a:ln>
            <a:noFill/>
          </a:ln>
        </p:spPr>
        <p:txBody>
          <a:bodyPr anchorCtr="0" anchor="b" bIns="91425" lIns="91425" spcFirstLastPara="1" rIns="91425" wrap="square" tIns="91425">
            <a:noAutofit/>
          </a:bodyPr>
          <a:lstStyle/>
          <a:p>
            <a:pPr indent="0" lvl="0" marL="0" rtl="0" algn="ctr">
              <a:lnSpc>
                <a:spcPct val="200000"/>
              </a:lnSpc>
              <a:spcBef>
                <a:spcPts val="0"/>
              </a:spcBef>
              <a:spcAft>
                <a:spcPts val="0"/>
              </a:spcAft>
              <a:buClr>
                <a:srgbClr val="000000"/>
              </a:buClr>
              <a:buSzPts val="1100"/>
              <a:buFont typeface="Arial"/>
              <a:buNone/>
            </a:pPr>
            <a:r>
              <a:rPr b="1" lang="en" sz="2200">
                <a:solidFill>
                  <a:srgbClr val="FFFFFF"/>
                </a:solidFill>
                <a:latin typeface="Arial"/>
                <a:ea typeface="Arial"/>
                <a:cs typeface="Arial"/>
                <a:sym typeface="Arial"/>
              </a:rPr>
              <a:t>HOW DO INDIVIDUALIST AND COLLECTIVIST IDEALS INFLUENCE INVESTOR SAY-ON-PAY VOTES FOR COMPANIES </a:t>
            </a:r>
            <a:endParaRPr sz="2200">
              <a:solidFill>
                <a:srgbClr val="FFFFFF"/>
              </a:solidFill>
            </a:endParaRPr>
          </a:p>
        </p:txBody>
      </p:sp>
      <p:sp>
        <p:nvSpPr>
          <p:cNvPr id="70" name="Google Shape;70;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Candy, Karl, Marcos, Nicola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2</a:t>
            </a:r>
            <a:endParaRPr/>
          </a:p>
        </p:txBody>
      </p:sp>
      <p:sp>
        <p:nvSpPr>
          <p:cNvPr id="148" name="Google Shape;148;p23"/>
          <p:cNvSpPr txBox="1"/>
          <p:nvPr>
            <p:ph idx="1" type="body"/>
          </p:nvPr>
        </p:nvSpPr>
        <p:spPr>
          <a:xfrm>
            <a:off x="311700" y="1475175"/>
            <a:ext cx="8520600" cy="110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2400">
                <a:solidFill>
                  <a:srgbClr val="000000"/>
                </a:solidFill>
                <a:latin typeface="Nunito"/>
                <a:ea typeface="Nunito"/>
                <a:cs typeface="Nunito"/>
                <a:sym typeface="Nunito"/>
              </a:rPr>
              <a:t>Individualist ideals negatively moderate the relationship between CEO pay ratio and Say-on-Pay approval.</a:t>
            </a:r>
            <a:endParaRPr b="1" sz="2400">
              <a:latin typeface="Nunito"/>
              <a:ea typeface="Nunito"/>
              <a:cs typeface="Nunito"/>
              <a:sym typeface="Nunito"/>
            </a:endParaRPr>
          </a:p>
        </p:txBody>
      </p:sp>
      <p:grpSp>
        <p:nvGrpSpPr>
          <p:cNvPr id="149" name="Google Shape;149;p23"/>
          <p:cNvGrpSpPr/>
          <p:nvPr/>
        </p:nvGrpSpPr>
        <p:grpSpPr>
          <a:xfrm>
            <a:off x="1013951" y="2947174"/>
            <a:ext cx="2096002" cy="860943"/>
            <a:chOff x="1575210" y="1219942"/>
            <a:chExt cx="1712700" cy="703500"/>
          </a:xfrm>
        </p:grpSpPr>
        <p:sp>
          <p:nvSpPr>
            <p:cNvPr id="150" name="Google Shape;150;p23"/>
            <p:cNvSpPr/>
            <p:nvPr/>
          </p:nvSpPr>
          <p:spPr>
            <a:xfrm>
              <a:off x="1575210" y="1219942"/>
              <a:ext cx="1712700" cy="7035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3"/>
            <p:cNvSpPr txBox="1"/>
            <p:nvPr/>
          </p:nvSpPr>
          <p:spPr>
            <a:xfrm>
              <a:off x="1619456" y="1314097"/>
              <a:ext cx="1624200" cy="56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Nunito"/>
                  <a:ea typeface="Nunito"/>
                  <a:cs typeface="Nunito"/>
                  <a:sym typeface="Nunito"/>
                </a:rPr>
                <a:t>CEO to Employee Pay Ratio</a:t>
              </a:r>
              <a:endParaRPr>
                <a:solidFill>
                  <a:srgbClr val="FFFFFF"/>
                </a:solidFill>
                <a:latin typeface="Nunito"/>
                <a:ea typeface="Nunito"/>
                <a:cs typeface="Nunito"/>
                <a:sym typeface="Nunito"/>
              </a:endParaRPr>
            </a:p>
          </p:txBody>
        </p:sp>
      </p:grpSp>
      <p:sp>
        <p:nvSpPr>
          <p:cNvPr id="152" name="Google Shape;152;p23"/>
          <p:cNvSpPr/>
          <p:nvPr/>
        </p:nvSpPr>
        <p:spPr>
          <a:xfrm>
            <a:off x="5780601" y="2947149"/>
            <a:ext cx="2096100" cy="8610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3"/>
          <p:cNvSpPr txBox="1"/>
          <p:nvPr/>
        </p:nvSpPr>
        <p:spPr>
          <a:xfrm>
            <a:off x="5834750" y="3030400"/>
            <a:ext cx="1987800" cy="6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Nunito"/>
                <a:ea typeface="Nunito"/>
                <a:cs typeface="Nunito"/>
                <a:sym typeface="Nunito"/>
              </a:rPr>
              <a:t>Investor Say-on-Pay Approval</a:t>
            </a:r>
            <a:endParaRPr>
              <a:solidFill>
                <a:srgbClr val="FFFFFF"/>
              </a:solidFill>
              <a:latin typeface="Nunito"/>
              <a:ea typeface="Nunito"/>
              <a:cs typeface="Nunito"/>
              <a:sym typeface="Nunito"/>
            </a:endParaRPr>
          </a:p>
          <a:p>
            <a:pPr indent="0" lvl="0" marL="0" rtl="0" algn="ctr">
              <a:lnSpc>
                <a:spcPct val="115000"/>
              </a:lnSpc>
              <a:spcBef>
                <a:spcPts val="1600"/>
              </a:spcBef>
              <a:spcAft>
                <a:spcPts val="1600"/>
              </a:spcAft>
              <a:buNone/>
            </a:pPr>
            <a:r>
              <a:t/>
            </a:r>
            <a:endParaRPr>
              <a:solidFill>
                <a:srgbClr val="FFFFFF"/>
              </a:solidFill>
              <a:latin typeface="Nunito"/>
              <a:ea typeface="Nunito"/>
              <a:cs typeface="Nunito"/>
              <a:sym typeface="Nunito"/>
            </a:endParaRPr>
          </a:p>
        </p:txBody>
      </p:sp>
      <p:sp>
        <p:nvSpPr>
          <p:cNvPr id="154" name="Google Shape;154;p23"/>
          <p:cNvSpPr/>
          <p:nvPr/>
        </p:nvSpPr>
        <p:spPr>
          <a:xfrm>
            <a:off x="3186150" y="3287050"/>
            <a:ext cx="2568900" cy="181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3"/>
          <p:cNvGrpSpPr/>
          <p:nvPr/>
        </p:nvGrpSpPr>
        <p:grpSpPr>
          <a:xfrm>
            <a:off x="3422601" y="4357967"/>
            <a:ext cx="2096002" cy="458630"/>
            <a:chOff x="1637474" y="1406738"/>
            <a:chExt cx="1712700" cy="414900"/>
          </a:xfrm>
        </p:grpSpPr>
        <p:sp>
          <p:nvSpPr>
            <p:cNvPr id="156" name="Google Shape;156;p23"/>
            <p:cNvSpPr/>
            <p:nvPr/>
          </p:nvSpPr>
          <p:spPr>
            <a:xfrm>
              <a:off x="1637474" y="1406738"/>
              <a:ext cx="1712700" cy="4149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7" name="Google Shape;157;p23"/>
            <p:cNvSpPr txBox="1"/>
            <p:nvPr/>
          </p:nvSpPr>
          <p:spPr>
            <a:xfrm>
              <a:off x="1681721" y="1421549"/>
              <a:ext cx="1624200" cy="24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Nunito"/>
                  <a:ea typeface="Nunito"/>
                  <a:cs typeface="Nunito"/>
                  <a:sym typeface="Nunito"/>
                </a:rPr>
                <a:t>Individualism</a:t>
              </a:r>
              <a:endParaRPr>
                <a:solidFill>
                  <a:srgbClr val="FFFFFF"/>
                </a:solidFill>
                <a:latin typeface="Nunito"/>
                <a:ea typeface="Nunito"/>
                <a:cs typeface="Nunito"/>
                <a:sym typeface="Nunito"/>
              </a:endParaRPr>
            </a:p>
          </p:txBody>
        </p:sp>
      </p:grpSp>
      <p:sp>
        <p:nvSpPr>
          <p:cNvPr id="158" name="Google Shape;158;p23"/>
          <p:cNvSpPr/>
          <p:nvPr/>
        </p:nvSpPr>
        <p:spPr>
          <a:xfrm rot="-5400000">
            <a:off x="4048050" y="3804600"/>
            <a:ext cx="845100" cy="181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4446575" y="3577400"/>
            <a:ext cx="11544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Negatively </a:t>
            </a:r>
            <a:r>
              <a:rPr b="1" lang="en">
                <a:latin typeface="Nunito"/>
                <a:ea typeface="Nunito"/>
                <a:cs typeface="Nunito"/>
                <a:sym typeface="Nunito"/>
              </a:rPr>
              <a:t>Moderates</a:t>
            </a:r>
            <a:endParaRPr b="1">
              <a:latin typeface="Nunito"/>
              <a:ea typeface="Nunito"/>
              <a:cs typeface="Nunito"/>
              <a:sym typeface="Nunito"/>
            </a:endParaRPr>
          </a:p>
        </p:txBody>
      </p:sp>
      <p:pic>
        <p:nvPicPr>
          <p:cNvPr id="160" name="Google Shape;160;p23"/>
          <p:cNvPicPr preferRelativeResize="0"/>
          <p:nvPr/>
        </p:nvPicPr>
        <p:blipFill>
          <a:blip r:embed="rId3">
            <a:alphaModFix/>
          </a:blip>
          <a:stretch>
            <a:fillRect/>
          </a:stretch>
        </p:blipFill>
        <p:spPr>
          <a:xfrm>
            <a:off x="5518600" y="0"/>
            <a:ext cx="1712826" cy="1712826"/>
          </a:xfrm>
          <a:prstGeom prst="rect">
            <a:avLst/>
          </a:prstGeom>
          <a:noFill/>
          <a:ln>
            <a:noFill/>
          </a:ln>
        </p:spPr>
      </p:pic>
      <p:sp>
        <p:nvSpPr>
          <p:cNvPr id="161" name="Google Shape;161;p23"/>
          <p:cNvSpPr txBox="1"/>
          <p:nvPr/>
        </p:nvSpPr>
        <p:spPr>
          <a:xfrm>
            <a:off x="4208825" y="2317688"/>
            <a:ext cx="1465200" cy="9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Nunito"/>
                <a:ea typeface="Nunito"/>
                <a:cs typeface="Nunito"/>
                <a:sym typeface="Nunito"/>
              </a:rPr>
              <a:t>-</a:t>
            </a:r>
            <a:endParaRPr sz="72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mt="70000"/>
          </a:blip>
          <a:stretch>
            <a:fillRect/>
          </a:stretch>
        </p:blipFill>
        <p:spPr>
          <a:xfrm>
            <a:off x="3973575" y="-267300"/>
            <a:ext cx="5678100" cy="5678100"/>
          </a:xfrm>
          <a:prstGeom prst="rect">
            <a:avLst/>
          </a:prstGeom>
          <a:noFill/>
          <a:ln>
            <a:noFill/>
          </a:ln>
          <a:effectLst>
            <a:outerShdw blurRad="57150" rotWithShape="0" algn="bl" dir="5400000" dist="19050">
              <a:srgbClr val="000000">
                <a:alpha val="50000"/>
              </a:srgbClr>
            </a:outerShdw>
          </a:effectLst>
        </p:spPr>
      </p:pic>
      <p:sp>
        <p:nvSpPr>
          <p:cNvPr id="167" name="Google Shape;167;p24"/>
          <p:cNvSpPr txBox="1"/>
          <p:nvPr>
            <p:ph type="title"/>
          </p:nvPr>
        </p:nvSpPr>
        <p:spPr>
          <a:xfrm>
            <a:off x="46270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Sample</a:t>
            </a:r>
            <a:endParaRPr sz="3000"/>
          </a:p>
        </p:txBody>
      </p:sp>
      <p:sp>
        <p:nvSpPr>
          <p:cNvPr id="173" name="Google Shape;173;p25"/>
          <p:cNvSpPr txBox="1"/>
          <p:nvPr>
            <p:ph idx="1" type="body"/>
          </p:nvPr>
        </p:nvSpPr>
        <p:spPr>
          <a:xfrm>
            <a:off x="311700" y="1924700"/>
            <a:ext cx="3746400" cy="20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Survey sent out late-April</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111 MBA students &amp; alumni</a:t>
            </a:r>
            <a:endParaRPr sz="1800">
              <a:solidFill>
                <a:srgbClr val="373637"/>
              </a:solidFill>
              <a:highlight>
                <a:srgbClr val="F9F9FA"/>
              </a:highlight>
              <a:latin typeface="Nunito"/>
              <a:ea typeface="Nunito"/>
              <a:cs typeface="Nunito"/>
              <a:sym typeface="Nunito"/>
            </a:endParaRPr>
          </a:p>
          <a:p>
            <a:pPr indent="0" lvl="0" marL="0" rtl="0" algn="l">
              <a:spcBef>
                <a:spcPts val="1600"/>
              </a:spcBef>
              <a:spcAft>
                <a:spcPts val="0"/>
              </a:spcAft>
              <a:buNone/>
            </a:pPr>
            <a:r>
              <a:rPr lang="en" sz="1800">
                <a:solidFill>
                  <a:srgbClr val="373637"/>
                </a:solidFill>
                <a:latin typeface="Nunito"/>
                <a:ea typeface="Nunito"/>
                <a:cs typeface="Nunito"/>
                <a:sym typeface="Nunito"/>
              </a:rPr>
              <a:t>Used as investor proxies</a:t>
            </a:r>
            <a:r>
              <a:rPr lang="en" sz="1800">
                <a:solidFill>
                  <a:srgbClr val="373637"/>
                </a:solidFill>
                <a:latin typeface="Nunito"/>
                <a:ea typeface="Nunito"/>
                <a:cs typeface="Nunito"/>
                <a:sym typeface="Nunito"/>
              </a:rPr>
              <a:t>¹</a:t>
            </a:r>
            <a:r>
              <a:rPr lang="en" sz="1800">
                <a:solidFill>
                  <a:srgbClr val="373637"/>
                </a:solidFill>
                <a:latin typeface="Nunito"/>
                <a:ea typeface="Nunito"/>
                <a:cs typeface="Nunito"/>
                <a:sym typeface="Nunito"/>
              </a:rPr>
              <a:t> and to study cultural sensitivity</a:t>
            </a:r>
            <a:r>
              <a:rPr lang="en" sz="1800">
                <a:solidFill>
                  <a:srgbClr val="333333"/>
                </a:solidFill>
                <a:latin typeface="Nunito"/>
                <a:ea typeface="Nunito"/>
                <a:cs typeface="Nunito"/>
                <a:sym typeface="Nunito"/>
              </a:rPr>
              <a:t>²</a:t>
            </a:r>
            <a:r>
              <a:rPr lang="en" sz="1800">
                <a:solidFill>
                  <a:srgbClr val="373637"/>
                </a:solidFill>
                <a:latin typeface="Nunito"/>
                <a:ea typeface="Nunito"/>
                <a:cs typeface="Nunito"/>
                <a:sym typeface="Nunito"/>
              </a:rPr>
              <a:t> in previous studies </a:t>
            </a:r>
            <a:r>
              <a:rPr lang="en" sz="800">
                <a:solidFill>
                  <a:srgbClr val="373637"/>
                </a:solidFill>
                <a:latin typeface="Nunito"/>
                <a:ea typeface="Nunito"/>
                <a:cs typeface="Nunito"/>
                <a:sym typeface="Nunito"/>
              </a:rPr>
              <a:t>(</a:t>
            </a:r>
            <a:r>
              <a:rPr lang="en" sz="800">
                <a:solidFill>
                  <a:srgbClr val="000000"/>
                </a:solidFill>
                <a:latin typeface="Nunito"/>
                <a:ea typeface="Nunito"/>
                <a:cs typeface="Nunito"/>
                <a:sym typeface="Nunito"/>
              </a:rPr>
              <a:t>Thaler et al., 1997¹; BHAWUK &amp; Brislin, 1992²)</a:t>
            </a:r>
            <a:endParaRPr sz="800">
              <a:solidFill>
                <a:srgbClr val="373637"/>
              </a:solidFill>
              <a:latin typeface="Nunito"/>
              <a:ea typeface="Nunito"/>
              <a:cs typeface="Nunito"/>
              <a:sym typeface="Nunito"/>
            </a:endParaRPr>
          </a:p>
          <a:p>
            <a:pPr indent="0" lvl="0" marL="0" rtl="0" algn="l">
              <a:spcBef>
                <a:spcPts val="1600"/>
              </a:spcBef>
              <a:spcAft>
                <a:spcPts val="1600"/>
              </a:spcAft>
              <a:buNone/>
            </a:pPr>
            <a:r>
              <a:t/>
            </a:r>
            <a:endParaRPr sz="1800">
              <a:solidFill>
                <a:srgbClr val="373637"/>
              </a:solidFill>
              <a:highlight>
                <a:srgbClr val="F9F9FA"/>
              </a:highlight>
              <a:latin typeface="Nunito"/>
              <a:ea typeface="Nunito"/>
              <a:cs typeface="Nunito"/>
              <a:sym typeface="Nunito"/>
            </a:endParaRPr>
          </a:p>
        </p:txBody>
      </p:sp>
      <p:pic>
        <p:nvPicPr>
          <p:cNvPr id="174" name="Google Shape;174;p25"/>
          <p:cNvPicPr preferRelativeResize="0"/>
          <p:nvPr/>
        </p:nvPicPr>
        <p:blipFill>
          <a:blip r:embed="rId3">
            <a:alphaModFix/>
          </a:blip>
          <a:stretch>
            <a:fillRect/>
          </a:stretch>
        </p:blipFill>
        <p:spPr>
          <a:xfrm>
            <a:off x="4342950" y="2461825"/>
            <a:ext cx="4477640" cy="640550"/>
          </a:xfrm>
          <a:prstGeom prst="rect">
            <a:avLst/>
          </a:prstGeom>
          <a:noFill/>
          <a:ln>
            <a:noFill/>
          </a:ln>
        </p:spPr>
      </p:pic>
      <p:pic>
        <p:nvPicPr>
          <p:cNvPr id="175" name="Google Shape;175;p25"/>
          <p:cNvPicPr preferRelativeResize="0"/>
          <p:nvPr/>
        </p:nvPicPr>
        <p:blipFill>
          <a:blip r:embed="rId4">
            <a:alphaModFix/>
          </a:blip>
          <a:stretch>
            <a:fillRect/>
          </a:stretch>
        </p:blipFill>
        <p:spPr>
          <a:xfrm>
            <a:off x="5150563" y="3658950"/>
            <a:ext cx="2862425" cy="755700"/>
          </a:xfrm>
          <a:prstGeom prst="rect">
            <a:avLst/>
          </a:prstGeom>
          <a:noFill/>
          <a:ln>
            <a:noFill/>
          </a:ln>
        </p:spPr>
      </p:pic>
      <p:pic>
        <p:nvPicPr>
          <p:cNvPr id="176" name="Google Shape;176;p25"/>
          <p:cNvPicPr preferRelativeResize="0"/>
          <p:nvPr/>
        </p:nvPicPr>
        <p:blipFill>
          <a:blip r:embed="rId5">
            <a:alphaModFix/>
          </a:blip>
          <a:stretch>
            <a:fillRect/>
          </a:stretch>
        </p:blipFill>
        <p:spPr>
          <a:xfrm>
            <a:off x="5150563" y="800725"/>
            <a:ext cx="2862425" cy="11045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Quasi - Experimental Design</a:t>
            </a:r>
            <a:endParaRPr/>
          </a:p>
        </p:txBody>
      </p:sp>
      <p:grpSp>
        <p:nvGrpSpPr>
          <p:cNvPr id="182" name="Google Shape;182;p26"/>
          <p:cNvGrpSpPr/>
          <p:nvPr/>
        </p:nvGrpSpPr>
        <p:grpSpPr>
          <a:xfrm>
            <a:off x="396880" y="1468941"/>
            <a:ext cx="8435472" cy="866113"/>
            <a:chOff x="710674" y="1323164"/>
            <a:chExt cx="7300911" cy="731700"/>
          </a:xfrm>
        </p:grpSpPr>
        <p:sp>
          <p:nvSpPr>
            <p:cNvPr id="183" name="Google Shape;183;p26"/>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3D85C6"/>
                  </a:solidFill>
                  <a:latin typeface="Roboto Medium"/>
                  <a:ea typeface="Roboto Medium"/>
                  <a:cs typeface="Roboto Medium"/>
                  <a:sym typeface="Roboto Medium"/>
                </a:rPr>
                <a:t>01</a:t>
              </a:r>
              <a:endParaRPr sz="4400">
                <a:solidFill>
                  <a:srgbClr val="3D85C6"/>
                </a:solidFill>
                <a:latin typeface="Roboto Medium"/>
                <a:ea typeface="Roboto Medium"/>
                <a:cs typeface="Roboto Medium"/>
                <a:sym typeface="Roboto Medium"/>
              </a:endParaRPr>
            </a:p>
          </p:txBody>
        </p:sp>
        <p:sp>
          <p:nvSpPr>
            <p:cNvPr id="184" name="Google Shape;184;p26"/>
            <p:cNvSpPr/>
            <p:nvPr/>
          </p:nvSpPr>
          <p:spPr>
            <a:xfrm>
              <a:off x="2789785" y="1323164"/>
              <a:ext cx="5221800" cy="7317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6"/>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Firm Scenario and Say on Pay Vote</a:t>
              </a:r>
              <a:endParaRPr sz="1800">
                <a:solidFill>
                  <a:srgbClr val="FFFFFF"/>
                </a:solidFill>
                <a:latin typeface="Roboto"/>
                <a:ea typeface="Roboto"/>
                <a:cs typeface="Roboto"/>
                <a:sym typeface="Roboto"/>
              </a:endParaRPr>
            </a:p>
          </p:txBody>
        </p:sp>
      </p:grpSp>
      <p:grpSp>
        <p:nvGrpSpPr>
          <p:cNvPr id="186" name="Google Shape;186;p26"/>
          <p:cNvGrpSpPr/>
          <p:nvPr/>
        </p:nvGrpSpPr>
        <p:grpSpPr>
          <a:xfrm>
            <a:off x="-424225" y="2515759"/>
            <a:ext cx="8838902" cy="866113"/>
            <a:chOff x="7" y="2207525"/>
            <a:chExt cx="7650080" cy="731700"/>
          </a:xfrm>
        </p:grpSpPr>
        <p:sp>
          <p:nvSpPr>
            <p:cNvPr id="187" name="Google Shape;187;p26"/>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3D85C6"/>
                  </a:solidFill>
                  <a:latin typeface="Roboto Medium"/>
                  <a:ea typeface="Roboto Medium"/>
                  <a:cs typeface="Roboto Medium"/>
                  <a:sym typeface="Roboto Medium"/>
                </a:rPr>
                <a:t>02</a:t>
              </a:r>
              <a:endParaRPr sz="4400">
                <a:solidFill>
                  <a:srgbClr val="3D85C6"/>
                </a:solidFill>
                <a:latin typeface="Roboto Medium"/>
                <a:ea typeface="Roboto Medium"/>
                <a:cs typeface="Roboto Medium"/>
                <a:sym typeface="Roboto Medium"/>
              </a:endParaRPr>
            </a:p>
          </p:txBody>
        </p:sp>
        <p:sp>
          <p:nvSpPr>
            <p:cNvPr id="188" name="Google Shape;188;p26"/>
            <p:cNvSpPr/>
            <p:nvPr/>
          </p:nvSpPr>
          <p:spPr>
            <a:xfrm>
              <a:off x="2789787" y="2207525"/>
              <a:ext cx="4860300" cy="7317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6"/>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Culture Scaling</a:t>
              </a:r>
              <a:endParaRPr sz="1800">
                <a:solidFill>
                  <a:srgbClr val="FFFFFF"/>
                </a:solidFill>
                <a:latin typeface="Roboto"/>
                <a:ea typeface="Roboto"/>
                <a:cs typeface="Roboto"/>
                <a:sym typeface="Roboto"/>
              </a:endParaRPr>
            </a:p>
          </p:txBody>
        </p:sp>
      </p:grpSp>
      <p:grpSp>
        <p:nvGrpSpPr>
          <p:cNvPr id="190" name="Google Shape;190;p26"/>
          <p:cNvGrpSpPr/>
          <p:nvPr/>
        </p:nvGrpSpPr>
        <p:grpSpPr>
          <a:xfrm>
            <a:off x="448214" y="3558717"/>
            <a:ext cx="7547400" cy="866113"/>
            <a:chOff x="755105" y="3088625"/>
            <a:chExt cx="6532283" cy="731700"/>
          </a:xfrm>
        </p:grpSpPr>
        <p:sp>
          <p:nvSpPr>
            <p:cNvPr id="191" name="Google Shape;191;p26"/>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3D85C6"/>
                  </a:solidFill>
                  <a:latin typeface="Roboto Medium"/>
                  <a:ea typeface="Roboto Medium"/>
                  <a:cs typeface="Roboto Medium"/>
                  <a:sym typeface="Roboto Medium"/>
                </a:rPr>
                <a:t>03</a:t>
              </a:r>
              <a:endParaRPr sz="4400">
                <a:solidFill>
                  <a:srgbClr val="3D85C6"/>
                </a:solidFill>
                <a:latin typeface="Roboto Medium"/>
                <a:ea typeface="Roboto Medium"/>
                <a:cs typeface="Roboto Medium"/>
                <a:sym typeface="Roboto Medium"/>
              </a:endParaRPr>
            </a:p>
          </p:txBody>
        </p:sp>
        <p:sp>
          <p:nvSpPr>
            <p:cNvPr id="192" name="Google Shape;192;p26"/>
            <p:cNvSpPr/>
            <p:nvPr/>
          </p:nvSpPr>
          <p:spPr>
            <a:xfrm>
              <a:off x="2789787" y="3088625"/>
              <a:ext cx="4497600" cy="7317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6"/>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Screening &amp; Demographics Questions</a:t>
              </a:r>
              <a:endParaRPr sz="1800">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372500"/>
            <a:ext cx="5184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Quasi - </a:t>
            </a:r>
            <a:r>
              <a:rPr lang="en"/>
              <a:t>Experimental Design</a:t>
            </a:r>
            <a:endParaRPr/>
          </a:p>
        </p:txBody>
      </p:sp>
      <p:sp>
        <p:nvSpPr>
          <p:cNvPr id="199" name="Google Shape;199;p27"/>
          <p:cNvSpPr txBox="1"/>
          <p:nvPr>
            <p:ph idx="1" type="body"/>
          </p:nvPr>
        </p:nvSpPr>
        <p:spPr>
          <a:xfrm>
            <a:off x="869725" y="1944225"/>
            <a:ext cx="3268800" cy="176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Nunito"/>
                <a:ea typeface="Nunito"/>
                <a:cs typeface="Nunito"/>
                <a:sym typeface="Nunito"/>
              </a:rPr>
              <a:t>Respondents randomly assigned to one of two different groups.</a:t>
            </a:r>
            <a:endParaRPr sz="2400">
              <a:latin typeface="Nunito"/>
              <a:ea typeface="Nunito"/>
              <a:cs typeface="Nunito"/>
              <a:sym typeface="Nunito"/>
            </a:endParaRPr>
          </a:p>
        </p:txBody>
      </p:sp>
      <p:grpSp>
        <p:nvGrpSpPr>
          <p:cNvPr id="200" name="Google Shape;200;p27"/>
          <p:cNvGrpSpPr/>
          <p:nvPr/>
        </p:nvGrpSpPr>
        <p:grpSpPr>
          <a:xfrm>
            <a:off x="4670375" y="2196615"/>
            <a:ext cx="1680896" cy="2094098"/>
            <a:chOff x="0" y="2295575"/>
            <a:chExt cx="2286000" cy="2847950"/>
          </a:xfrm>
        </p:grpSpPr>
        <p:sp>
          <p:nvSpPr>
            <p:cNvPr id="201" name="Google Shape;201;p27"/>
            <p:cNvSpPr/>
            <p:nvPr/>
          </p:nvSpPr>
          <p:spPr>
            <a:xfrm>
              <a:off x="0" y="2823925"/>
              <a:ext cx="2286000" cy="2319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nvSpPr>
          <p:spPr>
            <a:xfrm>
              <a:off x="216306" y="3050030"/>
              <a:ext cx="1853400" cy="20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Nunito"/>
                  <a:ea typeface="Nunito"/>
                  <a:cs typeface="Nunito"/>
                  <a:sym typeface="Nunito"/>
                </a:rPr>
                <a:t>High Scenario</a:t>
              </a:r>
              <a:endParaRPr b="1" sz="1800">
                <a:solidFill>
                  <a:srgbClr val="FFFFFF"/>
                </a:solidFill>
                <a:latin typeface="Nunito"/>
                <a:ea typeface="Nunito"/>
                <a:cs typeface="Nunito"/>
                <a:sym typeface="Nunito"/>
              </a:endParaRPr>
            </a:p>
            <a:p>
              <a:pPr indent="0" lvl="0" marL="0" rtl="0" algn="ctr">
                <a:spcBef>
                  <a:spcPts val="0"/>
                </a:spcBef>
                <a:spcAft>
                  <a:spcPts val="0"/>
                </a:spcAft>
                <a:buNone/>
              </a:pPr>
              <a:r>
                <a:rPr b="1" lang="en" sz="1800">
                  <a:solidFill>
                    <a:srgbClr val="FFFFFF"/>
                  </a:solidFill>
                  <a:latin typeface="Nunito"/>
                  <a:ea typeface="Nunito"/>
                  <a:cs typeface="Nunito"/>
                  <a:sym typeface="Nunito"/>
                </a:rPr>
                <a:t>(+20%)</a:t>
              </a:r>
              <a:endParaRPr sz="1800">
                <a:solidFill>
                  <a:srgbClr val="FFFFFF"/>
                </a:solidFill>
                <a:latin typeface="Nunito"/>
                <a:ea typeface="Nunito"/>
                <a:cs typeface="Nunito"/>
                <a:sym typeface="Nunito"/>
              </a:endParaRPr>
            </a:p>
          </p:txBody>
        </p:sp>
        <p:cxnSp>
          <p:nvCxnSpPr>
            <p:cNvPr id="203" name="Google Shape;203;p27"/>
            <p:cNvCxnSpPr/>
            <p:nvPr/>
          </p:nvCxnSpPr>
          <p:spPr>
            <a:xfrm>
              <a:off x="2286000" y="2295575"/>
              <a:ext cx="0" cy="2837400"/>
            </a:xfrm>
            <a:prstGeom prst="straightConnector1">
              <a:avLst/>
            </a:prstGeom>
            <a:noFill/>
            <a:ln cap="flat" cmpd="sng" w="9525">
              <a:solidFill>
                <a:schemeClr val="lt1"/>
              </a:solidFill>
              <a:prstDash val="solid"/>
              <a:round/>
              <a:headEnd len="sm" w="sm" type="none"/>
              <a:tailEnd len="sm" w="sm" type="none"/>
            </a:ln>
          </p:spPr>
        </p:cxnSp>
      </p:grpSp>
      <p:grpSp>
        <p:nvGrpSpPr>
          <p:cNvPr id="204" name="Google Shape;204;p27"/>
          <p:cNvGrpSpPr/>
          <p:nvPr/>
        </p:nvGrpSpPr>
        <p:grpSpPr>
          <a:xfrm>
            <a:off x="6351218" y="2196615"/>
            <a:ext cx="1680896" cy="2094098"/>
            <a:chOff x="0" y="2295575"/>
            <a:chExt cx="2286000" cy="2847950"/>
          </a:xfrm>
        </p:grpSpPr>
        <p:sp>
          <p:nvSpPr>
            <p:cNvPr id="205" name="Google Shape;205;p27"/>
            <p:cNvSpPr/>
            <p:nvPr/>
          </p:nvSpPr>
          <p:spPr>
            <a:xfrm>
              <a:off x="0" y="2823925"/>
              <a:ext cx="2286000" cy="2319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216316" y="3050032"/>
              <a:ext cx="1853400" cy="18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Nunito"/>
                  <a:ea typeface="Nunito"/>
                  <a:cs typeface="Nunito"/>
                  <a:sym typeface="Nunito"/>
                </a:rPr>
                <a:t>Low Scenario</a:t>
              </a:r>
              <a:endParaRPr b="1" sz="1800">
                <a:solidFill>
                  <a:srgbClr val="FFFFFF"/>
                </a:solidFill>
                <a:latin typeface="Nunito"/>
                <a:ea typeface="Nunito"/>
                <a:cs typeface="Nunito"/>
                <a:sym typeface="Nunito"/>
              </a:endParaRPr>
            </a:p>
            <a:p>
              <a:pPr indent="0" lvl="0" marL="0" rtl="0" algn="ctr">
                <a:spcBef>
                  <a:spcPts val="0"/>
                </a:spcBef>
                <a:spcAft>
                  <a:spcPts val="0"/>
                </a:spcAft>
                <a:buNone/>
              </a:pPr>
              <a:r>
                <a:rPr b="1" lang="en" sz="1800">
                  <a:solidFill>
                    <a:srgbClr val="FFFFFF"/>
                  </a:solidFill>
                  <a:latin typeface="Nunito"/>
                  <a:ea typeface="Nunito"/>
                  <a:cs typeface="Nunito"/>
                  <a:sym typeface="Nunito"/>
                </a:rPr>
                <a:t>(-20%)</a:t>
              </a:r>
              <a:endParaRPr sz="1800">
                <a:solidFill>
                  <a:srgbClr val="FFFFFF"/>
                </a:solidFill>
                <a:latin typeface="Nunito"/>
                <a:ea typeface="Nunito"/>
                <a:cs typeface="Nunito"/>
                <a:sym typeface="Nunito"/>
              </a:endParaRPr>
            </a:p>
          </p:txBody>
        </p:sp>
        <p:cxnSp>
          <p:nvCxnSpPr>
            <p:cNvPr id="207" name="Google Shape;207;p27"/>
            <p:cNvCxnSpPr/>
            <p:nvPr/>
          </p:nvCxnSpPr>
          <p:spPr>
            <a:xfrm>
              <a:off x="2286000" y="2295575"/>
              <a:ext cx="0" cy="2837400"/>
            </a:xfrm>
            <a:prstGeom prst="straightConnector1">
              <a:avLst/>
            </a:prstGeom>
            <a:noFill/>
            <a:ln cap="flat" cmpd="sng" w="9525">
              <a:solidFill>
                <a:schemeClr val="lt1"/>
              </a:solidFill>
              <a:prstDash val="solid"/>
              <a:round/>
              <a:headEnd len="sm" w="sm" type="none"/>
              <a:tailEnd len="sm" w="sm" type="none"/>
            </a:ln>
          </p:spPr>
        </p:cxnSp>
      </p:grpSp>
      <p:grpSp>
        <p:nvGrpSpPr>
          <p:cNvPr id="208" name="Google Shape;208;p27"/>
          <p:cNvGrpSpPr/>
          <p:nvPr/>
        </p:nvGrpSpPr>
        <p:grpSpPr>
          <a:xfrm rot="10800000">
            <a:off x="5277445" y="1430163"/>
            <a:ext cx="2096002" cy="940061"/>
            <a:chOff x="5796625" y="3004364"/>
            <a:chExt cx="1712700" cy="768149"/>
          </a:xfrm>
        </p:grpSpPr>
        <p:sp>
          <p:nvSpPr>
            <p:cNvPr id="209" name="Google Shape;209;p27"/>
            <p:cNvSpPr/>
            <p:nvPr/>
          </p:nvSpPr>
          <p:spPr>
            <a:xfrm>
              <a:off x="5796625" y="3069013"/>
              <a:ext cx="1712700" cy="703500"/>
            </a:xfrm>
            <a:prstGeom prst="roundRect">
              <a:avLst>
                <a:gd fmla="val 448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27"/>
            <p:cNvSpPr/>
            <p:nvPr/>
          </p:nvSpPr>
          <p:spPr>
            <a:xfrm>
              <a:off x="6607975" y="3004364"/>
              <a:ext cx="90000" cy="675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7"/>
          <p:cNvSpPr txBox="1"/>
          <p:nvPr/>
        </p:nvSpPr>
        <p:spPr>
          <a:xfrm>
            <a:off x="5325350" y="1485200"/>
            <a:ext cx="1947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Nunito"/>
                <a:ea typeface="Nunito"/>
                <a:cs typeface="Nunito"/>
                <a:sym typeface="Nunito"/>
              </a:rPr>
              <a:t>CEO-to-Worker Pay Ratio</a:t>
            </a:r>
            <a:endParaRPr sz="1800">
              <a:solidFill>
                <a:srgbClr val="FF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17" name="Google Shape;217;p28"/>
          <p:cNvSpPr txBox="1"/>
          <p:nvPr>
            <p:ph idx="1" type="body"/>
          </p:nvPr>
        </p:nvSpPr>
        <p:spPr>
          <a:xfrm>
            <a:off x="720375" y="1468825"/>
            <a:ext cx="39999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Nunito"/>
              <a:buChar char="●"/>
            </a:pPr>
            <a:r>
              <a:rPr b="1" lang="en" sz="1800">
                <a:solidFill>
                  <a:srgbClr val="666666"/>
                </a:solidFill>
                <a:latin typeface="Nunito"/>
                <a:ea typeface="Nunito"/>
                <a:cs typeface="Nunito"/>
                <a:sym typeface="Nunito"/>
              </a:rPr>
              <a:t>Dependent:</a:t>
            </a:r>
            <a:endParaRPr b="1" sz="1800">
              <a:solidFill>
                <a:srgbClr val="666666"/>
              </a:solidFill>
              <a:latin typeface="Nunito"/>
              <a:ea typeface="Nunito"/>
              <a:cs typeface="Nunito"/>
              <a:sym typeface="Nunito"/>
            </a:endParaRPr>
          </a:p>
          <a:p>
            <a:pPr indent="0" lvl="0" marL="457200" rtl="0" algn="l">
              <a:spcBef>
                <a:spcPts val="1600"/>
              </a:spcBef>
              <a:spcAft>
                <a:spcPts val="0"/>
              </a:spcAft>
              <a:buNone/>
            </a:pPr>
            <a:r>
              <a:rPr i="1" lang="en">
                <a:solidFill>
                  <a:srgbClr val="666666"/>
                </a:solidFill>
                <a:latin typeface="Nunito"/>
                <a:ea typeface="Nunito"/>
                <a:cs typeface="Nunito"/>
                <a:sym typeface="Nunito"/>
              </a:rPr>
              <a:t>Say-on-Pay approval</a:t>
            </a:r>
            <a:endParaRPr>
              <a:solidFill>
                <a:srgbClr val="666666"/>
              </a:solidFill>
              <a:latin typeface="Nunito"/>
              <a:ea typeface="Nunito"/>
              <a:cs typeface="Nunito"/>
              <a:sym typeface="Nunito"/>
            </a:endParaRPr>
          </a:p>
          <a:p>
            <a:pPr indent="-342900" lvl="0" marL="457200" rtl="0" algn="l">
              <a:spcBef>
                <a:spcPts val="1600"/>
              </a:spcBef>
              <a:spcAft>
                <a:spcPts val="0"/>
              </a:spcAft>
              <a:buClr>
                <a:srgbClr val="666666"/>
              </a:buClr>
              <a:buSzPts val="1800"/>
              <a:buFont typeface="Nunito"/>
              <a:buChar char="●"/>
            </a:pPr>
            <a:r>
              <a:rPr b="1" lang="en" sz="1800">
                <a:solidFill>
                  <a:srgbClr val="666666"/>
                </a:solidFill>
                <a:latin typeface="Nunito"/>
                <a:ea typeface="Nunito"/>
                <a:cs typeface="Nunito"/>
                <a:sym typeface="Nunito"/>
              </a:rPr>
              <a:t>Independent:</a:t>
            </a:r>
            <a:endParaRPr b="1" sz="1800">
              <a:solidFill>
                <a:srgbClr val="666666"/>
              </a:solidFill>
              <a:latin typeface="Nunito"/>
              <a:ea typeface="Nunito"/>
              <a:cs typeface="Nunito"/>
              <a:sym typeface="Nunito"/>
            </a:endParaRPr>
          </a:p>
          <a:p>
            <a:pPr indent="0" lvl="0" marL="457200" rtl="0" algn="just">
              <a:lnSpc>
                <a:spcPct val="200000"/>
              </a:lnSpc>
              <a:spcBef>
                <a:spcPts val="1600"/>
              </a:spcBef>
              <a:spcAft>
                <a:spcPts val="0"/>
              </a:spcAft>
              <a:buNone/>
            </a:pPr>
            <a:r>
              <a:rPr i="1" lang="en">
                <a:solidFill>
                  <a:srgbClr val="666666"/>
                </a:solidFill>
                <a:latin typeface="Nunito"/>
                <a:ea typeface="Nunito"/>
                <a:cs typeface="Nunito"/>
                <a:sym typeface="Nunito"/>
              </a:rPr>
              <a:t>Pay Scenario</a:t>
            </a:r>
            <a:endParaRPr i="1">
              <a:solidFill>
                <a:srgbClr val="666666"/>
              </a:solidFill>
              <a:latin typeface="Nunito"/>
              <a:ea typeface="Nunito"/>
              <a:cs typeface="Nunito"/>
              <a:sym typeface="Nunito"/>
            </a:endParaRPr>
          </a:p>
          <a:p>
            <a:pPr indent="-317500" lvl="0" marL="457200" rtl="0" algn="just">
              <a:lnSpc>
                <a:spcPct val="200000"/>
              </a:lnSpc>
              <a:spcBef>
                <a:spcPts val="0"/>
              </a:spcBef>
              <a:spcAft>
                <a:spcPts val="0"/>
              </a:spcAft>
              <a:buClr>
                <a:srgbClr val="666666"/>
              </a:buClr>
              <a:buSzPts val="1400"/>
              <a:buFont typeface="Nunito"/>
              <a:buChar char="●"/>
            </a:pPr>
            <a:r>
              <a:rPr b="1" lang="en" sz="1800">
                <a:solidFill>
                  <a:srgbClr val="666666"/>
                </a:solidFill>
                <a:latin typeface="Nunito"/>
                <a:ea typeface="Nunito"/>
                <a:cs typeface="Nunito"/>
                <a:sym typeface="Nunito"/>
              </a:rPr>
              <a:t>Moderator:</a:t>
            </a:r>
            <a:endParaRPr b="1">
              <a:solidFill>
                <a:srgbClr val="666666"/>
              </a:solidFill>
              <a:latin typeface="Nunito"/>
              <a:ea typeface="Nunito"/>
              <a:cs typeface="Nunito"/>
              <a:sym typeface="Nunito"/>
            </a:endParaRPr>
          </a:p>
          <a:p>
            <a:pPr indent="0" lvl="0" marL="457200" rtl="0" algn="just">
              <a:lnSpc>
                <a:spcPct val="200000"/>
              </a:lnSpc>
              <a:spcBef>
                <a:spcPts val="0"/>
              </a:spcBef>
              <a:spcAft>
                <a:spcPts val="0"/>
              </a:spcAft>
              <a:buNone/>
            </a:pPr>
            <a:r>
              <a:rPr i="1" lang="en">
                <a:solidFill>
                  <a:srgbClr val="666666"/>
                </a:solidFill>
                <a:latin typeface="Nunito"/>
                <a:ea typeface="Nunito"/>
                <a:cs typeface="Nunito"/>
                <a:sym typeface="Nunito"/>
              </a:rPr>
              <a:t>Culture</a:t>
            </a:r>
            <a:endParaRPr i="1">
              <a:solidFill>
                <a:srgbClr val="666666"/>
              </a:solidFill>
              <a:latin typeface="Nunito"/>
              <a:ea typeface="Nunito"/>
              <a:cs typeface="Nunito"/>
              <a:sym typeface="Nunito"/>
            </a:endParaRPr>
          </a:p>
        </p:txBody>
      </p:sp>
      <p:sp>
        <p:nvSpPr>
          <p:cNvPr id="218" name="Google Shape;218;p28"/>
          <p:cNvSpPr txBox="1"/>
          <p:nvPr>
            <p:ph idx="2" type="body"/>
          </p:nvPr>
        </p:nvSpPr>
        <p:spPr>
          <a:xfrm>
            <a:off x="4466025" y="1269325"/>
            <a:ext cx="3999900" cy="3498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666666"/>
              </a:buClr>
              <a:buSzPts val="1800"/>
              <a:buFont typeface="Nunito"/>
              <a:buChar char="●"/>
            </a:pPr>
            <a:r>
              <a:rPr b="1" lang="en" sz="1800">
                <a:solidFill>
                  <a:srgbClr val="666666"/>
                </a:solidFill>
                <a:latin typeface="Nunito"/>
                <a:ea typeface="Nunito"/>
                <a:cs typeface="Nunito"/>
                <a:sym typeface="Nunito"/>
              </a:rPr>
              <a:t>Controls:</a:t>
            </a:r>
            <a:endParaRPr b="1" sz="1800">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Region</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Gender</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Age</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Income</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Investment</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Public Corporation</a:t>
            </a:r>
            <a:endParaRPr i="1">
              <a:solidFill>
                <a:srgbClr val="666666"/>
              </a:solidFill>
              <a:latin typeface="Nunito"/>
              <a:ea typeface="Nunito"/>
              <a:cs typeface="Nunito"/>
              <a:sym typeface="Nunito"/>
            </a:endParaRPr>
          </a:p>
          <a:p>
            <a:pPr indent="457200" lvl="0" marL="0" rtl="0" algn="just">
              <a:lnSpc>
                <a:spcPct val="200000"/>
              </a:lnSpc>
              <a:spcBef>
                <a:spcPts val="0"/>
              </a:spcBef>
              <a:spcAft>
                <a:spcPts val="0"/>
              </a:spcAft>
              <a:buNone/>
            </a:pPr>
            <a:r>
              <a:rPr i="1" lang="en">
                <a:solidFill>
                  <a:srgbClr val="666666"/>
                </a:solidFill>
                <a:latin typeface="Nunito"/>
                <a:ea typeface="Nunito"/>
                <a:cs typeface="Nunito"/>
                <a:sym typeface="Nunito"/>
              </a:rPr>
              <a:t>CEO/Founder</a:t>
            </a:r>
            <a:endParaRPr i="1">
              <a:solidFill>
                <a:srgbClr val="666666"/>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mt="70000"/>
          </a:blip>
          <a:stretch>
            <a:fillRect/>
          </a:stretch>
        </p:blipFill>
        <p:spPr>
          <a:xfrm>
            <a:off x="3973575" y="-267300"/>
            <a:ext cx="5678100" cy="5678100"/>
          </a:xfrm>
          <a:prstGeom prst="rect">
            <a:avLst/>
          </a:prstGeom>
          <a:noFill/>
          <a:ln>
            <a:noFill/>
          </a:ln>
          <a:effectLst>
            <a:outerShdw blurRad="57150" rotWithShape="0" algn="bl" dir="5400000" dist="19050">
              <a:srgbClr val="000000">
                <a:alpha val="50000"/>
              </a:srgbClr>
            </a:outerShdw>
          </a:effectLst>
        </p:spPr>
      </p:pic>
      <p:sp>
        <p:nvSpPr>
          <p:cNvPr id="224" name="Google Shape;224;p29"/>
          <p:cNvSpPr txBox="1"/>
          <p:nvPr>
            <p:ph type="title"/>
          </p:nvPr>
        </p:nvSpPr>
        <p:spPr>
          <a:xfrm>
            <a:off x="46270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265500" y="15359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Descriptive Statistics</a:t>
            </a:r>
            <a:endParaRPr/>
          </a:p>
        </p:txBody>
      </p:sp>
      <p:pic>
        <p:nvPicPr>
          <p:cNvPr id="230" name="Google Shape;230;p30"/>
          <p:cNvPicPr preferRelativeResize="0"/>
          <p:nvPr/>
        </p:nvPicPr>
        <p:blipFill>
          <a:blip r:embed="rId3">
            <a:alphaModFix/>
          </a:blip>
          <a:stretch>
            <a:fillRect/>
          </a:stretch>
        </p:blipFill>
        <p:spPr>
          <a:xfrm>
            <a:off x="5196850" y="566763"/>
            <a:ext cx="3727575" cy="372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994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Descriptive Statistics: Average Respondent</a:t>
            </a:r>
            <a:endParaRPr/>
          </a:p>
        </p:txBody>
      </p:sp>
      <p:sp>
        <p:nvSpPr>
          <p:cNvPr id="236" name="Google Shape;236;p31"/>
          <p:cNvSpPr txBox="1"/>
          <p:nvPr/>
        </p:nvSpPr>
        <p:spPr>
          <a:xfrm>
            <a:off x="0" y="4036250"/>
            <a:ext cx="3721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Roboto"/>
              <a:ea typeface="Roboto"/>
              <a:cs typeface="Roboto"/>
              <a:sym typeface="Roboto"/>
            </a:endParaRPr>
          </a:p>
        </p:txBody>
      </p:sp>
      <p:pic>
        <p:nvPicPr>
          <p:cNvPr id="237" name="Google Shape;237;p31"/>
          <p:cNvPicPr preferRelativeResize="0"/>
          <p:nvPr/>
        </p:nvPicPr>
        <p:blipFill>
          <a:blip r:embed="rId3">
            <a:alphaModFix/>
          </a:blip>
          <a:stretch>
            <a:fillRect/>
          </a:stretch>
        </p:blipFill>
        <p:spPr>
          <a:xfrm>
            <a:off x="3907237" y="1608075"/>
            <a:ext cx="2044700" cy="2050750"/>
          </a:xfrm>
          <a:prstGeom prst="rect">
            <a:avLst/>
          </a:prstGeom>
          <a:noFill/>
          <a:ln>
            <a:noFill/>
          </a:ln>
        </p:spPr>
      </p:pic>
      <p:cxnSp>
        <p:nvCxnSpPr>
          <p:cNvPr id="238" name="Google Shape;238;p31"/>
          <p:cNvCxnSpPr/>
          <p:nvPr/>
        </p:nvCxnSpPr>
        <p:spPr>
          <a:xfrm>
            <a:off x="1430225" y="1939850"/>
            <a:ext cx="2547300" cy="0"/>
          </a:xfrm>
          <a:prstGeom prst="straightConnector1">
            <a:avLst/>
          </a:prstGeom>
          <a:noFill/>
          <a:ln cap="flat" cmpd="sng" w="9525">
            <a:solidFill>
              <a:srgbClr val="666666"/>
            </a:solidFill>
            <a:prstDash val="solid"/>
            <a:round/>
            <a:headEnd len="med" w="med" type="none"/>
            <a:tailEnd len="med" w="med" type="none"/>
          </a:ln>
        </p:spPr>
      </p:cxnSp>
      <p:sp>
        <p:nvSpPr>
          <p:cNvPr id="239" name="Google Shape;239;p31"/>
          <p:cNvSpPr txBox="1"/>
          <p:nvPr/>
        </p:nvSpPr>
        <p:spPr>
          <a:xfrm>
            <a:off x="848800" y="1274325"/>
            <a:ext cx="31449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666666"/>
                </a:solidFill>
                <a:latin typeface="Nunito"/>
                <a:ea typeface="Nunito"/>
                <a:cs typeface="Nunito"/>
                <a:sym typeface="Nunito"/>
              </a:rPr>
              <a:t>Above 29 years old </a:t>
            </a:r>
            <a:r>
              <a:rPr lang="en">
                <a:solidFill>
                  <a:srgbClr val="666666"/>
                </a:solidFill>
                <a:latin typeface="Nunito"/>
                <a:ea typeface="Nunito"/>
                <a:cs typeface="Nunito"/>
                <a:sym typeface="Nunito"/>
              </a:rPr>
              <a:t>(71%), Student of UVA, Lingnan or ESADE</a:t>
            </a:r>
            <a:endParaRPr>
              <a:solidFill>
                <a:srgbClr val="333333"/>
              </a:solidFill>
              <a:latin typeface="Nunito"/>
              <a:ea typeface="Nunito"/>
              <a:cs typeface="Nunito"/>
              <a:sym typeface="Nunito"/>
            </a:endParaRPr>
          </a:p>
        </p:txBody>
      </p:sp>
      <p:sp>
        <p:nvSpPr>
          <p:cNvPr id="240" name="Google Shape;240;p31"/>
          <p:cNvSpPr txBox="1"/>
          <p:nvPr/>
        </p:nvSpPr>
        <p:spPr>
          <a:xfrm>
            <a:off x="1887200" y="1869100"/>
            <a:ext cx="1600500" cy="3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Nunito"/>
                <a:ea typeface="Nunito"/>
                <a:cs typeface="Nunito"/>
                <a:sym typeface="Nunito"/>
              </a:rPr>
              <a:t>MBA Student</a:t>
            </a:r>
            <a:endParaRPr>
              <a:latin typeface="Nunito"/>
              <a:ea typeface="Nunito"/>
              <a:cs typeface="Nunito"/>
              <a:sym typeface="Nunito"/>
            </a:endParaRPr>
          </a:p>
        </p:txBody>
      </p:sp>
      <p:cxnSp>
        <p:nvCxnSpPr>
          <p:cNvPr id="241" name="Google Shape;241;p31"/>
          <p:cNvCxnSpPr>
            <a:stCxn id="242" idx="3"/>
          </p:cNvCxnSpPr>
          <p:nvPr/>
        </p:nvCxnSpPr>
        <p:spPr>
          <a:xfrm flipH="1" rot="10800000">
            <a:off x="1321375" y="3572850"/>
            <a:ext cx="2220600" cy="8100"/>
          </a:xfrm>
          <a:prstGeom prst="straightConnector1">
            <a:avLst/>
          </a:prstGeom>
          <a:noFill/>
          <a:ln cap="flat" cmpd="sng" w="9525">
            <a:solidFill>
              <a:srgbClr val="666666"/>
            </a:solidFill>
            <a:prstDash val="solid"/>
            <a:round/>
            <a:headEnd len="med" w="med" type="none"/>
            <a:tailEnd len="med" w="med" type="none"/>
          </a:ln>
        </p:spPr>
      </p:cxnSp>
      <p:sp>
        <p:nvSpPr>
          <p:cNvPr id="243" name="Google Shape;243;p31"/>
          <p:cNvSpPr txBox="1"/>
          <p:nvPr/>
        </p:nvSpPr>
        <p:spPr>
          <a:xfrm>
            <a:off x="256425" y="2847825"/>
            <a:ext cx="3721200" cy="6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666666"/>
                </a:solidFill>
                <a:latin typeface="Nunito"/>
                <a:ea typeface="Nunito"/>
                <a:cs typeface="Nunito"/>
                <a:sym typeface="Nunito"/>
              </a:rPr>
              <a:t>Male (63%), Worked in a Public Corporation (55%), Income over $60,000 (56%)</a:t>
            </a:r>
            <a:endParaRPr>
              <a:latin typeface="Nunito"/>
              <a:ea typeface="Nunito"/>
              <a:cs typeface="Nunito"/>
              <a:sym typeface="Nunito"/>
            </a:endParaRPr>
          </a:p>
        </p:txBody>
      </p:sp>
      <p:sp>
        <p:nvSpPr>
          <p:cNvPr id="244" name="Google Shape;244;p31"/>
          <p:cNvSpPr txBox="1"/>
          <p:nvPr/>
        </p:nvSpPr>
        <p:spPr>
          <a:xfrm>
            <a:off x="1265150" y="3562275"/>
            <a:ext cx="28446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Nunito"/>
                <a:ea typeface="Nunito"/>
                <a:cs typeface="Nunito"/>
                <a:sym typeface="Nunito"/>
              </a:rPr>
              <a:t>Upper Middle Class Male</a:t>
            </a:r>
            <a:endParaRPr>
              <a:latin typeface="Nunito"/>
              <a:ea typeface="Nunito"/>
              <a:cs typeface="Nunito"/>
              <a:sym typeface="Nunito"/>
            </a:endParaRPr>
          </a:p>
        </p:txBody>
      </p:sp>
      <p:cxnSp>
        <p:nvCxnSpPr>
          <p:cNvPr id="245" name="Google Shape;245;p31"/>
          <p:cNvCxnSpPr/>
          <p:nvPr/>
        </p:nvCxnSpPr>
        <p:spPr>
          <a:xfrm>
            <a:off x="4908100" y="3720375"/>
            <a:ext cx="27600" cy="624000"/>
          </a:xfrm>
          <a:prstGeom prst="straightConnector1">
            <a:avLst/>
          </a:prstGeom>
          <a:noFill/>
          <a:ln cap="flat" cmpd="sng" w="9525">
            <a:solidFill>
              <a:srgbClr val="666666"/>
            </a:solidFill>
            <a:prstDash val="solid"/>
            <a:round/>
            <a:headEnd len="med" w="med" type="none"/>
            <a:tailEnd len="med" w="med" type="none"/>
          </a:ln>
        </p:spPr>
      </p:cxnSp>
      <p:cxnSp>
        <p:nvCxnSpPr>
          <p:cNvPr id="246" name="Google Shape;246;p31"/>
          <p:cNvCxnSpPr/>
          <p:nvPr/>
        </p:nvCxnSpPr>
        <p:spPr>
          <a:xfrm>
            <a:off x="4935300" y="4356525"/>
            <a:ext cx="2530800" cy="0"/>
          </a:xfrm>
          <a:prstGeom prst="straightConnector1">
            <a:avLst/>
          </a:prstGeom>
          <a:noFill/>
          <a:ln cap="flat" cmpd="sng" w="9525">
            <a:solidFill>
              <a:srgbClr val="666666"/>
            </a:solidFill>
            <a:prstDash val="solid"/>
            <a:round/>
            <a:headEnd len="med" w="med" type="none"/>
            <a:tailEnd len="med" w="med" type="none"/>
          </a:ln>
        </p:spPr>
      </p:cxnSp>
      <p:sp>
        <p:nvSpPr>
          <p:cNvPr id="247" name="Google Shape;247;p31"/>
          <p:cNvSpPr txBox="1"/>
          <p:nvPr/>
        </p:nvSpPr>
        <p:spPr>
          <a:xfrm>
            <a:off x="5011500" y="3695825"/>
            <a:ext cx="38208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666666"/>
                </a:solidFill>
                <a:latin typeface="Nunito"/>
                <a:ea typeface="Nunito"/>
                <a:cs typeface="Nunito"/>
                <a:sym typeface="Nunito"/>
              </a:rPr>
              <a:t>North America (36%), Latin America (24%), Asia(27%), Europe (13%) </a:t>
            </a:r>
            <a:r>
              <a:rPr lang="en" sz="800">
                <a:solidFill>
                  <a:srgbClr val="666666"/>
                </a:solidFill>
                <a:latin typeface="Nunito"/>
                <a:ea typeface="Nunito"/>
                <a:cs typeface="Nunito"/>
                <a:sym typeface="Nunito"/>
              </a:rPr>
              <a:t>*High Pay Scenario</a:t>
            </a:r>
            <a:endParaRPr sz="800">
              <a:latin typeface="Nunito"/>
              <a:ea typeface="Nunito"/>
              <a:cs typeface="Nunito"/>
              <a:sym typeface="Nunito"/>
            </a:endParaRPr>
          </a:p>
        </p:txBody>
      </p:sp>
      <p:sp>
        <p:nvSpPr>
          <p:cNvPr id="248" name="Google Shape;248;p31"/>
          <p:cNvSpPr txBox="1"/>
          <p:nvPr/>
        </p:nvSpPr>
        <p:spPr>
          <a:xfrm>
            <a:off x="4935700" y="4280325"/>
            <a:ext cx="27795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Nunito"/>
                <a:ea typeface="Nunito"/>
                <a:cs typeface="Nunito"/>
                <a:sym typeface="Nunito"/>
              </a:rPr>
              <a:t>International Sample</a:t>
            </a:r>
            <a:endParaRPr>
              <a:latin typeface="Nunito"/>
              <a:ea typeface="Nunito"/>
              <a:cs typeface="Nunito"/>
              <a:sym typeface="Nunito"/>
            </a:endParaRPr>
          </a:p>
        </p:txBody>
      </p:sp>
      <p:cxnSp>
        <p:nvCxnSpPr>
          <p:cNvPr id="249" name="Google Shape;249;p31"/>
          <p:cNvCxnSpPr/>
          <p:nvPr/>
        </p:nvCxnSpPr>
        <p:spPr>
          <a:xfrm flipH="1" rot="10800000">
            <a:off x="6001875" y="2917350"/>
            <a:ext cx="2241000" cy="16500"/>
          </a:xfrm>
          <a:prstGeom prst="straightConnector1">
            <a:avLst/>
          </a:prstGeom>
          <a:noFill/>
          <a:ln cap="flat" cmpd="sng" w="9525">
            <a:solidFill>
              <a:srgbClr val="666666"/>
            </a:solidFill>
            <a:prstDash val="solid"/>
            <a:round/>
            <a:headEnd len="med" w="med" type="none"/>
            <a:tailEnd len="med" w="med" type="none"/>
          </a:ln>
        </p:spPr>
      </p:cxnSp>
      <p:sp>
        <p:nvSpPr>
          <p:cNvPr id="250" name="Google Shape;250;p31"/>
          <p:cNvSpPr txBox="1"/>
          <p:nvPr/>
        </p:nvSpPr>
        <p:spPr>
          <a:xfrm>
            <a:off x="5951925" y="2241150"/>
            <a:ext cx="2717700" cy="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666666"/>
                </a:solidFill>
                <a:latin typeface="Nunito"/>
                <a:ea typeface="Nunito"/>
                <a:cs typeface="Nunito"/>
                <a:sym typeface="Nunito"/>
              </a:rPr>
              <a:t>Investments above $30,000 (40%)</a:t>
            </a:r>
            <a:endParaRPr>
              <a:latin typeface="Nunito"/>
              <a:ea typeface="Nunito"/>
              <a:cs typeface="Nunito"/>
              <a:sym typeface="Nunito"/>
            </a:endParaRPr>
          </a:p>
        </p:txBody>
      </p:sp>
      <p:sp>
        <p:nvSpPr>
          <p:cNvPr id="251" name="Google Shape;251;p31"/>
          <p:cNvSpPr txBox="1"/>
          <p:nvPr/>
        </p:nvSpPr>
        <p:spPr>
          <a:xfrm>
            <a:off x="6138850" y="2865375"/>
            <a:ext cx="22605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Nunito"/>
                <a:ea typeface="Nunito"/>
                <a:cs typeface="Nunito"/>
                <a:sym typeface="Nunito"/>
              </a:rPr>
              <a:t>Low Level Investor</a:t>
            </a:r>
            <a:endParaRPr>
              <a:latin typeface="Nunito"/>
              <a:ea typeface="Nunito"/>
              <a:cs typeface="Nunito"/>
              <a:sym typeface="Nunito"/>
            </a:endParaRPr>
          </a:p>
        </p:txBody>
      </p:sp>
      <p:cxnSp>
        <p:nvCxnSpPr>
          <p:cNvPr id="252" name="Google Shape;252;p31"/>
          <p:cNvCxnSpPr/>
          <p:nvPr/>
        </p:nvCxnSpPr>
        <p:spPr>
          <a:xfrm flipH="1" rot="10800000">
            <a:off x="5406750" y="1269325"/>
            <a:ext cx="229800" cy="345300"/>
          </a:xfrm>
          <a:prstGeom prst="straightConnector1">
            <a:avLst/>
          </a:prstGeom>
          <a:noFill/>
          <a:ln cap="flat" cmpd="sng" w="9525">
            <a:solidFill>
              <a:srgbClr val="666666"/>
            </a:solidFill>
            <a:prstDash val="solid"/>
            <a:round/>
            <a:headEnd len="med" w="med" type="none"/>
            <a:tailEnd len="med" w="med" type="none"/>
          </a:ln>
        </p:spPr>
      </p:cxnSp>
      <p:cxnSp>
        <p:nvCxnSpPr>
          <p:cNvPr id="253" name="Google Shape;253;p31"/>
          <p:cNvCxnSpPr/>
          <p:nvPr/>
        </p:nvCxnSpPr>
        <p:spPr>
          <a:xfrm>
            <a:off x="5637575" y="1269300"/>
            <a:ext cx="2645100" cy="0"/>
          </a:xfrm>
          <a:prstGeom prst="straightConnector1">
            <a:avLst/>
          </a:prstGeom>
          <a:noFill/>
          <a:ln cap="flat" cmpd="sng" w="9525">
            <a:solidFill>
              <a:srgbClr val="666666"/>
            </a:solidFill>
            <a:prstDash val="solid"/>
            <a:round/>
            <a:headEnd len="med" w="med" type="none"/>
            <a:tailEnd len="med" w="med" type="none"/>
          </a:ln>
        </p:spPr>
      </p:cxnSp>
      <p:sp>
        <p:nvSpPr>
          <p:cNvPr id="254" name="Google Shape;254;p31"/>
          <p:cNvSpPr txBox="1"/>
          <p:nvPr/>
        </p:nvSpPr>
        <p:spPr>
          <a:xfrm>
            <a:off x="5751850" y="1269300"/>
            <a:ext cx="28446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666666"/>
                </a:solidFill>
                <a:latin typeface="Nunito"/>
                <a:ea typeface="Nunito"/>
                <a:cs typeface="Nunito"/>
                <a:sym typeface="Nunito"/>
              </a:rPr>
              <a:t>15 is the Average Score on the CV Scale</a:t>
            </a:r>
            <a:endParaRPr>
              <a:solidFill>
                <a:srgbClr val="333333"/>
              </a:solidFill>
              <a:latin typeface="Nunito"/>
              <a:ea typeface="Nunito"/>
              <a:cs typeface="Nunito"/>
              <a:sym typeface="Nunito"/>
            </a:endParaRPr>
          </a:p>
        </p:txBody>
      </p:sp>
      <p:sp>
        <p:nvSpPr>
          <p:cNvPr id="255" name="Google Shape;255;p31"/>
          <p:cNvSpPr txBox="1"/>
          <p:nvPr/>
        </p:nvSpPr>
        <p:spPr>
          <a:xfrm>
            <a:off x="6001875" y="851625"/>
            <a:ext cx="1600500" cy="6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Nunito"/>
                <a:ea typeface="Nunito"/>
                <a:cs typeface="Nunito"/>
                <a:sym typeface="Nunito"/>
              </a:rPr>
              <a:t>Collectivist</a:t>
            </a:r>
            <a:endParaRPr>
              <a:latin typeface="Nunito"/>
              <a:ea typeface="Nunito"/>
              <a:cs typeface="Nunito"/>
              <a:sym typeface="Nunito"/>
            </a:endParaRPr>
          </a:p>
        </p:txBody>
      </p:sp>
      <p:pic>
        <p:nvPicPr>
          <p:cNvPr id="256" name="Google Shape;256;p31"/>
          <p:cNvPicPr preferRelativeResize="0"/>
          <p:nvPr/>
        </p:nvPicPr>
        <p:blipFill>
          <a:blip r:embed="rId4">
            <a:alphaModFix/>
          </a:blip>
          <a:stretch>
            <a:fillRect/>
          </a:stretch>
        </p:blipFill>
        <p:spPr>
          <a:xfrm>
            <a:off x="1288475" y="1887750"/>
            <a:ext cx="152400" cy="152400"/>
          </a:xfrm>
          <a:prstGeom prst="rect">
            <a:avLst/>
          </a:prstGeom>
          <a:noFill/>
          <a:ln>
            <a:noFill/>
          </a:ln>
        </p:spPr>
      </p:pic>
      <p:pic>
        <p:nvPicPr>
          <p:cNvPr id="257" name="Google Shape;257;p31"/>
          <p:cNvPicPr preferRelativeResize="0"/>
          <p:nvPr/>
        </p:nvPicPr>
        <p:blipFill>
          <a:blip r:embed="rId4">
            <a:alphaModFix/>
          </a:blip>
          <a:stretch>
            <a:fillRect/>
          </a:stretch>
        </p:blipFill>
        <p:spPr>
          <a:xfrm>
            <a:off x="8238950" y="1193100"/>
            <a:ext cx="152400" cy="152400"/>
          </a:xfrm>
          <a:prstGeom prst="rect">
            <a:avLst/>
          </a:prstGeom>
          <a:noFill/>
          <a:ln>
            <a:noFill/>
          </a:ln>
        </p:spPr>
      </p:pic>
      <p:pic>
        <p:nvPicPr>
          <p:cNvPr id="258" name="Google Shape;258;p31"/>
          <p:cNvPicPr preferRelativeResize="0"/>
          <p:nvPr/>
        </p:nvPicPr>
        <p:blipFill>
          <a:blip r:embed="rId4">
            <a:alphaModFix/>
          </a:blip>
          <a:stretch>
            <a:fillRect/>
          </a:stretch>
        </p:blipFill>
        <p:spPr>
          <a:xfrm>
            <a:off x="8137700" y="2822550"/>
            <a:ext cx="152400" cy="152400"/>
          </a:xfrm>
          <a:prstGeom prst="rect">
            <a:avLst/>
          </a:prstGeom>
          <a:noFill/>
          <a:ln>
            <a:noFill/>
          </a:ln>
        </p:spPr>
      </p:pic>
      <p:pic>
        <p:nvPicPr>
          <p:cNvPr id="259" name="Google Shape;259;p31"/>
          <p:cNvPicPr preferRelativeResize="0"/>
          <p:nvPr/>
        </p:nvPicPr>
        <p:blipFill>
          <a:blip r:embed="rId4">
            <a:alphaModFix/>
          </a:blip>
          <a:stretch>
            <a:fillRect/>
          </a:stretch>
        </p:blipFill>
        <p:spPr>
          <a:xfrm>
            <a:off x="7420800" y="4280325"/>
            <a:ext cx="152400" cy="152400"/>
          </a:xfrm>
          <a:prstGeom prst="rect">
            <a:avLst/>
          </a:prstGeom>
          <a:noFill/>
          <a:ln>
            <a:noFill/>
          </a:ln>
        </p:spPr>
      </p:pic>
      <p:pic>
        <p:nvPicPr>
          <p:cNvPr id="242" name="Google Shape;242;p31"/>
          <p:cNvPicPr preferRelativeResize="0"/>
          <p:nvPr/>
        </p:nvPicPr>
        <p:blipFill>
          <a:blip r:embed="rId4">
            <a:alphaModFix/>
          </a:blip>
          <a:stretch>
            <a:fillRect/>
          </a:stretch>
        </p:blipFill>
        <p:spPr>
          <a:xfrm>
            <a:off x="1168975" y="3504750"/>
            <a:ext cx="152400" cy="152400"/>
          </a:xfrm>
          <a:prstGeom prst="rect">
            <a:avLst/>
          </a:prstGeom>
          <a:noFill/>
          <a:ln>
            <a:noFill/>
          </a:ln>
        </p:spPr>
      </p:pic>
      <p:cxnSp>
        <p:nvCxnSpPr>
          <p:cNvPr id="260" name="Google Shape;260;p31"/>
          <p:cNvCxnSpPr/>
          <p:nvPr/>
        </p:nvCxnSpPr>
        <p:spPr>
          <a:xfrm flipH="1" rot="10800000">
            <a:off x="3541974" y="3079875"/>
            <a:ext cx="315300" cy="482400"/>
          </a:xfrm>
          <a:prstGeom prst="straightConnector1">
            <a:avLst/>
          </a:prstGeom>
          <a:noFill/>
          <a:ln cap="flat" cmpd="sng" w="9525">
            <a:solidFill>
              <a:srgbClr val="666666"/>
            </a:solidFill>
            <a:prstDash val="solid"/>
            <a:round/>
            <a:headEnd len="med" w="med" type="none"/>
            <a:tailEnd len="med" w="med" type="none"/>
          </a:ln>
        </p:spPr>
      </p:cxnSp>
      <p:pic>
        <p:nvPicPr>
          <p:cNvPr id="261" name="Google Shape;261;p31"/>
          <p:cNvPicPr preferRelativeResize="0"/>
          <p:nvPr/>
        </p:nvPicPr>
        <p:blipFill>
          <a:blip r:embed="rId5">
            <a:alphaModFix/>
          </a:blip>
          <a:stretch>
            <a:fillRect/>
          </a:stretch>
        </p:blipFill>
        <p:spPr>
          <a:xfrm>
            <a:off x="4325375" y="2051025"/>
            <a:ext cx="1208400" cy="120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graphicFrame>
        <p:nvGraphicFramePr>
          <p:cNvPr id="266" name="Google Shape;266;p32"/>
          <p:cNvGraphicFramePr/>
          <p:nvPr/>
        </p:nvGraphicFramePr>
        <p:xfrm>
          <a:off x="31650" y="85975"/>
          <a:ext cx="3000000" cy="3000000"/>
        </p:xfrm>
        <a:graphic>
          <a:graphicData uri="http://schemas.openxmlformats.org/drawingml/2006/table">
            <a:tbl>
              <a:tblPr>
                <a:noFill/>
                <a:tableStyleId>{6F696531-DF40-461D-A06F-EDC8F2BD9B91}</a:tableStyleId>
              </a:tblPr>
              <a:tblGrid>
                <a:gridCol w="1712900"/>
                <a:gridCol w="475225"/>
                <a:gridCol w="618875"/>
                <a:gridCol w="1513975"/>
                <a:gridCol w="553750"/>
                <a:gridCol w="553750"/>
                <a:gridCol w="475225"/>
                <a:gridCol w="618875"/>
                <a:gridCol w="1513975"/>
                <a:gridCol w="553750"/>
                <a:gridCol w="490375"/>
              </a:tblGrid>
              <a:tr h="276675">
                <a:tc>
                  <a:txBody>
                    <a:bodyPr/>
                    <a:lstStyle/>
                    <a:p>
                      <a:pPr indent="0" lvl="0" marL="88900" rtl="0" algn="just">
                        <a:lnSpc>
                          <a:spcPct val="115000"/>
                        </a:lnSpc>
                        <a:spcBef>
                          <a:spcPts val="0"/>
                        </a:spcBef>
                        <a:spcAft>
                          <a:spcPts val="0"/>
                        </a:spcAft>
                        <a:buNone/>
                      </a:pPr>
                      <a:r>
                        <a:t/>
                      </a:r>
                      <a:endParaRPr sz="600"/>
                    </a:p>
                    <a:p>
                      <a:pPr indent="0" lvl="0" marL="88900" rtl="0" algn="just">
                        <a:lnSpc>
                          <a:spcPct val="115000"/>
                        </a:lnSpc>
                        <a:spcBef>
                          <a:spcPts val="0"/>
                        </a:spcBef>
                        <a:spcAft>
                          <a:spcPts val="0"/>
                        </a:spcAft>
                        <a:buNone/>
                      </a:pPr>
                      <a:r>
                        <a:t/>
                      </a:r>
                      <a:endParaRPr b="1" sz="6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gridSpan="5">
                  <a:txBody>
                    <a:bodyPr/>
                    <a:lstStyle/>
                    <a:p>
                      <a:pPr indent="0" lvl="0" marL="88900" rtl="0" algn="just">
                        <a:lnSpc>
                          <a:spcPct val="115000"/>
                        </a:lnSpc>
                        <a:spcBef>
                          <a:spcPts val="0"/>
                        </a:spcBef>
                        <a:spcAft>
                          <a:spcPts val="0"/>
                        </a:spcAft>
                        <a:buNone/>
                      </a:pPr>
                      <a:r>
                        <a:rPr b="1" lang="en">
                          <a:latin typeface="Times New Roman"/>
                          <a:ea typeface="Times New Roman"/>
                          <a:cs typeface="Times New Roman"/>
                          <a:sym typeface="Times New Roman"/>
                        </a:rPr>
                        <a:t>High Pay Survey</a:t>
                      </a:r>
                      <a:endParaRPr b="1">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gridSpan="5">
                  <a:txBody>
                    <a:bodyPr/>
                    <a:lstStyle/>
                    <a:p>
                      <a:pPr indent="0" lvl="0" marL="88900" rtl="0" algn="just">
                        <a:lnSpc>
                          <a:spcPct val="115000"/>
                        </a:lnSpc>
                        <a:spcBef>
                          <a:spcPts val="0"/>
                        </a:spcBef>
                        <a:spcAft>
                          <a:spcPts val="0"/>
                        </a:spcAft>
                        <a:buNone/>
                      </a:pPr>
                      <a:r>
                        <a:rPr b="1" lang="en">
                          <a:latin typeface="Times New Roman"/>
                          <a:ea typeface="Times New Roman"/>
                          <a:cs typeface="Times New Roman"/>
                          <a:sym typeface="Times New Roman"/>
                        </a:rPr>
                        <a:t>Low Pay Survey</a:t>
                      </a:r>
                      <a:endParaRPr b="1">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222500">
                <a:tc>
                  <a:txBody>
                    <a:bodyPr/>
                    <a:lstStyle/>
                    <a:p>
                      <a:pPr indent="0" lvl="0" marL="88900" rtl="0" algn="just">
                        <a:lnSpc>
                          <a:spcPct val="115000"/>
                        </a:lnSpc>
                        <a:spcBef>
                          <a:spcPts val="0"/>
                        </a:spcBef>
                        <a:spcAft>
                          <a:spcPts val="0"/>
                        </a:spcAft>
                        <a:buNone/>
                      </a:pPr>
                      <a:r>
                        <a:rPr b="1" lang="en">
                          <a:latin typeface="Times New Roman"/>
                          <a:ea typeface="Times New Roman"/>
                          <a:cs typeface="Times New Roman"/>
                          <a:sym typeface="Times New Roman"/>
                        </a:rPr>
                        <a:t>Variables</a:t>
                      </a:r>
                      <a:endParaRPr b="1">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Mean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Median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Min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Max</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Mean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Median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Min</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b="1" lang="en" sz="1100">
                          <a:latin typeface="Times New Roman"/>
                          <a:ea typeface="Times New Roman"/>
                          <a:cs typeface="Times New Roman"/>
                          <a:sym typeface="Times New Roman"/>
                        </a:rPr>
                        <a:t>Max</a:t>
                      </a:r>
                      <a:endParaRPr b="1" sz="11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Vote</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0,527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0,504</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0,666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0,476</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T cap="flat" cmpd="sng" w="12700">
                      <a:solidFill>
                        <a:srgbClr val="000000"/>
                      </a:solidFill>
                      <a:prstDash val="solid"/>
                      <a:round/>
                      <a:headEnd len="sm" w="sm" type="none"/>
                      <a:tailEnd len="sm" w="sm" type="none"/>
                    </a:lnT>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Individualist</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0,527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0,504</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0,470</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0,504</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Total Culture Score</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15,236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3,977</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23</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14,275</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14</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3,821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22</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Hofstede Ranking</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45,737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46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22,509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13</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91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44,933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38</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25,519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12</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91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North America</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0,363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0,485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0,471</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0,504</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Latin America</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0,236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0,429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0,098</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0,300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Asia</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0,273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0,449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0,274</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0,451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Europe</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0,127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0,336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0,157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0,367</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Gender (Male)</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0,636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0,485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0,628</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0,488</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Age from 29 to 32</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0,364</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0,485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0,333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0,476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Age above 32</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0,382</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0,490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0,353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0,483</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5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Worked in a Public Corporation</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0,546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0,503</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0,549</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0,503</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Income under 29,999</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0,127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0,336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0,177</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0,385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Income from 30,000 to 59,999</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0,236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0,429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0,333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0,476</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5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Income from 60,000 to 89,1000</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0,164</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0,373</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0,215</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0,415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5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Income from 90,000 to 119,1001</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0,200</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0,404</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0,098</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0,300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23065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Income above 120,000</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0,273</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0,449</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0,176</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0,385</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tcPr>
                </a:tc>
              </a:tr>
              <a:tr h="100000">
                <a:tc>
                  <a:txBody>
                    <a:bodyPr/>
                    <a:lstStyle/>
                    <a:p>
                      <a:pPr indent="0" lvl="0" marL="88900" rtl="0" algn="just">
                        <a:lnSpc>
                          <a:spcPct val="115000"/>
                        </a:lnSpc>
                        <a:spcBef>
                          <a:spcPts val="0"/>
                        </a:spcBef>
                        <a:spcAft>
                          <a:spcPts val="0"/>
                        </a:spcAft>
                        <a:buNone/>
                      </a:pPr>
                      <a:r>
                        <a:rPr i="1" lang="en" sz="900">
                          <a:latin typeface="Times New Roman"/>
                          <a:ea typeface="Times New Roman"/>
                          <a:cs typeface="Times New Roman"/>
                          <a:sym typeface="Times New Roman"/>
                        </a:rPr>
                        <a:t>Investments above 30000</a:t>
                      </a:r>
                      <a:endParaRPr i="1" sz="9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0,418</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0,498</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0,392</a:t>
                      </a:r>
                      <a:endParaRPr sz="800">
                        <a:latin typeface="Times New Roman"/>
                        <a:ea typeface="Times New Roman"/>
                        <a:cs typeface="Times New Roman"/>
                        <a:sym typeface="Times New Roman"/>
                      </a:endParaRPr>
                    </a:p>
                  </a:txBody>
                  <a:tcPr marT="12700" marB="63500" marR="12700" marL="1270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0,493</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12700" marB="63500" marR="12700" marL="12700">
                    <a:lnB cap="flat" cmpd="sng" w="12700">
                      <a:solidFill>
                        <a:srgbClr val="000000"/>
                      </a:solidFill>
                      <a:prstDash val="solid"/>
                      <a:round/>
                      <a:headEnd len="sm" w="sm" type="none"/>
                      <a:tailEnd len="sm" w="sm" type="none"/>
                    </a:lnB>
                  </a:tcPr>
                </a:tc>
                <a:tc>
                  <a:txBody>
                    <a:bodyPr/>
                    <a:lstStyle/>
                    <a:p>
                      <a:pPr indent="0" lvl="0" marL="88900" rtl="0" algn="just">
                        <a:lnSpc>
                          <a:spcPct val="115000"/>
                        </a:lnSpc>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12700" marB="63500" marR="12700" marL="1270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
        <p:nvSpPr>
          <p:cNvPr id="267" name="Google Shape;267;p32"/>
          <p:cNvSpPr/>
          <p:nvPr/>
        </p:nvSpPr>
        <p:spPr>
          <a:xfrm>
            <a:off x="88675" y="733675"/>
            <a:ext cx="8930100" cy="1989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88575" y="1216200"/>
            <a:ext cx="8930100" cy="198900"/>
          </a:xfrm>
          <a:prstGeom prst="frame">
            <a:avLst>
              <a:gd fmla="val 12500" name="adj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2"/>
          <p:cNvCxnSpPr/>
          <p:nvPr/>
        </p:nvCxnSpPr>
        <p:spPr>
          <a:xfrm>
            <a:off x="91900" y="1700150"/>
            <a:ext cx="15300" cy="903600"/>
          </a:xfrm>
          <a:prstGeom prst="straightConnector1">
            <a:avLst/>
          </a:prstGeom>
          <a:noFill/>
          <a:ln cap="flat" cmpd="sng" w="28575">
            <a:solidFill>
              <a:srgbClr val="00FF00"/>
            </a:solidFill>
            <a:prstDash val="solid"/>
            <a:round/>
            <a:headEnd len="med" w="med" type="none"/>
            <a:tailEnd len="med" w="med" type="none"/>
          </a:ln>
        </p:spPr>
      </p:cxnSp>
      <p:cxnSp>
        <p:nvCxnSpPr>
          <p:cNvPr id="270" name="Google Shape;270;p32"/>
          <p:cNvCxnSpPr/>
          <p:nvPr/>
        </p:nvCxnSpPr>
        <p:spPr>
          <a:xfrm>
            <a:off x="107225" y="2603825"/>
            <a:ext cx="8898900" cy="0"/>
          </a:xfrm>
          <a:prstGeom prst="straightConnector1">
            <a:avLst/>
          </a:prstGeom>
          <a:noFill/>
          <a:ln cap="flat" cmpd="sng" w="28575">
            <a:solidFill>
              <a:srgbClr val="00FF00"/>
            </a:solidFill>
            <a:prstDash val="solid"/>
            <a:round/>
            <a:headEnd len="med" w="med" type="none"/>
            <a:tailEnd len="med" w="med" type="none"/>
          </a:ln>
        </p:spPr>
      </p:cxnSp>
      <p:cxnSp>
        <p:nvCxnSpPr>
          <p:cNvPr id="271" name="Google Shape;271;p32"/>
          <p:cNvCxnSpPr/>
          <p:nvPr/>
        </p:nvCxnSpPr>
        <p:spPr>
          <a:xfrm rot="10800000">
            <a:off x="9006150" y="1669625"/>
            <a:ext cx="0" cy="949500"/>
          </a:xfrm>
          <a:prstGeom prst="straightConnector1">
            <a:avLst/>
          </a:prstGeom>
          <a:noFill/>
          <a:ln cap="flat" cmpd="sng" w="28575">
            <a:solidFill>
              <a:srgbClr val="00FF00"/>
            </a:solidFill>
            <a:prstDash val="solid"/>
            <a:round/>
            <a:headEnd len="med" w="med" type="none"/>
            <a:tailEnd len="med" w="med" type="none"/>
          </a:ln>
        </p:spPr>
      </p:cxnSp>
      <p:cxnSp>
        <p:nvCxnSpPr>
          <p:cNvPr id="272" name="Google Shape;272;p32"/>
          <p:cNvCxnSpPr/>
          <p:nvPr/>
        </p:nvCxnSpPr>
        <p:spPr>
          <a:xfrm flipH="1" rot="10800000">
            <a:off x="107225" y="1700150"/>
            <a:ext cx="8929500" cy="15300"/>
          </a:xfrm>
          <a:prstGeom prst="straightConnector1">
            <a:avLst/>
          </a:prstGeom>
          <a:noFill/>
          <a:ln cap="flat" cmpd="sng" w="28575">
            <a:solidFill>
              <a:srgbClr val="00FF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Agenda</a:t>
            </a:r>
            <a:endParaRPr sz="3000"/>
          </a:p>
        </p:txBody>
      </p:sp>
      <p:sp>
        <p:nvSpPr>
          <p:cNvPr id="76" name="Google Shape;76;p15"/>
          <p:cNvSpPr txBox="1"/>
          <p:nvPr>
            <p:ph idx="1" type="body"/>
          </p:nvPr>
        </p:nvSpPr>
        <p:spPr>
          <a:xfrm>
            <a:off x="311700" y="3664425"/>
            <a:ext cx="19824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Nunito"/>
                <a:ea typeface="Nunito"/>
                <a:cs typeface="Nunito"/>
                <a:sym typeface="Nunito"/>
              </a:rPr>
              <a:t>Motivation &amp; Theory</a:t>
            </a:r>
            <a:endParaRPr sz="1800">
              <a:latin typeface="Nunito"/>
              <a:ea typeface="Nunito"/>
              <a:cs typeface="Nunito"/>
              <a:sym typeface="Nunito"/>
            </a:endParaRPr>
          </a:p>
        </p:txBody>
      </p:sp>
      <p:sp>
        <p:nvSpPr>
          <p:cNvPr id="77" name="Google Shape;77;p15"/>
          <p:cNvSpPr txBox="1"/>
          <p:nvPr>
            <p:ph idx="1" type="body"/>
          </p:nvPr>
        </p:nvSpPr>
        <p:spPr>
          <a:xfrm>
            <a:off x="2527953" y="3664408"/>
            <a:ext cx="19824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Nunito"/>
                <a:ea typeface="Nunito"/>
                <a:cs typeface="Nunito"/>
                <a:sym typeface="Nunito"/>
              </a:rPr>
              <a:t>Method &amp; Experiment</a:t>
            </a:r>
            <a:endParaRPr sz="1800">
              <a:latin typeface="Nunito"/>
              <a:ea typeface="Nunito"/>
              <a:cs typeface="Nunito"/>
              <a:sym typeface="Nunito"/>
            </a:endParaRPr>
          </a:p>
        </p:txBody>
      </p:sp>
      <p:sp>
        <p:nvSpPr>
          <p:cNvPr id="78" name="Google Shape;78;p15"/>
          <p:cNvSpPr txBox="1"/>
          <p:nvPr>
            <p:ph idx="1" type="body"/>
          </p:nvPr>
        </p:nvSpPr>
        <p:spPr>
          <a:xfrm>
            <a:off x="4744205" y="3664417"/>
            <a:ext cx="19824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Nunito"/>
                <a:ea typeface="Nunito"/>
                <a:cs typeface="Nunito"/>
                <a:sym typeface="Nunito"/>
              </a:rPr>
              <a:t>Analysis &amp; Findings</a:t>
            </a:r>
            <a:endParaRPr sz="1800">
              <a:latin typeface="Nunito"/>
              <a:ea typeface="Nunito"/>
              <a:cs typeface="Nunito"/>
              <a:sym typeface="Nunito"/>
            </a:endParaRPr>
          </a:p>
        </p:txBody>
      </p:sp>
      <p:sp>
        <p:nvSpPr>
          <p:cNvPr id="79" name="Google Shape;79;p15"/>
          <p:cNvSpPr txBox="1"/>
          <p:nvPr>
            <p:ph idx="1" type="body"/>
          </p:nvPr>
        </p:nvSpPr>
        <p:spPr>
          <a:xfrm>
            <a:off x="6960458" y="3664408"/>
            <a:ext cx="19824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Nunito"/>
                <a:ea typeface="Nunito"/>
                <a:cs typeface="Nunito"/>
                <a:sym typeface="Nunito"/>
              </a:rPr>
              <a:t>Conclusion &amp; Limitations</a:t>
            </a:r>
            <a:endParaRPr sz="1800">
              <a:latin typeface="Nunito"/>
              <a:ea typeface="Nunito"/>
              <a:cs typeface="Nunito"/>
              <a:sym typeface="Nunito"/>
            </a:endParaRPr>
          </a:p>
        </p:txBody>
      </p:sp>
      <p:pic>
        <p:nvPicPr>
          <p:cNvPr id="80" name="Google Shape;80;p15"/>
          <p:cNvPicPr preferRelativeResize="0"/>
          <p:nvPr/>
        </p:nvPicPr>
        <p:blipFill>
          <a:blip r:embed="rId3">
            <a:alphaModFix/>
          </a:blip>
          <a:stretch>
            <a:fillRect/>
          </a:stretch>
        </p:blipFill>
        <p:spPr>
          <a:xfrm>
            <a:off x="2804775" y="1944100"/>
            <a:ext cx="1428750" cy="1428750"/>
          </a:xfrm>
          <a:prstGeom prst="rect">
            <a:avLst/>
          </a:prstGeom>
          <a:noFill/>
          <a:ln>
            <a:noFill/>
          </a:ln>
        </p:spPr>
      </p:pic>
      <p:pic>
        <p:nvPicPr>
          <p:cNvPr id="81" name="Google Shape;81;p15"/>
          <p:cNvPicPr preferRelativeResize="0"/>
          <p:nvPr/>
        </p:nvPicPr>
        <p:blipFill>
          <a:blip r:embed="rId4">
            <a:alphaModFix/>
          </a:blip>
          <a:stretch>
            <a:fillRect/>
          </a:stretch>
        </p:blipFill>
        <p:spPr>
          <a:xfrm>
            <a:off x="588525" y="1997850"/>
            <a:ext cx="1428750" cy="1428750"/>
          </a:xfrm>
          <a:prstGeom prst="rect">
            <a:avLst/>
          </a:prstGeom>
          <a:noFill/>
          <a:ln>
            <a:noFill/>
          </a:ln>
        </p:spPr>
      </p:pic>
      <p:pic>
        <p:nvPicPr>
          <p:cNvPr id="82" name="Google Shape;82;p15"/>
          <p:cNvPicPr preferRelativeResize="0"/>
          <p:nvPr/>
        </p:nvPicPr>
        <p:blipFill>
          <a:blip r:embed="rId5">
            <a:alphaModFix/>
          </a:blip>
          <a:stretch>
            <a:fillRect/>
          </a:stretch>
        </p:blipFill>
        <p:spPr>
          <a:xfrm>
            <a:off x="5021025" y="1997850"/>
            <a:ext cx="1428750" cy="1428750"/>
          </a:xfrm>
          <a:prstGeom prst="rect">
            <a:avLst/>
          </a:prstGeom>
          <a:noFill/>
          <a:ln>
            <a:noFill/>
          </a:ln>
        </p:spPr>
      </p:pic>
      <p:pic>
        <p:nvPicPr>
          <p:cNvPr id="83" name="Google Shape;83;p15"/>
          <p:cNvPicPr preferRelativeResize="0"/>
          <p:nvPr/>
        </p:nvPicPr>
        <p:blipFill>
          <a:blip r:embed="rId6">
            <a:alphaModFix/>
          </a:blip>
          <a:stretch>
            <a:fillRect/>
          </a:stretch>
        </p:blipFill>
        <p:spPr>
          <a:xfrm>
            <a:off x="7181137" y="1941712"/>
            <a:ext cx="1541026" cy="1541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4873250" y="1434188"/>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Bivariate Correlation</a:t>
            </a:r>
            <a:endParaRPr/>
          </a:p>
        </p:txBody>
      </p:sp>
      <p:pic>
        <p:nvPicPr>
          <p:cNvPr id="278" name="Google Shape;278;p33"/>
          <p:cNvPicPr preferRelativeResize="0"/>
          <p:nvPr/>
        </p:nvPicPr>
        <p:blipFill>
          <a:blip r:embed="rId3">
            <a:alphaModFix/>
          </a:blip>
          <a:stretch>
            <a:fillRect/>
          </a:stretch>
        </p:blipFill>
        <p:spPr>
          <a:xfrm>
            <a:off x="800099" y="1180438"/>
            <a:ext cx="2782625" cy="278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4"/>
          <p:cNvPicPr preferRelativeResize="0"/>
          <p:nvPr/>
        </p:nvPicPr>
        <p:blipFill>
          <a:blip r:embed="rId3">
            <a:alphaModFix/>
          </a:blip>
          <a:stretch>
            <a:fillRect/>
          </a:stretch>
        </p:blipFill>
        <p:spPr>
          <a:xfrm>
            <a:off x="0" y="451450"/>
            <a:ext cx="9144001" cy="4149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Pearson Correlation Results</a:t>
            </a:r>
            <a:endParaRPr/>
          </a:p>
        </p:txBody>
      </p:sp>
      <p:sp>
        <p:nvSpPr>
          <p:cNvPr id="289" name="Google Shape;289;p35"/>
          <p:cNvSpPr txBox="1"/>
          <p:nvPr>
            <p:ph idx="1" type="body"/>
          </p:nvPr>
        </p:nvSpPr>
        <p:spPr>
          <a:xfrm>
            <a:off x="311700" y="13164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Nunito"/>
              <a:buChar char="●"/>
            </a:pPr>
            <a:r>
              <a:rPr lang="en" sz="1800">
                <a:solidFill>
                  <a:srgbClr val="222222"/>
                </a:solidFill>
                <a:highlight>
                  <a:srgbClr val="FFFFFF"/>
                </a:highlight>
                <a:latin typeface="Nunito"/>
                <a:ea typeface="Nunito"/>
                <a:cs typeface="Nunito"/>
                <a:sym typeface="Nunito"/>
              </a:rPr>
              <a:t>Negative correlation (-0.142) between pay scenario &amp; investor Say-on-Pay approval </a:t>
            </a:r>
            <a:r>
              <a:rPr b="1" lang="en">
                <a:solidFill>
                  <a:srgbClr val="222222"/>
                </a:solidFill>
                <a:highlight>
                  <a:srgbClr val="FFFFFF"/>
                </a:highlight>
                <a:latin typeface="Nunito"/>
                <a:ea typeface="Nunito"/>
                <a:cs typeface="Nunito"/>
                <a:sym typeface="Nunito"/>
              </a:rPr>
              <a:t>(H1)</a:t>
            </a:r>
            <a:endParaRPr b="1" sz="1800">
              <a:solidFill>
                <a:srgbClr val="222222"/>
              </a:solidFill>
              <a:highlight>
                <a:srgbClr val="FFFFFF"/>
              </a:highlight>
              <a:latin typeface="Nunito"/>
              <a:ea typeface="Nunito"/>
              <a:cs typeface="Nunito"/>
              <a:sym typeface="Nunito"/>
            </a:endParaRPr>
          </a:p>
          <a:p>
            <a:pPr indent="-342900" lvl="0" marL="457200" rtl="0" algn="l">
              <a:spcBef>
                <a:spcPts val="0"/>
              </a:spcBef>
              <a:spcAft>
                <a:spcPts val="0"/>
              </a:spcAft>
              <a:buClr>
                <a:srgbClr val="222222"/>
              </a:buClr>
              <a:buSzPts val="1800"/>
              <a:buFont typeface="Nunito"/>
              <a:buChar char="●"/>
            </a:pPr>
            <a:r>
              <a:rPr lang="en" sz="1800">
                <a:solidFill>
                  <a:srgbClr val="222222"/>
                </a:solidFill>
                <a:highlight>
                  <a:srgbClr val="FFFFFF"/>
                </a:highlight>
                <a:latin typeface="Nunito"/>
                <a:ea typeface="Nunito"/>
                <a:cs typeface="Nunito"/>
                <a:sym typeface="Nunito"/>
              </a:rPr>
              <a:t>Positive correlation (0.130) between individualist ideals &amp; investor Say-on-Pay approval </a:t>
            </a:r>
            <a:r>
              <a:rPr b="1" lang="en">
                <a:solidFill>
                  <a:srgbClr val="222222"/>
                </a:solidFill>
                <a:highlight>
                  <a:srgbClr val="FFFFFF"/>
                </a:highlight>
                <a:latin typeface="Nunito"/>
                <a:ea typeface="Nunito"/>
                <a:cs typeface="Nunito"/>
                <a:sym typeface="Nunito"/>
              </a:rPr>
              <a:t>(H2)</a:t>
            </a:r>
            <a:endParaRPr b="1" sz="1800">
              <a:solidFill>
                <a:srgbClr val="222222"/>
              </a:solidFill>
              <a:highlight>
                <a:srgbClr val="FFFFFF"/>
              </a:highlight>
              <a:latin typeface="Nunito"/>
              <a:ea typeface="Nunito"/>
              <a:cs typeface="Nunito"/>
              <a:sym typeface="Nunito"/>
            </a:endParaRPr>
          </a:p>
        </p:txBody>
      </p:sp>
      <p:grpSp>
        <p:nvGrpSpPr>
          <p:cNvPr id="290" name="Google Shape;290;p35"/>
          <p:cNvGrpSpPr/>
          <p:nvPr/>
        </p:nvGrpSpPr>
        <p:grpSpPr>
          <a:xfrm>
            <a:off x="1013951" y="2947174"/>
            <a:ext cx="2096002" cy="860943"/>
            <a:chOff x="1575210" y="1219942"/>
            <a:chExt cx="1712700" cy="703500"/>
          </a:xfrm>
        </p:grpSpPr>
        <p:sp>
          <p:nvSpPr>
            <p:cNvPr id="291" name="Google Shape;291;p35"/>
            <p:cNvSpPr/>
            <p:nvPr/>
          </p:nvSpPr>
          <p:spPr>
            <a:xfrm>
              <a:off x="1575210" y="1219942"/>
              <a:ext cx="1712700" cy="7035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35"/>
            <p:cNvSpPr txBox="1"/>
            <p:nvPr/>
          </p:nvSpPr>
          <p:spPr>
            <a:xfrm>
              <a:off x="1619456" y="1314097"/>
              <a:ext cx="1624200" cy="56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Nunito"/>
                  <a:ea typeface="Nunito"/>
                  <a:cs typeface="Nunito"/>
                  <a:sym typeface="Nunito"/>
                </a:rPr>
                <a:t>CEO to Employee Pay Ratio</a:t>
              </a:r>
              <a:endParaRPr>
                <a:solidFill>
                  <a:srgbClr val="FFFFFF"/>
                </a:solidFill>
                <a:latin typeface="Nunito"/>
                <a:ea typeface="Nunito"/>
                <a:cs typeface="Nunito"/>
                <a:sym typeface="Nunito"/>
              </a:endParaRPr>
            </a:p>
          </p:txBody>
        </p:sp>
      </p:grpSp>
      <p:sp>
        <p:nvSpPr>
          <p:cNvPr id="293" name="Google Shape;293;p35"/>
          <p:cNvSpPr txBox="1"/>
          <p:nvPr/>
        </p:nvSpPr>
        <p:spPr>
          <a:xfrm>
            <a:off x="5834750" y="3030400"/>
            <a:ext cx="1987800" cy="6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Nunito"/>
                <a:ea typeface="Nunito"/>
                <a:cs typeface="Nunito"/>
                <a:sym typeface="Nunito"/>
              </a:rPr>
              <a:t>Investor Say-on-Pay Approval</a:t>
            </a:r>
            <a:endParaRPr>
              <a:solidFill>
                <a:srgbClr val="FFFFFF"/>
              </a:solidFill>
              <a:latin typeface="Nunito"/>
              <a:ea typeface="Nunito"/>
              <a:cs typeface="Nunito"/>
              <a:sym typeface="Nunito"/>
            </a:endParaRPr>
          </a:p>
          <a:p>
            <a:pPr indent="0" lvl="0" marL="0" rtl="0" algn="ctr">
              <a:lnSpc>
                <a:spcPct val="115000"/>
              </a:lnSpc>
              <a:spcBef>
                <a:spcPts val="1600"/>
              </a:spcBef>
              <a:spcAft>
                <a:spcPts val="1600"/>
              </a:spcAft>
              <a:buNone/>
            </a:pPr>
            <a:r>
              <a:t/>
            </a:r>
            <a:endParaRPr>
              <a:solidFill>
                <a:srgbClr val="FFFFFF"/>
              </a:solidFill>
              <a:latin typeface="Nunito"/>
              <a:ea typeface="Nunito"/>
              <a:cs typeface="Nunito"/>
              <a:sym typeface="Nunito"/>
            </a:endParaRPr>
          </a:p>
        </p:txBody>
      </p:sp>
      <p:sp>
        <p:nvSpPr>
          <p:cNvPr id="294" name="Google Shape;294;p35"/>
          <p:cNvSpPr/>
          <p:nvPr/>
        </p:nvSpPr>
        <p:spPr>
          <a:xfrm>
            <a:off x="3186150" y="3287050"/>
            <a:ext cx="2568900" cy="181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35"/>
          <p:cNvGrpSpPr/>
          <p:nvPr/>
        </p:nvGrpSpPr>
        <p:grpSpPr>
          <a:xfrm>
            <a:off x="3422601" y="4357967"/>
            <a:ext cx="2096002" cy="458630"/>
            <a:chOff x="1637474" y="1406738"/>
            <a:chExt cx="1712700" cy="414900"/>
          </a:xfrm>
        </p:grpSpPr>
        <p:sp>
          <p:nvSpPr>
            <p:cNvPr id="296" name="Google Shape;296;p35"/>
            <p:cNvSpPr/>
            <p:nvPr/>
          </p:nvSpPr>
          <p:spPr>
            <a:xfrm>
              <a:off x="1637474" y="1406738"/>
              <a:ext cx="1712700" cy="4149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7" name="Google Shape;297;p35"/>
            <p:cNvSpPr txBox="1"/>
            <p:nvPr/>
          </p:nvSpPr>
          <p:spPr>
            <a:xfrm>
              <a:off x="1681721" y="1421549"/>
              <a:ext cx="1624200" cy="24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Nunito"/>
                  <a:ea typeface="Nunito"/>
                  <a:cs typeface="Nunito"/>
                  <a:sym typeface="Nunito"/>
                </a:rPr>
                <a:t>Individualism</a:t>
              </a:r>
              <a:endParaRPr>
                <a:solidFill>
                  <a:srgbClr val="FFFFFF"/>
                </a:solidFill>
                <a:latin typeface="Nunito"/>
                <a:ea typeface="Nunito"/>
                <a:cs typeface="Nunito"/>
                <a:sym typeface="Nunito"/>
              </a:endParaRPr>
            </a:p>
          </p:txBody>
        </p:sp>
      </p:grpSp>
      <p:sp>
        <p:nvSpPr>
          <p:cNvPr id="298" name="Google Shape;298;p35"/>
          <p:cNvSpPr txBox="1"/>
          <p:nvPr/>
        </p:nvSpPr>
        <p:spPr>
          <a:xfrm>
            <a:off x="4446575" y="3577400"/>
            <a:ext cx="11544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Negatively </a:t>
            </a:r>
            <a:r>
              <a:rPr b="1" lang="en">
                <a:latin typeface="Nunito"/>
                <a:ea typeface="Nunito"/>
                <a:cs typeface="Nunito"/>
                <a:sym typeface="Nunito"/>
              </a:rPr>
              <a:t>Moderates</a:t>
            </a:r>
            <a:endParaRPr b="1">
              <a:latin typeface="Nunito"/>
              <a:ea typeface="Nunito"/>
              <a:cs typeface="Nunito"/>
              <a:sym typeface="Nunito"/>
            </a:endParaRPr>
          </a:p>
        </p:txBody>
      </p:sp>
      <p:sp>
        <p:nvSpPr>
          <p:cNvPr id="299" name="Google Shape;299;p35"/>
          <p:cNvSpPr txBox="1"/>
          <p:nvPr/>
        </p:nvSpPr>
        <p:spPr>
          <a:xfrm>
            <a:off x="5834750" y="3030400"/>
            <a:ext cx="1987800" cy="6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Nunito"/>
                <a:ea typeface="Nunito"/>
                <a:cs typeface="Nunito"/>
                <a:sym typeface="Nunito"/>
              </a:rPr>
              <a:t>Investor Say-on-Pay Approval</a:t>
            </a:r>
            <a:endParaRPr>
              <a:solidFill>
                <a:srgbClr val="FFFFFF"/>
              </a:solidFill>
              <a:latin typeface="Nunito"/>
              <a:ea typeface="Nunito"/>
              <a:cs typeface="Nunito"/>
              <a:sym typeface="Nunito"/>
            </a:endParaRPr>
          </a:p>
          <a:p>
            <a:pPr indent="0" lvl="0" marL="0" rtl="0" algn="ctr">
              <a:lnSpc>
                <a:spcPct val="115000"/>
              </a:lnSpc>
              <a:spcBef>
                <a:spcPts val="1600"/>
              </a:spcBef>
              <a:spcAft>
                <a:spcPts val="1600"/>
              </a:spcAft>
              <a:buNone/>
            </a:pPr>
            <a:r>
              <a:t/>
            </a:r>
            <a:endParaRPr>
              <a:solidFill>
                <a:srgbClr val="FFFFFF"/>
              </a:solidFill>
              <a:latin typeface="Nunito"/>
              <a:ea typeface="Nunito"/>
              <a:cs typeface="Nunito"/>
              <a:sym typeface="Nunito"/>
            </a:endParaRPr>
          </a:p>
        </p:txBody>
      </p:sp>
      <p:sp>
        <p:nvSpPr>
          <p:cNvPr id="300" name="Google Shape;300;p35"/>
          <p:cNvSpPr/>
          <p:nvPr/>
        </p:nvSpPr>
        <p:spPr>
          <a:xfrm rot="-5400000">
            <a:off x="4048050" y="3804600"/>
            <a:ext cx="845100" cy="181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5780601" y="2947149"/>
            <a:ext cx="2096100" cy="8610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2" name="Google Shape;302;p35"/>
          <p:cNvSpPr txBox="1"/>
          <p:nvPr/>
        </p:nvSpPr>
        <p:spPr>
          <a:xfrm>
            <a:off x="5834750" y="3030400"/>
            <a:ext cx="1987800" cy="6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Nunito"/>
                <a:ea typeface="Nunito"/>
                <a:cs typeface="Nunito"/>
                <a:sym typeface="Nunito"/>
              </a:rPr>
              <a:t>Investor Say-on-Pay Approval</a:t>
            </a:r>
            <a:endParaRPr>
              <a:solidFill>
                <a:srgbClr val="FFFFFF"/>
              </a:solidFill>
              <a:latin typeface="Nunito"/>
              <a:ea typeface="Nunito"/>
              <a:cs typeface="Nunito"/>
              <a:sym typeface="Nunito"/>
            </a:endParaRPr>
          </a:p>
          <a:p>
            <a:pPr indent="0" lvl="0" marL="0" rtl="0" algn="ctr">
              <a:lnSpc>
                <a:spcPct val="115000"/>
              </a:lnSpc>
              <a:spcBef>
                <a:spcPts val="1600"/>
              </a:spcBef>
              <a:spcAft>
                <a:spcPts val="1600"/>
              </a:spcAft>
              <a:buNone/>
            </a:pPr>
            <a:r>
              <a:t/>
            </a:r>
            <a:endParaRPr>
              <a:solidFill>
                <a:srgbClr val="FFFFFF"/>
              </a:solidFill>
              <a:latin typeface="Nunito"/>
              <a:ea typeface="Nunito"/>
              <a:cs typeface="Nunito"/>
              <a:sym typeface="Nunito"/>
            </a:endParaRPr>
          </a:p>
        </p:txBody>
      </p:sp>
      <p:sp>
        <p:nvSpPr>
          <p:cNvPr id="303" name="Google Shape;303;p35"/>
          <p:cNvSpPr txBox="1"/>
          <p:nvPr/>
        </p:nvSpPr>
        <p:spPr>
          <a:xfrm>
            <a:off x="4208825" y="2317688"/>
            <a:ext cx="1465200" cy="9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Nunito"/>
                <a:ea typeface="Nunito"/>
                <a:cs typeface="Nunito"/>
                <a:sym typeface="Nunito"/>
              </a:rPr>
              <a:t>-</a:t>
            </a:r>
            <a:endParaRPr sz="72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Pearson Correlation Results Cont.</a:t>
            </a:r>
            <a:endParaRPr/>
          </a:p>
        </p:txBody>
      </p:sp>
      <p:sp>
        <p:nvSpPr>
          <p:cNvPr id="309" name="Google Shape;309;p36"/>
          <p:cNvSpPr txBox="1"/>
          <p:nvPr>
            <p:ph idx="1" type="body"/>
          </p:nvPr>
        </p:nvSpPr>
        <p:spPr>
          <a:xfrm>
            <a:off x="311700" y="1687875"/>
            <a:ext cx="3700800" cy="15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A high degree of relationship (&gt;0.85) between variables can be seen as severe multicollearity </a:t>
            </a:r>
            <a:r>
              <a:rPr lang="en" sz="800">
                <a:solidFill>
                  <a:srgbClr val="000000"/>
                </a:solidFill>
                <a:latin typeface="Nunito"/>
                <a:ea typeface="Nunito"/>
                <a:cs typeface="Nunito"/>
                <a:sym typeface="Nunito"/>
              </a:rPr>
              <a:t>(Schroeder et al., 1990)</a:t>
            </a:r>
            <a:endParaRPr sz="800">
              <a:latin typeface="Nunito"/>
              <a:ea typeface="Nunito"/>
              <a:cs typeface="Nunito"/>
              <a:sym typeface="Nunito"/>
            </a:endParaRPr>
          </a:p>
        </p:txBody>
      </p:sp>
      <p:sp>
        <p:nvSpPr>
          <p:cNvPr id="310" name="Google Shape;310;p36"/>
          <p:cNvSpPr txBox="1"/>
          <p:nvPr>
            <p:ph idx="2" type="body"/>
          </p:nvPr>
        </p:nvSpPr>
        <p:spPr>
          <a:xfrm>
            <a:off x="4832400" y="1687875"/>
            <a:ext cx="3999900" cy="2652300"/>
          </a:xfrm>
          <a:prstGeom prst="rect">
            <a:avLst/>
          </a:prstGeom>
        </p:spPr>
        <p:txBody>
          <a:bodyPr anchorCtr="0" anchor="t" bIns="91425" lIns="91425" spcFirstLastPara="1" rIns="91425" wrap="square" tIns="91425">
            <a:noAutofit/>
          </a:bodyPr>
          <a:lstStyle/>
          <a:p>
            <a:pPr indent="-342900" lvl="0" marL="457200" rtl="0" algn="l">
              <a:lnSpc>
                <a:spcPct val="113000"/>
              </a:lnSpc>
              <a:spcBef>
                <a:spcPts val="0"/>
              </a:spcBef>
              <a:spcAft>
                <a:spcPts val="0"/>
              </a:spcAft>
              <a:buSzPts val="1800"/>
              <a:buFont typeface="Nunito"/>
              <a:buChar char="●"/>
            </a:pPr>
            <a:r>
              <a:rPr lang="en" sz="1800">
                <a:latin typeface="Nunito"/>
                <a:ea typeface="Nunito"/>
                <a:cs typeface="Nunito"/>
                <a:sym typeface="Nunito"/>
              </a:rPr>
              <a:t>No correlation coefficient &gt;0.85</a:t>
            </a:r>
            <a:endParaRPr sz="1800">
              <a:latin typeface="Nunito"/>
              <a:ea typeface="Nunito"/>
              <a:cs typeface="Nunito"/>
              <a:sym typeface="Nunito"/>
            </a:endParaRPr>
          </a:p>
          <a:p>
            <a:pPr indent="-342900" lvl="0" marL="457200" rtl="0" algn="l">
              <a:spcBef>
                <a:spcPts val="3000"/>
              </a:spcBef>
              <a:spcAft>
                <a:spcPts val="0"/>
              </a:spcAft>
              <a:buSzPts val="1800"/>
              <a:buFont typeface="Nunito"/>
              <a:buChar char="●"/>
            </a:pPr>
            <a:r>
              <a:rPr lang="en" sz="1800">
                <a:latin typeface="Nunito"/>
                <a:ea typeface="Nunito"/>
                <a:cs typeface="Nunito"/>
                <a:sym typeface="Nunito"/>
              </a:rPr>
              <a:t>Two coefficients are around 0.80</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 sz="1800">
                <a:latin typeface="Nunito"/>
                <a:ea typeface="Nunito"/>
                <a:cs typeface="Nunito"/>
                <a:sym typeface="Nunito"/>
              </a:rPr>
              <a:t>Standardized culture score with individualism (0.84)</a:t>
            </a:r>
            <a:endParaRPr sz="1800">
              <a:latin typeface="Nunito"/>
              <a:ea typeface="Nunito"/>
              <a:cs typeface="Nunito"/>
              <a:sym typeface="Nunito"/>
            </a:endParaRPr>
          </a:p>
          <a:p>
            <a:pPr indent="-342900" lvl="1" marL="914400" rtl="0" algn="just">
              <a:lnSpc>
                <a:spcPct val="115000"/>
              </a:lnSpc>
              <a:spcBef>
                <a:spcPts val="0"/>
              </a:spcBef>
              <a:spcAft>
                <a:spcPts val="0"/>
              </a:spcAft>
              <a:buSzPts val="1800"/>
              <a:buFont typeface="Nunito"/>
              <a:buChar char="○"/>
            </a:pPr>
            <a:r>
              <a:rPr lang="en" sz="1800">
                <a:latin typeface="Nunito"/>
                <a:ea typeface="Nunito"/>
                <a:cs typeface="Nunito"/>
                <a:sym typeface="Nunito"/>
              </a:rPr>
              <a:t>Hofstede rank with Identify as North America (0.78)</a:t>
            </a:r>
            <a:endParaRPr sz="1800">
              <a:latin typeface="Nunito"/>
              <a:ea typeface="Nunito"/>
              <a:cs typeface="Nunito"/>
              <a:sym typeface="Nunito"/>
            </a:endParaRPr>
          </a:p>
        </p:txBody>
      </p:sp>
      <p:pic>
        <p:nvPicPr>
          <p:cNvPr id="311" name="Google Shape;311;p36"/>
          <p:cNvPicPr preferRelativeResize="0"/>
          <p:nvPr/>
        </p:nvPicPr>
        <p:blipFill>
          <a:blip r:embed="rId3">
            <a:alphaModFix/>
          </a:blip>
          <a:stretch>
            <a:fillRect/>
          </a:stretch>
        </p:blipFill>
        <p:spPr>
          <a:xfrm rot="9102914">
            <a:off x="2894300" y="2981001"/>
            <a:ext cx="1646324" cy="1646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265500" y="2014600"/>
            <a:ext cx="4045200" cy="92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Chi-square Test</a:t>
            </a:r>
            <a:endParaRPr/>
          </a:p>
        </p:txBody>
      </p:sp>
      <p:sp>
        <p:nvSpPr>
          <p:cNvPr id="317" name="Google Shape;317;p37"/>
          <p:cNvSpPr txBox="1"/>
          <p:nvPr>
            <p:ph idx="2" type="body"/>
          </p:nvPr>
        </p:nvSpPr>
        <p:spPr>
          <a:xfrm>
            <a:off x="4584525" y="391950"/>
            <a:ext cx="4396500" cy="4523400"/>
          </a:xfrm>
          <a:prstGeom prst="rect">
            <a:avLst/>
          </a:prstGeom>
        </p:spPr>
        <p:txBody>
          <a:bodyPr anchorCtr="0" anchor="ctr" bIns="91425" lIns="91425" spcFirstLastPara="1" rIns="91425" wrap="square" tIns="91425">
            <a:noAutofit/>
          </a:bodyPr>
          <a:lstStyle/>
          <a:p>
            <a:pPr indent="-342900" lvl="0" marL="457200" rtl="0" algn="l">
              <a:lnSpc>
                <a:spcPct val="113000"/>
              </a:lnSpc>
              <a:spcBef>
                <a:spcPts val="0"/>
              </a:spcBef>
              <a:spcAft>
                <a:spcPts val="0"/>
              </a:spcAft>
              <a:buSzPts val="1800"/>
              <a:buFont typeface="Nunito"/>
              <a:buChar char="●"/>
            </a:pPr>
            <a:r>
              <a:rPr lang="en">
                <a:latin typeface="Nunito"/>
                <a:ea typeface="Nunito"/>
                <a:cs typeface="Nunito"/>
                <a:sym typeface="Nunito"/>
              </a:rPr>
              <a:t>Study whether there is a statistically significant difference in respondents Say-on-Pay approval between the two pay scenarios</a:t>
            </a:r>
            <a:endParaRPr>
              <a:latin typeface="Nunito"/>
              <a:ea typeface="Nunito"/>
              <a:cs typeface="Nunito"/>
              <a:sym typeface="Nunito"/>
            </a:endParaRPr>
          </a:p>
          <a:p>
            <a:pPr indent="-342900" lvl="0" marL="457200" rtl="0" algn="l">
              <a:lnSpc>
                <a:spcPct val="113000"/>
              </a:lnSpc>
              <a:spcBef>
                <a:spcPts val="3000"/>
              </a:spcBef>
              <a:spcAft>
                <a:spcPts val="0"/>
              </a:spcAft>
              <a:buSzPts val="1800"/>
              <a:buFont typeface="Nunito"/>
              <a:buChar char="●"/>
            </a:pPr>
            <a:r>
              <a:rPr lang="en">
                <a:latin typeface="Nunito"/>
                <a:ea typeface="Nunito"/>
                <a:cs typeface="Nunito"/>
                <a:sym typeface="Nunito"/>
              </a:rPr>
              <a:t>Chi-square: t test requires the dependent variable to be continuous </a:t>
            </a:r>
            <a:r>
              <a:rPr lang="en" sz="800">
                <a:solidFill>
                  <a:srgbClr val="000000"/>
                </a:solidFill>
                <a:latin typeface="Nunito"/>
                <a:ea typeface="Nunito"/>
                <a:cs typeface="Nunito"/>
                <a:sym typeface="Nunito"/>
              </a:rPr>
              <a:t>(Kent State University, 2019)</a:t>
            </a:r>
            <a:endParaRPr sz="800">
              <a:latin typeface="Nunito"/>
              <a:ea typeface="Nunito"/>
              <a:cs typeface="Nunito"/>
              <a:sym typeface="Nunito"/>
            </a:endParaRPr>
          </a:p>
          <a:p>
            <a:pPr indent="-342900" lvl="0" marL="457200" rtl="0" algn="l">
              <a:lnSpc>
                <a:spcPct val="113000"/>
              </a:lnSpc>
              <a:spcBef>
                <a:spcPts val="3000"/>
              </a:spcBef>
              <a:spcAft>
                <a:spcPts val="0"/>
              </a:spcAft>
              <a:buSzPts val="1800"/>
              <a:buFont typeface="Nunito"/>
              <a:buChar char="●"/>
            </a:pPr>
            <a:r>
              <a:rPr lang="en">
                <a:latin typeface="Nunito"/>
                <a:ea typeface="Nunito"/>
                <a:cs typeface="Nunito"/>
                <a:sym typeface="Nunito"/>
              </a:rPr>
              <a:t>Significance level: 10% </a:t>
            </a:r>
            <a:r>
              <a:rPr lang="en" sz="800">
                <a:solidFill>
                  <a:srgbClr val="000000"/>
                </a:solidFill>
                <a:latin typeface="Nunito"/>
                <a:ea typeface="Nunito"/>
                <a:cs typeface="Nunito"/>
                <a:sym typeface="Nunito"/>
              </a:rPr>
              <a:t>(Schuler &amp; Rogovsky, 1998)</a:t>
            </a:r>
            <a:endParaRPr sz="800">
              <a:solidFill>
                <a:srgbClr val="000000"/>
              </a:solidFill>
              <a:latin typeface="Nunito"/>
              <a:ea typeface="Nunito"/>
              <a:cs typeface="Nunito"/>
              <a:sym typeface="Nunito"/>
            </a:endParaRPr>
          </a:p>
          <a:p>
            <a:pPr indent="-342900" lvl="0" marL="457200" rtl="0" algn="l">
              <a:lnSpc>
                <a:spcPct val="113000"/>
              </a:lnSpc>
              <a:spcBef>
                <a:spcPts val="3000"/>
              </a:spcBef>
              <a:spcAft>
                <a:spcPts val="3000"/>
              </a:spcAft>
              <a:buClr>
                <a:srgbClr val="000000"/>
              </a:buClr>
              <a:buSzPts val="1800"/>
              <a:buFont typeface="Nunito"/>
              <a:buChar char="●"/>
            </a:pPr>
            <a:r>
              <a:rPr lang="en">
                <a:solidFill>
                  <a:srgbClr val="000000"/>
                </a:solidFill>
                <a:latin typeface="Nunito"/>
                <a:ea typeface="Nunito"/>
                <a:cs typeface="Nunito"/>
                <a:sym typeface="Nunito"/>
              </a:rPr>
              <a:t>P-value: one tail (directionality)</a:t>
            </a:r>
            <a:r>
              <a:rPr lang="en">
                <a:latin typeface="Nunito"/>
                <a:ea typeface="Nunito"/>
                <a:cs typeface="Nunito"/>
                <a:sym typeface="Nunito"/>
              </a:rPr>
              <a:t> </a:t>
            </a:r>
            <a:r>
              <a:rPr lang="en" sz="800">
                <a:solidFill>
                  <a:srgbClr val="000000"/>
                </a:solidFill>
                <a:latin typeface="Nunito"/>
                <a:ea typeface="Nunito"/>
                <a:cs typeface="Nunito"/>
                <a:sym typeface="Nunito"/>
              </a:rPr>
              <a:t>(</a:t>
            </a:r>
            <a:r>
              <a:rPr lang="en" sz="1200">
                <a:solidFill>
                  <a:srgbClr val="000000"/>
                </a:solidFill>
                <a:latin typeface="Times New Roman"/>
                <a:ea typeface="Times New Roman"/>
                <a:cs typeface="Times New Roman"/>
                <a:sym typeface="Times New Roman"/>
              </a:rPr>
              <a:t>Cho &amp; Abe, 2013</a:t>
            </a:r>
            <a:r>
              <a:rPr lang="en" sz="800">
                <a:solidFill>
                  <a:srgbClr val="000000"/>
                </a:solidFill>
                <a:latin typeface="Nunito"/>
                <a:ea typeface="Nunito"/>
                <a:cs typeface="Nunito"/>
                <a:sym typeface="Nunito"/>
              </a:rPr>
              <a:t>)</a:t>
            </a:r>
            <a:endParaRPr>
              <a:solidFill>
                <a:srgbClr val="000000"/>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Chi-square Test</a:t>
            </a:r>
            <a:endParaRPr/>
          </a:p>
        </p:txBody>
      </p:sp>
      <p:sp>
        <p:nvSpPr>
          <p:cNvPr id="323" name="Google Shape;323;p38"/>
          <p:cNvSpPr txBox="1"/>
          <p:nvPr>
            <p:ph idx="1" type="body"/>
          </p:nvPr>
        </p:nvSpPr>
        <p:spPr>
          <a:xfrm>
            <a:off x="663975" y="1468825"/>
            <a:ext cx="3216000" cy="3099900"/>
          </a:xfrm>
          <a:prstGeom prst="rect">
            <a:avLst/>
          </a:prstGeom>
          <a:ln cap="flat" cmpd="sng" w="19050">
            <a:solidFill>
              <a:srgbClr val="000000"/>
            </a:solidFill>
            <a:prstDash val="lgDashDot"/>
            <a:round/>
            <a:headEnd len="sm" w="sm" type="none"/>
            <a:tailEnd len="sm" w="sm" type="none"/>
          </a:ln>
        </p:spPr>
        <p:txBody>
          <a:bodyPr anchorCtr="0" anchor="t" bIns="91425" lIns="91425" spcFirstLastPara="1" rIns="91425" wrap="square" tIns="91425">
            <a:noAutofit/>
          </a:bodyPr>
          <a:lstStyle/>
          <a:p>
            <a:pPr indent="0" lvl="0" marL="0" rtl="0" algn="just">
              <a:lnSpc>
                <a:spcPct val="114000"/>
              </a:lnSpc>
              <a:spcBef>
                <a:spcPts val="0"/>
              </a:spcBef>
              <a:spcAft>
                <a:spcPts val="0"/>
              </a:spcAft>
              <a:buNone/>
            </a:pPr>
            <a:r>
              <a:rPr lang="en">
                <a:solidFill>
                  <a:srgbClr val="000000"/>
                </a:solidFill>
                <a:latin typeface="Nunito"/>
                <a:ea typeface="Nunito"/>
                <a:cs typeface="Nunito"/>
                <a:sym typeface="Nunito"/>
              </a:rPr>
              <a:t>H0: Investor Say-on-Pay approval rate in the low pay scenario is </a:t>
            </a:r>
            <a:r>
              <a:rPr b="1" lang="en">
                <a:solidFill>
                  <a:srgbClr val="000000"/>
                </a:solidFill>
                <a:latin typeface="Nunito"/>
                <a:ea typeface="Nunito"/>
                <a:cs typeface="Nunito"/>
                <a:sym typeface="Nunito"/>
              </a:rPr>
              <a:t>NOT</a:t>
            </a:r>
            <a:r>
              <a:rPr lang="en">
                <a:solidFill>
                  <a:srgbClr val="000000"/>
                </a:solidFill>
                <a:latin typeface="Nunito"/>
                <a:ea typeface="Nunito"/>
                <a:cs typeface="Nunito"/>
                <a:sym typeface="Nunito"/>
              </a:rPr>
              <a:t> higher than in the high pay scenario.</a:t>
            </a:r>
            <a:endParaRPr>
              <a:solidFill>
                <a:srgbClr val="000000"/>
              </a:solidFill>
              <a:latin typeface="Nunito"/>
              <a:ea typeface="Nunito"/>
              <a:cs typeface="Nunito"/>
              <a:sym typeface="Nunito"/>
            </a:endParaRPr>
          </a:p>
          <a:p>
            <a:pPr indent="0" lvl="0" marL="0" rtl="0" algn="just">
              <a:lnSpc>
                <a:spcPct val="114000"/>
              </a:lnSpc>
              <a:spcBef>
                <a:spcPts val="3000"/>
              </a:spcBef>
              <a:spcAft>
                <a:spcPts val="3000"/>
              </a:spcAft>
              <a:buNone/>
            </a:pPr>
            <a:r>
              <a:rPr lang="en">
                <a:solidFill>
                  <a:srgbClr val="000000"/>
                </a:solidFill>
                <a:latin typeface="Nunito"/>
                <a:ea typeface="Nunito"/>
                <a:cs typeface="Nunito"/>
                <a:sym typeface="Nunito"/>
              </a:rPr>
              <a:t>H1: Investor Say-on-Pay approval rate in the low pay scenario is higher than in the high pay scenario.</a:t>
            </a:r>
            <a:endParaRPr>
              <a:latin typeface="Nunito"/>
              <a:ea typeface="Nunito"/>
              <a:cs typeface="Nunito"/>
              <a:sym typeface="Nunito"/>
            </a:endParaRPr>
          </a:p>
        </p:txBody>
      </p:sp>
      <p:graphicFrame>
        <p:nvGraphicFramePr>
          <p:cNvPr id="324" name="Google Shape;324;p38"/>
          <p:cNvGraphicFramePr/>
          <p:nvPr/>
        </p:nvGraphicFramePr>
        <p:xfrm>
          <a:off x="4397250" y="1468825"/>
          <a:ext cx="3000000" cy="3000000"/>
        </p:xfrm>
        <a:graphic>
          <a:graphicData uri="http://schemas.openxmlformats.org/drawingml/2006/table">
            <a:tbl>
              <a:tblPr>
                <a:noFill/>
                <a:tableStyleId>{7C4E136D-F5FE-4189-AA18-C7549129D5FC}</a:tableStyleId>
              </a:tblPr>
              <a:tblGrid>
                <a:gridCol w="2096550"/>
                <a:gridCol w="2096550"/>
              </a:tblGrid>
              <a:tr h="381000">
                <a:tc>
                  <a:txBody>
                    <a:bodyPr/>
                    <a:lstStyle/>
                    <a:p>
                      <a:pPr indent="0" lvl="0" marL="0" rtl="0" algn="l">
                        <a:spcBef>
                          <a:spcPts val="0"/>
                        </a:spcBef>
                        <a:spcAft>
                          <a:spcPts val="0"/>
                        </a:spcAft>
                        <a:buNone/>
                      </a:pPr>
                      <a:r>
                        <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Pearson Chi-square</a:t>
                      </a:r>
                      <a:endParaRPr sz="18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800">
                          <a:latin typeface="Nunito"/>
                          <a:ea typeface="Nunito"/>
                          <a:cs typeface="Nunito"/>
                          <a:sym typeface="Nunito"/>
                        </a:rPr>
                        <a:t>Value</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2.133</a:t>
                      </a:r>
                      <a:endParaRPr sz="18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800">
                          <a:latin typeface="Nunito"/>
                          <a:ea typeface="Nunito"/>
                          <a:cs typeface="Nunito"/>
                          <a:sym typeface="Nunito"/>
                        </a:rPr>
                        <a:t>df</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1</a:t>
                      </a:r>
                      <a:endParaRPr sz="18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800">
                          <a:latin typeface="Nunito"/>
                          <a:ea typeface="Nunito"/>
                          <a:cs typeface="Nunito"/>
                          <a:sym typeface="Nunito"/>
                        </a:rPr>
                        <a:t>P-value (one tail)</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0.072</a:t>
                      </a:r>
                      <a:endParaRPr sz="1800">
                        <a:latin typeface="Nunito"/>
                        <a:ea typeface="Nunito"/>
                        <a:cs typeface="Nunito"/>
                        <a:sym typeface="Nunito"/>
                      </a:endParaRPr>
                    </a:p>
                  </a:txBody>
                  <a:tcPr marT="91425" marB="91425" marR="91425" marL="91425"/>
                </a:tc>
              </a:tr>
            </a:tbl>
          </a:graphicData>
        </a:graphic>
      </p:graphicFrame>
      <p:sp>
        <p:nvSpPr>
          <p:cNvPr id="325" name="Google Shape;325;p38"/>
          <p:cNvSpPr txBox="1"/>
          <p:nvPr>
            <p:ph idx="1" type="body"/>
          </p:nvPr>
        </p:nvSpPr>
        <p:spPr>
          <a:xfrm>
            <a:off x="4639200" y="3779225"/>
            <a:ext cx="3709200" cy="634500"/>
          </a:xfrm>
          <a:prstGeom prst="rect">
            <a:avLst/>
          </a:prstGeom>
        </p:spPr>
        <p:txBody>
          <a:bodyPr anchorCtr="0" anchor="t" bIns="91425" lIns="91425" spcFirstLastPara="1" rIns="91425" wrap="square" tIns="91425">
            <a:noAutofit/>
          </a:bodyPr>
          <a:lstStyle/>
          <a:p>
            <a:pPr indent="-342900" lvl="0" marL="457200" rtl="0" algn="just">
              <a:lnSpc>
                <a:spcPct val="114000"/>
              </a:lnSpc>
              <a:spcBef>
                <a:spcPts val="0"/>
              </a:spcBef>
              <a:spcAft>
                <a:spcPts val="0"/>
              </a:spcAft>
              <a:buSzPts val="1800"/>
              <a:buFont typeface="Nunito"/>
              <a:buChar char="●"/>
            </a:pPr>
            <a:r>
              <a:rPr lang="en">
                <a:solidFill>
                  <a:srgbClr val="000000"/>
                </a:solidFill>
                <a:latin typeface="Nunito"/>
                <a:ea typeface="Nunito"/>
                <a:cs typeface="Nunito"/>
                <a:sym typeface="Nunito"/>
              </a:rPr>
              <a:t>Reject the null hypothesis and accept the alternate</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4873250" y="1586588"/>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331" name="Google Shape;331;p39"/>
          <p:cNvSpPr txBox="1"/>
          <p:nvPr>
            <p:ph idx="2" type="body"/>
          </p:nvPr>
        </p:nvSpPr>
        <p:spPr>
          <a:xfrm>
            <a:off x="410950" y="284850"/>
            <a:ext cx="3837000" cy="4573800"/>
          </a:xfrm>
          <a:prstGeom prst="rect">
            <a:avLst/>
          </a:prstGeom>
        </p:spPr>
        <p:txBody>
          <a:bodyPr anchorCtr="0" anchor="ctr" bIns="91425" lIns="91425" spcFirstLastPara="1" rIns="91425" wrap="square" tIns="91425">
            <a:noAutofit/>
          </a:bodyPr>
          <a:lstStyle/>
          <a:p>
            <a:pPr indent="-355600" lvl="0" marL="457200" rtl="0" algn="l">
              <a:lnSpc>
                <a:spcPct val="114000"/>
              </a:lnSpc>
              <a:spcBef>
                <a:spcPts val="0"/>
              </a:spcBef>
              <a:spcAft>
                <a:spcPts val="0"/>
              </a:spcAft>
              <a:buSzPts val="2000"/>
              <a:buFont typeface="Nunito"/>
              <a:buChar char="●"/>
            </a:pPr>
            <a:r>
              <a:rPr lang="en" sz="2000">
                <a:latin typeface="Nunito"/>
                <a:ea typeface="Nunito"/>
                <a:cs typeface="Nunito"/>
                <a:sym typeface="Nunito"/>
              </a:rPr>
              <a:t>To determine whether low or high pay influences Say on Pay outcomes</a:t>
            </a:r>
            <a:endParaRPr sz="2000">
              <a:latin typeface="Nunito"/>
              <a:ea typeface="Nunito"/>
              <a:cs typeface="Nunito"/>
              <a:sym typeface="Nunito"/>
            </a:endParaRPr>
          </a:p>
          <a:p>
            <a:pPr indent="-355600" lvl="0" marL="457200" rtl="0" algn="l">
              <a:lnSpc>
                <a:spcPct val="114000"/>
              </a:lnSpc>
              <a:spcBef>
                <a:spcPts val="3000"/>
              </a:spcBef>
              <a:spcAft>
                <a:spcPts val="3000"/>
              </a:spcAft>
              <a:buSzPts val="2000"/>
              <a:buFont typeface="Nunito"/>
              <a:buChar char="●"/>
            </a:pPr>
            <a:r>
              <a:rPr lang="en" sz="2000">
                <a:latin typeface="Nunito"/>
                <a:ea typeface="Nunito"/>
                <a:cs typeface="Nunito"/>
                <a:sym typeface="Nunito"/>
              </a:rPr>
              <a:t>To determine whether culture has a moderating influence on Say on Pay</a:t>
            </a:r>
            <a:endParaRPr sz="20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337" name="Google Shape;337;p40"/>
          <p:cNvSpPr txBox="1"/>
          <p:nvPr>
            <p:ph idx="1" type="body"/>
          </p:nvPr>
        </p:nvSpPr>
        <p:spPr>
          <a:xfrm>
            <a:off x="311700" y="2027050"/>
            <a:ext cx="3999900" cy="175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Binary dependent variable Say on Pay</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Binary independent variable Pay Scenario</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Control variables</a:t>
            </a:r>
            <a:endParaRPr sz="1800">
              <a:latin typeface="Nunito"/>
              <a:ea typeface="Nunito"/>
              <a:cs typeface="Nunito"/>
              <a:sym typeface="Nunito"/>
            </a:endParaRPr>
          </a:p>
        </p:txBody>
      </p:sp>
      <p:sp>
        <p:nvSpPr>
          <p:cNvPr id="338" name="Google Shape;338;p40"/>
          <p:cNvSpPr txBox="1"/>
          <p:nvPr>
            <p:ph idx="2" type="body"/>
          </p:nvPr>
        </p:nvSpPr>
        <p:spPr>
          <a:xfrm>
            <a:off x="4832400" y="2027050"/>
            <a:ext cx="3999900" cy="27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Binary dependent variable Say on Pay</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Binary independent variable Pay Scenario</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Standardized culture score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Binary culture categorization</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Moderator Pay Scenario*Culture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Control variables</a:t>
            </a:r>
            <a:endParaRPr sz="1800">
              <a:latin typeface="Nunito"/>
              <a:ea typeface="Nunito"/>
              <a:cs typeface="Nunito"/>
              <a:sym typeface="Nunito"/>
            </a:endParaRPr>
          </a:p>
          <a:p>
            <a:pPr indent="0" lvl="0" marL="0" rtl="0" algn="l">
              <a:lnSpc>
                <a:spcPct val="200000"/>
              </a:lnSpc>
              <a:spcBef>
                <a:spcPts val="1600"/>
              </a:spcBef>
              <a:spcAft>
                <a:spcPts val="0"/>
              </a:spcAft>
              <a:buClr>
                <a:srgbClr val="000000"/>
              </a:buClr>
              <a:buSzPts val="1100"/>
              <a:buFont typeface="Arial"/>
              <a:buNone/>
            </a:pPr>
            <a:r>
              <a:t/>
            </a:r>
            <a:endParaRPr sz="1800">
              <a:solidFill>
                <a:srgbClr val="000000"/>
              </a:solidFill>
              <a:latin typeface="Nunito"/>
              <a:ea typeface="Nunito"/>
              <a:cs typeface="Nunito"/>
              <a:sym typeface="Nunito"/>
            </a:endParaRPr>
          </a:p>
        </p:txBody>
      </p:sp>
      <p:sp>
        <p:nvSpPr>
          <p:cNvPr id="339" name="Google Shape;339;p40"/>
          <p:cNvSpPr txBox="1"/>
          <p:nvPr/>
        </p:nvSpPr>
        <p:spPr>
          <a:xfrm>
            <a:off x="847650" y="1385925"/>
            <a:ext cx="2928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Hypothesis 1</a:t>
            </a:r>
            <a:endParaRPr b="1" sz="2400">
              <a:latin typeface="Nunito"/>
              <a:ea typeface="Nunito"/>
              <a:cs typeface="Nunito"/>
              <a:sym typeface="Nunito"/>
            </a:endParaRPr>
          </a:p>
        </p:txBody>
      </p:sp>
      <p:sp>
        <p:nvSpPr>
          <p:cNvPr id="340" name="Google Shape;340;p40"/>
          <p:cNvSpPr txBox="1"/>
          <p:nvPr/>
        </p:nvSpPr>
        <p:spPr>
          <a:xfrm>
            <a:off x="5368350" y="1385925"/>
            <a:ext cx="2928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Hypothesis 2</a:t>
            </a:r>
            <a:endParaRPr b="1" sz="24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011312" y="156825"/>
            <a:ext cx="7121376" cy="4829843"/>
          </a:xfrm>
          <a:prstGeom prst="rect">
            <a:avLst/>
          </a:prstGeom>
          <a:noFill/>
          <a:ln>
            <a:noFill/>
          </a:ln>
        </p:spPr>
      </p:pic>
      <p:sp>
        <p:nvSpPr>
          <p:cNvPr id="346" name="Google Shape;346;p41"/>
          <p:cNvSpPr/>
          <p:nvPr/>
        </p:nvSpPr>
        <p:spPr>
          <a:xfrm>
            <a:off x="171900" y="907700"/>
            <a:ext cx="839400" cy="89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311700" y="372500"/>
            <a:ext cx="27783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3 - Culture</a:t>
            </a:r>
            <a:endParaRPr/>
          </a:p>
        </p:txBody>
      </p:sp>
      <p:sp>
        <p:nvSpPr>
          <p:cNvPr id="352" name="Google Shape;352;p42"/>
          <p:cNvSpPr txBox="1"/>
          <p:nvPr>
            <p:ph idx="1" type="body"/>
          </p:nvPr>
        </p:nvSpPr>
        <p:spPr>
          <a:xfrm>
            <a:off x="424525" y="2223850"/>
            <a:ext cx="3586800" cy="5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Nunito"/>
                <a:ea typeface="Nunito"/>
                <a:cs typeface="Nunito"/>
                <a:sym typeface="Nunito"/>
              </a:rPr>
              <a:t>Culture is significant (p=0.081)</a:t>
            </a:r>
            <a:endParaRPr sz="1800">
              <a:latin typeface="Nunito"/>
              <a:ea typeface="Nunito"/>
              <a:cs typeface="Nunito"/>
              <a:sym typeface="Nunito"/>
            </a:endParaRPr>
          </a:p>
        </p:txBody>
      </p:sp>
      <p:sp>
        <p:nvSpPr>
          <p:cNvPr id="353" name="Google Shape;353;p42"/>
          <p:cNvSpPr/>
          <p:nvPr/>
        </p:nvSpPr>
        <p:spPr>
          <a:xfrm>
            <a:off x="4065950" y="136410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txBox="1"/>
          <p:nvPr>
            <p:ph idx="1" type="body"/>
          </p:nvPr>
        </p:nvSpPr>
        <p:spPr>
          <a:xfrm>
            <a:off x="5673375" y="1265550"/>
            <a:ext cx="32082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No support for Hypothesis 1</a:t>
            </a:r>
            <a:endParaRPr sz="1800">
              <a:latin typeface="Nunito"/>
              <a:ea typeface="Nunito"/>
              <a:cs typeface="Nunito"/>
              <a:sym typeface="Nunito"/>
            </a:endParaRPr>
          </a:p>
          <a:p>
            <a:pPr indent="0" lvl="0" marL="0" rtl="0" algn="l">
              <a:spcBef>
                <a:spcPts val="1600"/>
              </a:spcBef>
              <a:spcAft>
                <a:spcPts val="1600"/>
              </a:spcAft>
              <a:buNone/>
            </a:pPr>
            <a:r>
              <a:t/>
            </a:r>
            <a:endParaRPr/>
          </a:p>
        </p:txBody>
      </p:sp>
      <p:sp>
        <p:nvSpPr>
          <p:cNvPr id="355" name="Google Shape;355;p42"/>
          <p:cNvSpPr txBox="1"/>
          <p:nvPr/>
        </p:nvSpPr>
        <p:spPr>
          <a:xfrm>
            <a:off x="500725" y="1356250"/>
            <a:ext cx="3316500" cy="63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Pay Scenario not significant (p=0.46)</a:t>
            </a:r>
            <a:endParaRPr sz="1800">
              <a:solidFill>
                <a:schemeClr val="dk2"/>
              </a:solidFill>
              <a:latin typeface="Nunito"/>
              <a:ea typeface="Nunito"/>
              <a:cs typeface="Nunito"/>
              <a:sym typeface="Nunito"/>
            </a:endParaRPr>
          </a:p>
        </p:txBody>
      </p:sp>
      <p:sp>
        <p:nvSpPr>
          <p:cNvPr id="356" name="Google Shape;356;p42"/>
          <p:cNvSpPr txBox="1"/>
          <p:nvPr/>
        </p:nvSpPr>
        <p:spPr>
          <a:xfrm>
            <a:off x="5700375" y="2176000"/>
            <a:ext cx="33165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Positive relationship (B=0.74)</a:t>
            </a:r>
            <a:endParaRPr sz="1800">
              <a:solidFill>
                <a:schemeClr val="dk2"/>
              </a:solidFill>
              <a:latin typeface="Nunito"/>
              <a:ea typeface="Nunito"/>
              <a:cs typeface="Nunito"/>
              <a:sym typeface="Nunito"/>
            </a:endParaRPr>
          </a:p>
        </p:txBody>
      </p:sp>
      <p:sp>
        <p:nvSpPr>
          <p:cNvPr id="357" name="Google Shape;357;p42"/>
          <p:cNvSpPr/>
          <p:nvPr/>
        </p:nvSpPr>
        <p:spPr>
          <a:xfrm>
            <a:off x="4065950" y="22745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idx="1" type="body"/>
          </p:nvPr>
        </p:nvSpPr>
        <p:spPr>
          <a:xfrm>
            <a:off x="466525" y="3038600"/>
            <a:ext cx="33849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Nunito"/>
                <a:ea typeface="Nunito"/>
                <a:cs typeface="Nunito"/>
                <a:sym typeface="Nunito"/>
              </a:rPr>
              <a:t>Culture odds ratio &gt; 1 (ExpB=2.09)</a:t>
            </a:r>
            <a:endParaRPr sz="1800">
              <a:latin typeface="Nunito"/>
              <a:ea typeface="Nunito"/>
              <a:cs typeface="Nunito"/>
              <a:sym typeface="Nunito"/>
            </a:endParaRPr>
          </a:p>
        </p:txBody>
      </p:sp>
      <p:sp>
        <p:nvSpPr>
          <p:cNvPr id="359" name="Google Shape;359;p42"/>
          <p:cNvSpPr/>
          <p:nvPr/>
        </p:nvSpPr>
        <p:spPr>
          <a:xfrm>
            <a:off x="4065938" y="318500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2"/>
          <p:cNvSpPr txBox="1"/>
          <p:nvPr/>
        </p:nvSpPr>
        <p:spPr>
          <a:xfrm>
            <a:off x="5700375" y="3010250"/>
            <a:ext cx="3154200" cy="8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+1</a:t>
            </a:r>
            <a:r>
              <a:rPr lang="en" sz="1800">
                <a:solidFill>
                  <a:srgbClr val="202124"/>
                </a:solidFill>
                <a:highlight>
                  <a:srgbClr val="FFFFFF"/>
                </a:highlight>
                <a:latin typeface="Nunito"/>
                <a:ea typeface="Nunito"/>
                <a:cs typeface="Nunito"/>
                <a:sym typeface="Nunito"/>
              </a:rPr>
              <a:t>σ</a:t>
            </a:r>
            <a:r>
              <a:rPr lang="en" sz="1800">
                <a:solidFill>
                  <a:schemeClr val="dk2"/>
                </a:solidFill>
                <a:latin typeface="Nunito"/>
                <a:ea typeface="Nunito"/>
                <a:cs typeface="Nunito"/>
                <a:sym typeface="Nunito"/>
              </a:rPr>
              <a:t> Standard deviation is twice as likely, </a:t>
            </a:r>
            <a:r>
              <a:rPr lang="en" sz="1800">
                <a:solidFill>
                  <a:schemeClr val="dk2"/>
                </a:solidFill>
                <a:latin typeface="Nunito"/>
                <a:ea typeface="Nunito"/>
                <a:cs typeface="Nunito"/>
                <a:sym typeface="Nunito"/>
              </a:rPr>
              <a:t>or 68% more probable</a:t>
            </a:r>
            <a:r>
              <a:rPr lang="en" sz="1800">
                <a:solidFill>
                  <a:schemeClr val="dk2"/>
                </a:solidFill>
                <a:latin typeface="Nunito"/>
                <a:ea typeface="Nunito"/>
                <a:cs typeface="Nunito"/>
                <a:sym typeface="Nunito"/>
              </a:rPr>
              <a:t> to approve</a:t>
            </a:r>
            <a:endParaRPr sz="1800">
              <a:solidFill>
                <a:schemeClr val="dk2"/>
              </a:solidFill>
              <a:latin typeface="Nunito"/>
              <a:ea typeface="Nunito"/>
              <a:cs typeface="Nunito"/>
              <a:sym typeface="Nunito"/>
            </a:endParaRPr>
          </a:p>
        </p:txBody>
      </p:sp>
      <p:sp>
        <p:nvSpPr>
          <p:cNvPr id="361" name="Google Shape;361;p42"/>
          <p:cNvSpPr/>
          <p:nvPr/>
        </p:nvSpPr>
        <p:spPr>
          <a:xfrm>
            <a:off x="4065938" y="42418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451375" y="4241850"/>
            <a:ext cx="34836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Nunito"/>
                <a:ea typeface="Nunito"/>
                <a:cs typeface="Nunito"/>
                <a:sym typeface="Nunito"/>
              </a:rPr>
              <a:t>Culture moderator is significant (p=0.087)</a:t>
            </a:r>
            <a:endParaRPr sz="1800">
              <a:latin typeface="Nunito"/>
              <a:ea typeface="Nunito"/>
              <a:cs typeface="Nunito"/>
              <a:sym typeface="Nunito"/>
            </a:endParaRPr>
          </a:p>
        </p:txBody>
      </p:sp>
      <p:sp>
        <p:nvSpPr>
          <p:cNvPr id="363" name="Google Shape;363;p42"/>
          <p:cNvSpPr txBox="1"/>
          <p:nvPr/>
        </p:nvSpPr>
        <p:spPr>
          <a:xfrm>
            <a:off x="5673375" y="4168650"/>
            <a:ext cx="3154200" cy="4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Support for Hypothesis 2</a:t>
            </a:r>
            <a:endParaRPr sz="18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mt="35000"/>
          </a:blip>
          <a:stretch>
            <a:fillRect/>
          </a:stretch>
        </p:blipFill>
        <p:spPr>
          <a:xfrm>
            <a:off x="3967550" y="68850"/>
            <a:ext cx="4884050" cy="4884050"/>
          </a:xfrm>
          <a:prstGeom prst="rect">
            <a:avLst/>
          </a:prstGeom>
          <a:noFill/>
          <a:ln>
            <a:noFill/>
          </a:ln>
        </p:spPr>
      </p:pic>
      <p:sp>
        <p:nvSpPr>
          <p:cNvPr id="89" name="Google Shape;89;p16"/>
          <p:cNvSpPr txBox="1"/>
          <p:nvPr>
            <p:ph type="title"/>
          </p:nvPr>
        </p:nvSpPr>
        <p:spPr>
          <a:xfrm>
            <a:off x="440300" y="592325"/>
            <a:ext cx="64032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&amp; Theory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2866200" y="236950"/>
            <a:ext cx="34116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3 - Culture</a:t>
            </a:r>
            <a:endParaRPr/>
          </a:p>
        </p:txBody>
      </p:sp>
      <p:pic>
        <p:nvPicPr>
          <p:cNvPr id="369" name="Google Shape;369;p43"/>
          <p:cNvPicPr preferRelativeResize="0"/>
          <p:nvPr/>
        </p:nvPicPr>
        <p:blipFill>
          <a:blip r:embed="rId3">
            <a:alphaModFix/>
          </a:blip>
          <a:stretch>
            <a:fillRect/>
          </a:stretch>
        </p:blipFill>
        <p:spPr>
          <a:xfrm>
            <a:off x="1191013" y="716050"/>
            <a:ext cx="6761976" cy="4218900"/>
          </a:xfrm>
          <a:prstGeom prst="rect">
            <a:avLst/>
          </a:prstGeom>
          <a:noFill/>
          <a:ln>
            <a:noFill/>
          </a:ln>
        </p:spPr>
      </p:pic>
      <p:sp>
        <p:nvSpPr>
          <p:cNvPr id="370" name="Google Shape;370;p43"/>
          <p:cNvSpPr/>
          <p:nvPr/>
        </p:nvSpPr>
        <p:spPr>
          <a:xfrm>
            <a:off x="171900" y="907700"/>
            <a:ext cx="839400" cy="89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311700" y="372500"/>
            <a:ext cx="3586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4 - Individualist</a:t>
            </a:r>
            <a:endParaRPr/>
          </a:p>
        </p:txBody>
      </p:sp>
      <p:sp>
        <p:nvSpPr>
          <p:cNvPr id="376" name="Google Shape;376;p44"/>
          <p:cNvSpPr txBox="1"/>
          <p:nvPr>
            <p:ph idx="1" type="body"/>
          </p:nvPr>
        </p:nvSpPr>
        <p:spPr>
          <a:xfrm>
            <a:off x="424525" y="2226925"/>
            <a:ext cx="3586800" cy="5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Nunito"/>
                <a:ea typeface="Nunito"/>
                <a:cs typeface="Nunito"/>
                <a:sym typeface="Nunito"/>
              </a:rPr>
              <a:t>Culture is significant (p=0.042)</a:t>
            </a:r>
            <a:endParaRPr sz="1800">
              <a:latin typeface="Nunito"/>
              <a:ea typeface="Nunito"/>
              <a:cs typeface="Nunito"/>
              <a:sym typeface="Nunito"/>
            </a:endParaRPr>
          </a:p>
        </p:txBody>
      </p:sp>
      <p:sp>
        <p:nvSpPr>
          <p:cNvPr id="377" name="Google Shape;377;p44"/>
          <p:cNvSpPr/>
          <p:nvPr/>
        </p:nvSpPr>
        <p:spPr>
          <a:xfrm>
            <a:off x="4065950" y="136410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txBox="1"/>
          <p:nvPr>
            <p:ph idx="1" type="body"/>
          </p:nvPr>
        </p:nvSpPr>
        <p:spPr>
          <a:xfrm>
            <a:off x="5673375" y="1265550"/>
            <a:ext cx="32082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No support for </a:t>
            </a:r>
            <a:r>
              <a:rPr lang="en" sz="1800">
                <a:latin typeface="Nunito"/>
                <a:ea typeface="Nunito"/>
                <a:cs typeface="Nunito"/>
                <a:sym typeface="Nunito"/>
              </a:rPr>
              <a:t>Hypothesis 1</a:t>
            </a:r>
            <a:endParaRPr sz="1800">
              <a:latin typeface="Nunito"/>
              <a:ea typeface="Nunito"/>
              <a:cs typeface="Nunito"/>
              <a:sym typeface="Nunito"/>
            </a:endParaRPr>
          </a:p>
          <a:p>
            <a:pPr indent="0" lvl="0" marL="0" rtl="0" algn="l">
              <a:spcBef>
                <a:spcPts val="1600"/>
              </a:spcBef>
              <a:spcAft>
                <a:spcPts val="1600"/>
              </a:spcAft>
              <a:buNone/>
            </a:pPr>
            <a:r>
              <a:t/>
            </a:r>
            <a:endParaRPr/>
          </a:p>
        </p:txBody>
      </p:sp>
      <p:sp>
        <p:nvSpPr>
          <p:cNvPr id="379" name="Google Shape;379;p44"/>
          <p:cNvSpPr txBox="1"/>
          <p:nvPr/>
        </p:nvSpPr>
        <p:spPr>
          <a:xfrm>
            <a:off x="424525" y="1324650"/>
            <a:ext cx="3316500" cy="63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Pay Scenario not significant (p=0.30)</a:t>
            </a:r>
            <a:endParaRPr sz="1800">
              <a:solidFill>
                <a:schemeClr val="dk2"/>
              </a:solidFill>
              <a:latin typeface="Nunito"/>
              <a:ea typeface="Nunito"/>
              <a:cs typeface="Nunito"/>
              <a:sym typeface="Nunito"/>
            </a:endParaRPr>
          </a:p>
        </p:txBody>
      </p:sp>
      <p:sp>
        <p:nvSpPr>
          <p:cNvPr id="380" name="Google Shape;380;p44"/>
          <p:cNvSpPr txBox="1"/>
          <p:nvPr/>
        </p:nvSpPr>
        <p:spPr>
          <a:xfrm>
            <a:off x="5673375" y="2179075"/>
            <a:ext cx="32082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Positive relationship (B=1.60)</a:t>
            </a:r>
            <a:endParaRPr sz="1800">
              <a:solidFill>
                <a:schemeClr val="dk2"/>
              </a:solidFill>
              <a:latin typeface="Nunito"/>
              <a:ea typeface="Nunito"/>
              <a:cs typeface="Nunito"/>
              <a:sym typeface="Nunito"/>
            </a:endParaRPr>
          </a:p>
        </p:txBody>
      </p:sp>
      <p:sp>
        <p:nvSpPr>
          <p:cNvPr id="381" name="Google Shape;381;p44"/>
          <p:cNvSpPr/>
          <p:nvPr/>
        </p:nvSpPr>
        <p:spPr>
          <a:xfrm>
            <a:off x="4065950" y="22745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txBox="1"/>
          <p:nvPr>
            <p:ph idx="1" type="body"/>
          </p:nvPr>
        </p:nvSpPr>
        <p:spPr>
          <a:xfrm>
            <a:off x="424525" y="3185000"/>
            <a:ext cx="35868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Nunito"/>
                <a:ea typeface="Nunito"/>
                <a:cs typeface="Nunito"/>
                <a:sym typeface="Nunito"/>
              </a:rPr>
              <a:t>Culture odds ratio &gt; 1 (ExpB=4.94)</a:t>
            </a:r>
            <a:endParaRPr sz="1800">
              <a:latin typeface="Nunito"/>
              <a:ea typeface="Nunito"/>
              <a:cs typeface="Nunito"/>
              <a:sym typeface="Nunito"/>
            </a:endParaRPr>
          </a:p>
        </p:txBody>
      </p:sp>
      <p:sp>
        <p:nvSpPr>
          <p:cNvPr id="383" name="Google Shape;383;p44"/>
          <p:cNvSpPr/>
          <p:nvPr/>
        </p:nvSpPr>
        <p:spPr>
          <a:xfrm>
            <a:off x="4065938" y="318500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txBox="1"/>
          <p:nvPr/>
        </p:nvSpPr>
        <p:spPr>
          <a:xfrm>
            <a:off x="5700375" y="3061550"/>
            <a:ext cx="3154200" cy="8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An individualist</a:t>
            </a:r>
            <a:r>
              <a:rPr lang="en" sz="1800">
                <a:solidFill>
                  <a:schemeClr val="dk2"/>
                </a:solidFill>
                <a:latin typeface="Nunito"/>
                <a:ea typeface="Nunito"/>
                <a:cs typeface="Nunito"/>
                <a:sym typeface="Nunito"/>
              </a:rPr>
              <a:t> is nearly 5 times as likely, or 83% more probable </a:t>
            </a:r>
            <a:r>
              <a:rPr lang="en" sz="1800">
                <a:solidFill>
                  <a:schemeClr val="dk2"/>
                </a:solidFill>
                <a:latin typeface="Nunito"/>
                <a:ea typeface="Nunito"/>
                <a:cs typeface="Nunito"/>
                <a:sym typeface="Nunito"/>
              </a:rPr>
              <a:t>to approve</a:t>
            </a:r>
            <a:endParaRPr sz="1800">
              <a:solidFill>
                <a:schemeClr val="dk2"/>
              </a:solidFill>
              <a:latin typeface="Nunito"/>
              <a:ea typeface="Nunito"/>
              <a:cs typeface="Nunito"/>
              <a:sym typeface="Nunito"/>
            </a:endParaRPr>
          </a:p>
        </p:txBody>
      </p:sp>
      <p:sp>
        <p:nvSpPr>
          <p:cNvPr id="385" name="Google Shape;385;p44"/>
          <p:cNvSpPr/>
          <p:nvPr/>
        </p:nvSpPr>
        <p:spPr>
          <a:xfrm>
            <a:off x="4065938" y="43150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txBox="1"/>
          <p:nvPr>
            <p:ph idx="1" type="body"/>
          </p:nvPr>
        </p:nvSpPr>
        <p:spPr>
          <a:xfrm>
            <a:off x="424525" y="4238775"/>
            <a:ext cx="35868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Nunito"/>
                <a:ea typeface="Nunito"/>
                <a:cs typeface="Nunito"/>
                <a:sym typeface="Nunito"/>
              </a:rPr>
              <a:t>Culture moderator is significant (p=0.054)</a:t>
            </a:r>
            <a:endParaRPr sz="1800">
              <a:latin typeface="Nunito"/>
              <a:ea typeface="Nunito"/>
              <a:cs typeface="Nunito"/>
              <a:sym typeface="Nunito"/>
            </a:endParaRPr>
          </a:p>
        </p:txBody>
      </p:sp>
      <p:sp>
        <p:nvSpPr>
          <p:cNvPr id="387" name="Google Shape;387;p44"/>
          <p:cNvSpPr txBox="1"/>
          <p:nvPr/>
        </p:nvSpPr>
        <p:spPr>
          <a:xfrm>
            <a:off x="5700375" y="4241850"/>
            <a:ext cx="3154200" cy="4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Support for Hypothesis 2</a:t>
            </a:r>
            <a:endParaRPr sz="1800">
              <a:solidFill>
                <a:schemeClr val="dk2"/>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2853900" y="128625"/>
            <a:ext cx="3436200" cy="67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4 - Individualist</a:t>
            </a:r>
            <a:endParaRPr/>
          </a:p>
        </p:txBody>
      </p:sp>
      <p:pic>
        <p:nvPicPr>
          <p:cNvPr id="393" name="Google Shape;393;p45"/>
          <p:cNvPicPr preferRelativeResize="0"/>
          <p:nvPr/>
        </p:nvPicPr>
        <p:blipFill>
          <a:blip r:embed="rId3">
            <a:alphaModFix/>
          </a:blip>
          <a:stretch>
            <a:fillRect/>
          </a:stretch>
        </p:blipFill>
        <p:spPr>
          <a:xfrm>
            <a:off x="1114652" y="800325"/>
            <a:ext cx="6914700" cy="4246475"/>
          </a:xfrm>
          <a:prstGeom prst="rect">
            <a:avLst/>
          </a:prstGeom>
          <a:noFill/>
          <a:ln>
            <a:noFill/>
          </a:ln>
        </p:spPr>
      </p:pic>
      <p:sp>
        <p:nvSpPr>
          <p:cNvPr id="394" name="Google Shape;394;p45"/>
          <p:cNvSpPr/>
          <p:nvPr/>
        </p:nvSpPr>
        <p:spPr>
          <a:xfrm>
            <a:off x="171900" y="907700"/>
            <a:ext cx="839400" cy="89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311700" y="372500"/>
            <a:ext cx="3586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5 - Hofstede</a:t>
            </a:r>
            <a:endParaRPr/>
          </a:p>
        </p:txBody>
      </p:sp>
      <p:sp>
        <p:nvSpPr>
          <p:cNvPr id="400" name="Google Shape;400;p46"/>
          <p:cNvSpPr txBox="1"/>
          <p:nvPr>
            <p:ph idx="1" type="body"/>
          </p:nvPr>
        </p:nvSpPr>
        <p:spPr>
          <a:xfrm>
            <a:off x="424525" y="2176000"/>
            <a:ext cx="3586800" cy="5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Nunito"/>
                <a:ea typeface="Nunito"/>
                <a:cs typeface="Nunito"/>
                <a:sym typeface="Nunito"/>
              </a:rPr>
              <a:t>Culture not significant (p=0.79)</a:t>
            </a:r>
            <a:endParaRPr sz="1800">
              <a:latin typeface="Nunito"/>
              <a:ea typeface="Nunito"/>
              <a:cs typeface="Nunito"/>
              <a:sym typeface="Nunito"/>
            </a:endParaRPr>
          </a:p>
        </p:txBody>
      </p:sp>
      <p:sp>
        <p:nvSpPr>
          <p:cNvPr id="401" name="Google Shape;401;p46"/>
          <p:cNvSpPr/>
          <p:nvPr/>
        </p:nvSpPr>
        <p:spPr>
          <a:xfrm>
            <a:off x="4065950" y="136410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txBox="1"/>
          <p:nvPr>
            <p:ph idx="1" type="body"/>
          </p:nvPr>
        </p:nvSpPr>
        <p:spPr>
          <a:xfrm>
            <a:off x="5651050" y="1265550"/>
            <a:ext cx="3208200" cy="5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No support for </a:t>
            </a:r>
            <a:r>
              <a:rPr lang="en" sz="1800">
                <a:latin typeface="Nunito"/>
                <a:ea typeface="Nunito"/>
                <a:cs typeface="Nunito"/>
                <a:sym typeface="Nunito"/>
              </a:rPr>
              <a:t>Hypothesis 1</a:t>
            </a:r>
            <a:endParaRPr sz="1800">
              <a:latin typeface="Nunito"/>
              <a:ea typeface="Nunito"/>
              <a:cs typeface="Nunito"/>
              <a:sym typeface="Nunito"/>
            </a:endParaRPr>
          </a:p>
          <a:p>
            <a:pPr indent="0" lvl="0" marL="0" rtl="0" algn="l">
              <a:spcBef>
                <a:spcPts val="1600"/>
              </a:spcBef>
              <a:spcAft>
                <a:spcPts val="1600"/>
              </a:spcAft>
              <a:buNone/>
            </a:pPr>
            <a:r>
              <a:t/>
            </a:r>
            <a:endParaRPr/>
          </a:p>
        </p:txBody>
      </p:sp>
      <p:sp>
        <p:nvSpPr>
          <p:cNvPr id="403" name="Google Shape;403;p46"/>
          <p:cNvSpPr txBox="1"/>
          <p:nvPr/>
        </p:nvSpPr>
        <p:spPr>
          <a:xfrm>
            <a:off x="446850" y="1324650"/>
            <a:ext cx="3316500" cy="63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Pay Scenario not significant (p=0.69)</a:t>
            </a:r>
            <a:endParaRPr sz="1800">
              <a:solidFill>
                <a:schemeClr val="dk2"/>
              </a:solidFill>
              <a:latin typeface="Nunito"/>
              <a:ea typeface="Nunito"/>
              <a:cs typeface="Nunito"/>
              <a:sym typeface="Nunito"/>
            </a:endParaRPr>
          </a:p>
        </p:txBody>
      </p:sp>
      <p:sp>
        <p:nvSpPr>
          <p:cNvPr id="404" name="Google Shape;404;p46"/>
          <p:cNvSpPr txBox="1"/>
          <p:nvPr/>
        </p:nvSpPr>
        <p:spPr>
          <a:xfrm>
            <a:off x="5651050" y="2128150"/>
            <a:ext cx="25164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No relationship to Hofstede’s theory</a:t>
            </a:r>
            <a:endParaRPr sz="1800">
              <a:solidFill>
                <a:schemeClr val="dk2"/>
              </a:solidFill>
              <a:latin typeface="Nunito"/>
              <a:ea typeface="Nunito"/>
              <a:cs typeface="Nunito"/>
              <a:sym typeface="Nunito"/>
            </a:endParaRPr>
          </a:p>
        </p:txBody>
      </p:sp>
      <p:sp>
        <p:nvSpPr>
          <p:cNvPr id="405" name="Google Shape;405;p46"/>
          <p:cNvSpPr/>
          <p:nvPr/>
        </p:nvSpPr>
        <p:spPr>
          <a:xfrm>
            <a:off x="4065950" y="22745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a:off x="4065938" y="3232850"/>
            <a:ext cx="1282500" cy="3450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txBox="1"/>
          <p:nvPr>
            <p:ph idx="1" type="body"/>
          </p:nvPr>
        </p:nvSpPr>
        <p:spPr>
          <a:xfrm>
            <a:off x="446850" y="3159650"/>
            <a:ext cx="27183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Nunito"/>
                <a:ea typeface="Nunito"/>
                <a:cs typeface="Nunito"/>
                <a:sym typeface="Nunito"/>
              </a:rPr>
              <a:t>Culture moderator not significant (p=0.97)</a:t>
            </a:r>
            <a:endParaRPr sz="1800">
              <a:latin typeface="Nunito"/>
              <a:ea typeface="Nunito"/>
              <a:cs typeface="Nunito"/>
              <a:sym typeface="Nunito"/>
            </a:endParaRPr>
          </a:p>
        </p:txBody>
      </p:sp>
      <p:sp>
        <p:nvSpPr>
          <p:cNvPr id="408" name="Google Shape;408;p46"/>
          <p:cNvSpPr txBox="1"/>
          <p:nvPr/>
        </p:nvSpPr>
        <p:spPr>
          <a:xfrm>
            <a:off x="5678050" y="3159650"/>
            <a:ext cx="3154200" cy="4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a:ea typeface="Nunito"/>
                <a:cs typeface="Nunito"/>
                <a:sym typeface="Nunito"/>
              </a:rPr>
              <a:t>No support</a:t>
            </a:r>
            <a:r>
              <a:rPr lang="en" sz="1800">
                <a:solidFill>
                  <a:schemeClr val="dk2"/>
                </a:solidFill>
                <a:latin typeface="Nunito"/>
                <a:ea typeface="Nunito"/>
                <a:cs typeface="Nunito"/>
                <a:sym typeface="Nunito"/>
              </a:rPr>
              <a:t> for Hypothesis 2</a:t>
            </a:r>
            <a:endParaRPr sz="1800">
              <a:solidFill>
                <a:schemeClr val="dk2"/>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47"/>
          <p:cNvPicPr preferRelativeResize="0"/>
          <p:nvPr/>
        </p:nvPicPr>
        <p:blipFill>
          <a:blip r:embed="rId3">
            <a:alphaModFix amt="29000"/>
          </a:blip>
          <a:stretch>
            <a:fillRect/>
          </a:stretch>
        </p:blipFill>
        <p:spPr>
          <a:xfrm>
            <a:off x="4499875" y="212187"/>
            <a:ext cx="4570175" cy="4570175"/>
          </a:xfrm>
          <a:prstGeom prst="rect">
            <a:avLst/>
          </a:prstGeom>
          <a:noFill/>
          <a:ln>
            <a:noFill/>
          </a:ln>
          <a:effectLst>
            <a:outerShdw blurRad="57150" rotWithShape="0" algn="bl" dir="5400000" dist="19050">
              <a:srgbClr val="000000">
                <a:alpha val="50000"/>
              </a:srgbClr>
            </a:outerShdw>
          </a:effectLst>
        </p:spPr>
      </p:pic>
      <p:sp>
        <p:nvSpPr>
          <p:cNvPr id="414" name="Google Shape;414;p47"/>
          <p:cNvSpPr txBox="1"/>
          <p:nvPr>
            <p:ph type="title"/>
          </p:nvPr>
        </p:nvSpPr>
        <p:spPr>
          <a:xfrm>
            <a:off x="462700" y="454413"/>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420" name="Google Shape;420;p48"/>
          <p:cNvSpPr txBox="1"/>
          <p:nvPr>
            <p:ph idx="1" type="body"/>
          </p:nvPr>
        </p:nvSpPr>
        <p:spPr>
          <a:xfrm>
            <a:off x="311700" y="1468825"/>
            <a:ext cx="8520600" cy="35418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No indication that low or high pay scenario determines Say-on-Pay approval</a:t>
            </a:r>
            <a:endParaRPr sz="2400">
              <a:solidFill>
                <a:srgbClr val="000000"/>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influences Say-on-Pay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moderates the relationship between pay scenarios and Say-on-Pay </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Significant results on individual cultural level vs national level (Hofstede’s theory)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Treat results with caution</a:t>
            </a:r>
            <a:endParaRPr sz="2400">
              <a:solidFill>
                <a:srgbClr val="B7B7B7"/>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426" name="Google Shape;426;p49"/>
          <p:cNvSpPr txBox="1"/>
          <p:nvPr>
            <p:ph idx="1" type="body"/>
          </p:nvPr>
        </p:nvSpPr>
        <p:spPr>
          <a:xfrm>
            <a:off x="311700" y="1468825"/>
            <a:ext cx="8520600" cy="35418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No indication that low or high pay scenario determines Say-on-Pay approval</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Indication that culture influences Say-on-Pay</a:t>
            </a:r>
            <a:endParaRPr sz="2400">
              <a:solidFill>
                <a:srgbClr val="000000"/>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moderates the relationship between pay scenarios and Say-on-Pay </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Significant results on individual cultural level vs national level (Hofstede’s theory)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Treat results with caution</a:t>
            </a:r>
            <a:endParaRPr sz="2400">
              <a:solidFill>
                <a:srgbClr val="B7B7B7"/>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432" name="Google Shape;432;p50"/>
          <p:cNvSpPr txBox="1"/>
          <p:nvPr>
            <p:ph idx="1" type="body"/>
          </p:nvPr>
        </p:nvSpPr>
        <p:spPr>
          <a:xfrm>
            <a:off x="311700" y="1468825"/>
            <a:ext cx="8520600" cy="35418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No indication that low or high pay scenario determines Say-on-Pay approval</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influences Say-on-Pay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Indication that culture moderates the relationship between pay scenarios and Say-on-Pay </a:t>
            </a:r>
            <a:endParaRPr sz="2400">
              <a:solidFill>
                <a:srgbClr val="000000"/>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Significant results on individual cultural level vs national level (Hofstede’s theory)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Treat results with caution</a:t>
            </a:r>
            <a:endParaRPr sz="2400">
              <a:solidFill>
                <a:srgbClr val="B7B7B7"/>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438" name="Google Shape;438;p51"/>
          <p:cNvSpPr txBox="1"/>
          <p:nvPr>
            <p:ph idx="1" type="body"/>
          </p:nvPr>
        </p:nvSpPr>
        <p:spPr>
          <a:xfrm>
            <a:off x="311700" y="1468825"/>
            <a:ext cx="8520600" cy="35418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No indication that low or high pay scenario determines Say-on-Pay approval</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influences Say-on-Pay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moderates the relationship between pay scenarios and Say-on-Pay </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Significant results on individual cultural level vs national level (Hofstede’s theory)</a:t>
            </a:r>
            <a:endParaRPr sz="2400">
              <a:solidFill>
                <a:srgbClr val="000000"/>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Treat results with caution</a:t>
            </a:r>
            <a:endParaRPr sz="2400">
              <a:solidFill>
                <a:srgbClr val="B7B7B7"/>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444" name="Google Shape;444;p52"/>
          <p:cNvSpPr txBox="1"/>
          <p:nvPr>
            <p:ph idx="1" type="body"/>
          </p:nvPr>
        </p:nvSpPr>
        <p:spPr>
          <a:xfrm>
            <a:off x="311700" y="1468825"/>
            <a:ext cx="8520600" cy="35418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No indication that low or high pay scenario determines Say-on-Pay approval</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influences Say-on-Pay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Indication that culture moderates the relationship between pay scenarios and Say-on-Pay </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B7B7B7"/>
              </a:buClr>
              <a:buSzPts val="2400"/>
              <a:buFont typeface="Nunito"/>
              <a:buChar char="●"/>
            </a:pPr>
            <a:r>
              <a:rPr lang="en" sz="2400">
                <a:solidFill>
                  <a:srgbClr val="B7B7B7"/>
                </a:solidFill>
                <a:latin typeface="Nunito"/>
                <a:ea typeface="Nunito"/>
                <a:cs typeface="Nunito"/>
                <a:sym typeface="Nunito"/>
              </a:rPr>
              <a:t>Significant results on individual cultural level vs national level (Hofstede’s theory)</a:t>
            </a:r>
            <a:endParaRPr sz="2400">
              <a:solidFill>
                <a:srgbClr val="B7B7B7"/>
              </a:solidFill>
              <a:latin typeface="Nunito"/>
              <a:ea typeface="Nunito"/>
              <a:cs typeface="Nunito"/>
              <a:sym typeface="Nunito"/>
            </a:endParaRPr>
          </a:p>
          <a:p>
            <a:pPr indent="-381000" lvl="0" marL="457200" rtl="0" algn="l">
              <a:lnSpc>
                <a:spcPct val="10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Treat results with caution</a:t>
            </a:r>
            <a:endParaRPr sz="24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 For The Study</a:t>
            </a:r>
            <a:endParaRPr/>
          </a:p>
        </p:txBody>
      </p:sp>
      <p:pic>
        <p:nvPicPr>
          <p:cNvPr id="95" name="Google Shape;95;p17"/>
          <p:cNvPicPr preferRelativeResize="0"/>
          <p:nvPr/>
        </p:nvPicPr>
        <p:blipFill>
          <a:blip r:embed="rId3">
            <a:alphaModFix/>
          </a:blip>
          <a:stretch>
            <a:fillRect/>
          </a:stretch>
        </p:blipFill>
        <p:spPr>
          <a:xfrm>
            <a:off x="447788" y="1445750"/>
            <a:ext cx="2470276" cy="2407476"/>
          </a:xfrm>
          <a:prstGeom prst="rect">
            <a:avLst/>
          </a:prstGeom>
          <a:noFill/>
          <a:ln>
            <a:noFill/>
          </a:ln>
        </p:spPr>
      </p:pic>
      <p:sp>
        <p:nvSpPr>
          <p:cNvPr id="96" name="Google Shape;96;p17"/>
          <p:cNvSpPr txBox="1"/>
          <p:nvPr/>
        </p:nvSpPr>
        <p:spPr>
          <a:xfrm>
            <a:off x="410788" y="4005700"/>
            <a:ext cx="2544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Nunito"/>
                <a:ea typeface="Nunito"/>
                <a:cs typeface="Nunito"/>
                <a:sym typeface="Nunito"/>
              </a:rPr>
              <a:t>High CEO-to-Worker Pay Gap</a:t>
            </a:r>
            <a:endParaRPr b="1" sz="1800">
              <a:latin typeface="Nunito"/>
              <a:ea typeface="Nunito"/>
              <a:cs typeface="Nunito"/>
              <a:sym typeface="Nunito"/>
            </a:endParaRPr>
          </a:p>
        </p:txBody>
      </p:sp>
      <p:pic>
        <p:nvPicPr>
          <p:cNvPr id="97" name="Google Shape;97;p17"/>
          <p:cNvPicPr preferRelativeResize="0"/>
          <p:nvPr/>
        </p:nvPicPr>
        <p:blipFill>
          <a:blip r:embed="rId4">
            <a:alphaModFix/>
          </a:blip>
          <a:stretch>
            <a:fillRect/>
          </a:stretch>
        </p:blipFill>
        <p:spPr>
          <a:xfrm>
            <a:off x="3334138" y="1444050"/>
            <a:ext cx="2470276" cy="2410874"/>
          </a:xfrm>
          <a:prstGeom prst="rect">
            <a:avLst/>
          </a:prstGeom>
          <a:noFill/>
          <a:ln>
            <a:noFill/>
          </a:ln>
        </p:spPr>
      </p:pic>
      <p:sp>
        <p:nvSpPr>
          <p:cNvPr id="98" name="Google Shape;98;p17"/>
          <p:cNvSpPr txBox="1"/>
          <p:nvPr/>
        </p:nvSpPr>
        <p:spPr>
          <a:xfrm>
            <a:off x="3299850" y="4005700"/>
            <a:ext cx="2544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Nunito"/>
                <a:ea typeface="Nunito"/>
                <a:cs typeface="Nunito"/>
                <a:sym typeface="Nunito"/>
              </a:rPr>
              <a:t>US Adopted Say-on-Pay</a:t>
            </a:r>
            <a:endParaRPr b="1" sz="1800">
              <a:latin typeface="Nunito"/>
              <a:ea typeface="Nunito"/>
              <a:cs typeface="Nunito"/>
              <a:sym typeface="Nunito"/>
            </a:endParaRPr>
          </a:p>
        </p:txBody>
      </p:sp>
      <p:pic>
        <p:nvPicPr>
          <p:cNvPr id="99" name="Google Shape;99;p17"/>
          <p:cNvPicPr preferRelativeResize="0"/>
          <p:nvPr/>
        </p:nvPicPr>
        <p:blipFill>
          <a:blip r:embed="rId5">
            <a:alphaModFix/>
          </a:blip>
          <a:stretch>
            <a:fillRect/>
          </a:stretch>
        </p:blipFill>
        <p:spPr>
          <a:xfrm>
            <a:off x="6200963" y="1445750"/>
            <a:ext cx="2470276" cy="2407482"/>
          </a:xfrm>
          <a:prstGeom prst="rect">
            <a:avLst/>
          </a:prstGeom>
          <a:noFill/>
          <a:ln>
            <a:noFill/>
          </a:ln>
        </p:spPr>
      </p:pic>
      <p:sp>
        <p:nvSpPr>
          <p:cNvPr id="100" name="Google Shape;100;p17"/>
          <p:cNvSpPr txBox="1"/>
          <p:nvPr/>
        </p:nvSpPr>
        <p:spPr>
          <a:xfrm>
            <a:off x="6163963" y="4005700"/>
            <a:ext cx="2544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Nunito"/>
                <a:ea typeface="Nunito"/>
                <a:cs typeface="Nunito"/>
                <a:sym typeface="Nunito"/>
              </a:rPr>
              <a:t>The Role of Cultural Dimensions</a:t>
            </a:r>
            <a:endParaRPr b="1" sz="1800">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3"/>
          <p:cNvSpPr txBox="1"/>
          <p:nvPr>
            <p:ph type="title"/>
          </p:nvPr>
        </p:nvSpPr>
        <p:spPr>
          <a:xfrm>
            <a:off x="46270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450" name="Google Shape;450;p53"/>
          <p:cNvPicPr preferRelativeResize="0"/>
          <p:nvPr/>
        </p:nvPicPr>
        <p:blipFill>
          <a:blip r:embed="rId3">
            <a:alphaModFix amt="37000"/>
          </a:blip>
          <a:stretch>
            <a:fillRect/>
          </a:stretch>
        </p:blipFill>
        <p:spPr>
          <a:xfrm>
            <a:off x="4008650" y="413663"/>
            <a:ext cx="4479476" cy="44794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of Previous Literature</a:t>
            </a:r>
            <a:endParaRPr/>
          </a:p>
        </p:txBody>
      </p:sp>
      <p:sp>
        <p:nvSpPr>
          <p:cNvPr id="456" name="Google Shape;456;p54"/>
          <p:cNvSpPr txBox="1"/>
          <p:nvPr>
            <p:ph idx="1" type="body"/>
          </p:nvPr>
        </p:nvSpPr>
        <p:spPr>
          <a:xfrm>
            <a:off x="311700" y="1468825"/>
            <a:ext cx="54861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Hofstede’s cultural dimensions on </a:t>
            </a:r>
            <a:r>
              <a:rPr b="1" lang="en" sz="1800">
                <a:latin typeface="Nunito"/>
                <a:ea typeface="Nunito"/>
                <a:cs typeface="Nunito"/>
                <a:sym typeface="Nunito"/>
              </a:rPr>
              <a:t>total </a:t>
            </a:r>
            <a:r>
              <a:rPr lang="en" sz="1800">
                <a:latin typeface="Nunito"/>
                <a:ea typeface="Nunito"/>
                <a:cs typeface="Nunito"/>
                <a:sym typeface="Nunito"/>
              </a:rPr>
              <a:t>pay levels</a:t>
            </a:r>
            <a:r>
              <a:rPr lang="en" sz="1800">
                <a:solidFill>
                  <a:srgbClr val="000000"/>
                </a:solidFill>
                <a:latin typeface="Nunito"/>
                <a:ea typeface="Nunito"/>
                <a:cs typeface="Nunito"/>
                <a:sym typeface="Nunito"/>
              </a:rPr>
              <a:t>¹</a:t>
            </a:r>
            <a:endParaRPr sz="1800">
              <a:solidFill>
                <a:srgbClr val="000000"/>
              </a:solidFill>
              <a:latin typeface="Nunito"/>
              <a:ea typeface="Nunito"/>
              <a:cs typeface="Nunito"/>
              <a:sym typeface="Nunito"/>
            </a:endParaRPr>
          </a:p>
          <a:p>
            <a:pPr indent="-342900" lvl="0" marL="457200" rtl="0" algn="l">
              <a:lnSpc>
                <a:spcPct val="200000"/>
              </a:lnSpc>
              <a:spcBef>
                <a:spcPts val="1600"/>
              </a:spcBef>
              <a:spcAft>
                <a:spcPts val="0"/>
              </a:spcAft>
              <a:buClr>
                <a:srgbClr val="000000"/>
              </a:buClr>
              <a:buSzPts val="1800"/>
              <a:buFont typeface="Arial"/>
              <a:buChar char="-"/>
            </a:pPr>
            <a:r>
              <a:rPr lang="en" sz="1800">
                <a:solidFill>
                  <a:srgbClr val="000000"/>
                </a:solidFill>
                <a:latin typeface="Nunito"/>
                <a:ea typeface="Nunito"/>
                <a:cs typeface="Nunito"/>
                <a:sym typeface="Nunito"/>
              </a:rPr>
              <a:t>NOT on pay </a:t>
            </a:r>
            <a:r>
              <a:rPr b="1" lang="en" sz="1800">
                <a:solidFill>
                  <a:srgbClr val="000000"/>
                </a:solidFill>
                <a:latin typeface="Nunito"/>
                <a:ea typeface="Nunito"/>
                <a:cs typeface="Nunito"/>
                <a:sym typeface="Nunito"/>
              </a:rPr>
              <a:t>perception</a:t>
            </a:r>
            <a:endParaRPr sz="1800">
              <a:solidFill>
                <a:srgbClr val="000000"/>
              </a:solidFill>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Cultural analysis on the </a:t>
            </a:r>
            <a:r>
              <a:rPr b="1" lang="en" sz="1800">
                <a:latin typeface="Nunito"/>
                <a:ea typeface="Nunito"/>
                <a:cs typeface="Nunito"/>
                <a:sym typeface="Nunito"/>
              </a:rPr>
              <a:t>national</a:t>
            </a:r>
            <a:r>
              <a:rPr lang="en" sz="1800">
                <a:latin typeface="Nunito"/>
                <a:ea typeface="Nunito"/>
                <a:cs typeface="Nunito"/>
                <a:sym typeface="Nunito"/>
              </a:rPr>
              <a:t> level</a:t>
            </a:r>
            <a:r>
              <a:rPr lang="en" sz="1800">
                <a:solidFill>
                  <a:srgbClr val="000000"/>
                </a:solidFill>
                <a:latin typeface="Nunito"/>
                <a:ea typeface="Nunito"/>
                <a:cs typeface="Nunito"/>
                <a:sym typeface="Nunito"/>
              </a:rPr>
              <a:t>¹ </a:t>
            </a:r>
            <a:r>
              <a:rPr lang="en" sz="1800">
                <a:solidFill>
                  <a:srgbClr val="333333"/>
                </a:solidFill>
                <a:latin typeface="Nunito"/>
                <a:ea typeface="Nunito"/>
                <a:cs typeface="Nunito"/>
                <a:sym typeface="Nunito"/>
              </a:rPr>
              <a:t>²</a:t>
            </a:r>
            <a:endParaRPr sz="1800">
              <a:solidFill>
                <a:srgbClr val="333333"/>
              </a:solidFill>
              <a:latin typeface="Nunito"/>
              <a:ea typeface="Nunito"/>
              <a:cs typeface="Nunito"/>
              <a:sym typeface="Nunito"/>
            </a:endParaRPr>
          </a:p>
          <a:p>
            <a:pPr indent="-342900" lvl="0" marL="457200" rtl="0" algn="l">
              <a:lnSpc>
                <a:spcPct val="200000"/>
              </a:lnSpc>
              <a:spcBef>
                <a:spcPts val="1600"/>
              </a:spcBef>
              <a:spcAft>
                <a:spcPts val="0"/>
              </a:spcAft>
              <a:buClr>
                <a:srgbClr val="333333"/>
              </a:buClr>
              <a:buSzPts val="1800"/>
              <a:buFont typeface="Arial"/>
              <a:buChar char="-"/>
            </a:pPr>
            <a:r>
              <a:rPr lang="en" sz="1800">
                <a:solidFill>
                  <a:srgbClr val="000000"/>
                </a:solidFill>
                <a:latin typeface="Nunito"/>
                <a:ea typeface="Nunito"/>
                <a:cs typeface="Nunito"/>
                <a:sym typeface="Nunito"/>
              </a:rPr>
              <a:t>NOT in the </a:t>
            </a:r>
            <a:r>
              <a:rPr b="1" lang="en" sz="1800">
                <a:solidFill>
                  <a:srgbClr val="000000"/>
                </a:solidFill>
                <a:latin typeface="Nunito"/>
                <a:ea typeface="Nunito"/>
                <a:cs typeface="Nunito"/>
                <a:sym typeface="Nunito"/>
              </a:rPr>
              <a:t>individual</a:t>
            </a:r>
            <a:r>
              <a:rPr lang="en" sz="1800">
                <a:solidFill>
                  <a:srgbClr val="000000"/>
                </a:solidFill>
                <a:latin typeface="Nunito"/>
                <a:ea typeface="Nunito"/>
                <a:cs typeface="Nunito"/>
                <a:sym typeface="Nunito"/>
              </a:rPr>
              <a:t> level</a:t>
            </a:r>
            <a:endParaRPr sz="1800">
              <a:solidFill>
                <a:srgbClr val="333333"/>
              </a:solidFill>
              <a:latin typeface="Nunito"/>
              <a:ea typeface="Nunito"/>
              <a:cs typeface="Nunito"/>
              <a:sym typeface="Nunito"/>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latin typeface="Arial"/>
              <a:ea typeface="Arial"/>
              <a:cs typeface="Arial"/>
              <a:sym typeface="Arial"/>
            </a:endParaRPr>
          </a:p>
          <a:p>
            <a:pPr indent="0" lvl="0" marL="0" rtl="0" algn="l">
              <a:spcBef>
                <a:spcPts val="1600"/>
              </a:spcBef>
              <a:spcAft>
                <a:spcPts val="1600"/>
              </a:spcAft>
              <a:buNone/>
            </a:pPr>
            <a:r>
              <a:t/>
            </a:r>
            <a:endParaRPr sz="1600">
              <a:latin typeface="Nunito"/>
              <a:ea typeface="Nunito"/>
              <a:cs typeface="Nunito"/>
              <a:sym typeface="Nunito"/>
            </a:endParaRPr>
          </a:p>
        </p:txBody>
      </p:sp>
      <p:pic>
        <p:nvPicPr>
          <p:cNvPr id="457" name="Google Shape;457;p54"/>
          <p:cNvPicPr preferRelativeResize="0"/>
          <p:nvPr/>
        </p:nvPicPr>
        <p:blipFill>
          <a:blip r:embed="rId3">
            <a:alphaModFix/>
          </a:blip>
          <a:stretch>
            <a:fillRect/>
          </a:stretch>
        </p:blipFill>
        <p:spPr>
          <a:xfrm>
            <a:off x="6389275" y="1740338"/>
            <a:ext cx="1662825" cy="1662825"/>
          </a:xfrm>
          <a:prstGeom prst="rect">
            <a:avLst/>
          </a:prstGeom>
          <a:noFill/>
          <a:ln>
            <a:noFill/>
          </a:ln>
        </p:spPr>
      </p:pic>
      <p:sp>
        <p:nvSpPr>
          <p:cNvPr id="458" name="Google Shape;458;p54"/>
          <p:cNvSpPr txBox="1"/>
          <p:nvPr/>
        </p:nvSpPr>
        <p:spPr>
          <a:xfrm>
            <a:off x="286750" y="4817125"/>
            <a:ext cx="36918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swald"/>
                <a:ea typeface="Oswald"/>
                <a:cs typeface="Oswald"/>
                <a:sym typeface="Oswald"/>
              </a:rPr>
              <a:t>¹Tosi et al. (2004); </a:t>
            </a:r>
            <a:r>
              <a:rPr lang="en" sz="900">
                <a:solidFill>
                  <a:srgbClr val="333333"/>
                </a:solidFill>
                <a:latin typeface="Oswald"/>
                <a:ea typeface="Oswald"/>
                <a:cs typeface="Oswald"/>
                <a:sym typeface="Oswald"/>
              </a:rPr>
              <a:t>²</a:t>
            </a:r>
            <a:r>
              <a:rPr lang="en" sz="900">
                <a:latin typeface="Oswald"/>
                <a:ea typeface="Oswald"/>
                <a:cs typeface="Oswald"/>
                <a:sym typeface="Oswald"/>
              </a:rPr>
              <a:t>Yoo et al. (2011)</a:t>
            </a:r>
            <a:endParaRPr sz="900">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Theoretical Applications</a:t>
            </a:r>
            <a:endParaRPr/>
          </a:p>
        </p:txBody>
      </p:sp>
      <p:sp>
        <p:nvSpPr>
          <p:cNvPr id="464" name="Google Shape;464;p5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How individualism is correlated with Say-on-Pay approval</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Culture is one of the variables that influences Say-on-Pay approval</a:t>
            </a:r>
            <a:endParaRPr sz="1800">
              <a:latin typeface="Nunito"/>
              <a:ea typeface="Nunito"/>
              <a:cs typeface="Nunito"/>
              <a:sym typeface="Nunito"/>
            </a:endParaRPr>
          </a:p>
          <a:p>
            <a:pPr indent="0" lvl="0" marL="0" rtl="0" algn="l">
              <a:spcBef>
                <a:spcPts val="1600"/>
              </a:spcBef>
              <a:spcAft>
                <a:spcPts val="1600"/>
              </a:spcAft>
              <a:buNone/>
            </a:pPr>
            <a:r>
              <a:rPr lang="en" sz="1800">
                <a:latin typeface="Nunito"/>
                <a:ea typeface="Nunito"/>
                <a:cs typeface="Nunito"/>
                <a:sym typeface="Nunito"/>
              </a:rPr>
              <a:t>Difference in individual and national culture</a:t>
            </a:r>
            <a:endParaRPr sz="1800">
              <a:latin typeface="Nunito"/>
              <a:ea typeface="Nunito"/>
              <a:cs typeface="Nunito"/>
              <a:sym typeface="Nunito"/>
            </a:endParaRPr>
          </a:p>
        </p:txBody>
      </p:sp>
      <p:sp>
        <p:nvSpPr>
          <p:cNvPr id="465" name="Google Shape;465;p5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rgbClr val="000000"/>
              </a:buClr>
              <a:buSzPts val="1100"/>
              <a:buFont typeface="Arial"/>
              <a:buNone/>
            </a:pPr>
            <a:r>
              <a:rPr lang="en" sz="1800">
                <a:solidFill>
                  <a:srgbClr val="000000"/>
                </a:solidFill>
                <a:latin typeface="Nunito"/>
                <a:ea typeface="Nunito"/>
                <a:cs typeface="Nunito"/>
                <a:sym typeface="Nunito"/>
              </a:rPr>
              <a:t>Building upon the research of:</a:t>
            </a:r>
            <a:endParaRPr sz="1800">
              <a:solidFill>
                <a:srgbClr val="000000"/>
              </a:solidFill>
              <a:latin typeface="Nunito"/>
              <a:ea typeface="Nunito"/>
              <a:cs typeface="Nunito"/>
              <a:sym typeface="Nunito"/>
            </a:endParaRPr>
          </a:p>
          <a:p>
            <a:pPr indent="0" lvl="0" marL="457200" rtl="0" algn="l">
              <a:lnSpc>
                <a:spcPct val="200000"/>
              </a:lnSpc>
              <a:spcBef>
                <a:spcPts val="0"/>
              </a:spcBef>
              <a:spcAft>
                <a:spcPts val="0"/>
              </a:spcAft>
              <a:buClr>
                <a:srgbClr val="000000"/>
              </a:buClr>
              <a:buSzPts val="1100"/>
              <a:buFont typeface="Arial"/>
              <a:buNone/>
            </a:pPr>
            <a:r>
              <a:rPr lang="en" sz="1800">
                <a:solidFill>
                  <a:srgbClr val="000000"/>
                </a:solidFill>
                <a:latin typeface="Nunito"/>
                <a:ea typeface="Nunito"/>
                <a:cs typeface="Nunito"/>
                <a:sym typeface="Nunito"/>
              </a:rPr>
              <a:t>Tosi et al. (2004)</a:t>
            </a:r>
            <a:endParaRPr sz="1800">
              <a:solidFill>
                <a:srgbClr val="000000"/>
              </a:solidFill>
              <a:latin typeface="Nunito"/>
              <a:ea typeface="Nunito"/>
              <a:cs typeface="Nunito"/>
              <a:sym typeface="Nunito"/>
            </a:endParaRPr>
          </a:p>
          <a:p>
            <a:pPr indent="0" lvl="0" marL="457200" rtl="0" algn="l">
              <a:lnSpc>
                <a:spcPct val="200000"/>
              </a:lnSpc>
              <a:spcBef>
                <a:spcPts val="0"/>
              </a:spcBef>
              <a:spcAft>
                <a:spcPts val="0"/>
              </a:spcAft>
              <a:buClr>
                <a:srgbClr val="000000"/>
              </a:buClr>
              <a:buSzPts val="1100"/>
              <a:buFont typeface="Arial"/>
              <a:buNone/>
            </a:pPr>
            <a:r>
              <a:rPr lang="en" sz="1800">
                <a:solidFill>
                  <a:srgbClr val="000000"/>
                </a:solidFill>
                <a:latin typeface="Nunito"/>
                <a:ea typeface="Nunito"/>
                <a:cs typeface="Nunito"/>
                <a:sym typeface="Nunito"/>
              </a:rPr>
              <a:t>Krause et al. (2014)</a:t>
            </a:r>
            <a:endParaRPr sz="1800">
              <a:solidFill>
                <a:srgbClr val="000000"/>
              </a:solidFill>
              <a:latin typeface="Nunito"/>
              <a:ea typeface="Nunito"/>
              <a:cs typeface="Nunito"/>
              <a:sym typeface="Nunito"/>
            </a:endParaRPr>
          </a:p>
          <a:p>
            <a:pPr indent="0" lvl="0" marL="457200" rtl="0" algn="l">
              <a:lnSpc>
                <a:spcPct val="200000"/>
              </a:lnSpc>
              <a:spcBef>
                <a:spcPts val="0"/>
              </a:spcBef>
              <a:spcAft>
                <a:spcPts val="0"/>
              </a:spcAft>
              <a:buClr>
                <a:srgbClr val="000000"/>
              </a:buClr>
              <a:buSzPts val="1100"/>
              <a:buFont typeface="Arial"/>
              <a:buNone/>
            </a:pPr>
            <a:r>
              <a:rPr lang="en" sz="1800">
                <a:solidFill>
                  <a:srgbClr val="000000"/>
                </a:solidFill>
                <a:latin typeface="Nunito"/>
                <a:ea typeface="Nunito"/>
                <a:cs typeface="Nunito"/>
                <a:sym typeface="Nunito"/>
              </a:rPr>
              <a:t>Yoo et al. (2011)</a:t>
            </a:r>
            <a:endParaRPr sz="1800">
              <a:solidFill>
                <a:srgbClr val="000000"/>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Implications for practice</a:t>
            </a:r>
            <a:endParaRPr/>
          </a:p>
        </p:txBody>
      </p:sp>
      <p:sp>
        <p:nvSpPr>
          <p:cNvPr id="471" name="Google Shape;471;p56"/>
          <p:cNvSpPr txBox="1"/>
          <p:nvPr>
            <p:ph idx="1" type="body"/>
          </p:nvPr>
        </p:nvSpPr>
        <p:spPr>
          <a:xfrm>
            <a:off x="311700" y="16974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How culture affects perceptions of business practices</a:t>
            </a:r>
            <a:endParaRPr sz="1800">
              <a:latin typeface="Nunito"/>
              <a:ea typeface="Nunito"/>
              <a:cs typeface="Nunito"/>
              <a:sym typeface="Nunito"/>
            </a:endParaRPr>
          </a:p>
          <a:p>
            <a:pPr indent="0" lvl="0" marL="0" rtl="0" algn="l">
              <a:spcBef>
                <a:spcPts val="1600"/>
              </a:spcBef>
              <a:spcAft>
                <a:spcPts val="0"/>
              </a:spcAft>
              <a:buNone/>
            </a:pPr>
            <a:r>
              <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How individualism moderates choices</a:t>
            </a:r>
            <a:endParaRPr b="1" sz="1800">
              <a:latin typeface="Nunito"/>
              <a:ea typeface="Nunito"/>
              <a:cs typeface="Nunito"/>
              <a:sym typeface="Nunito"/>
            </a:endParaRPr>
          </a:p>
          <a:p>
            <a:pPr indent="0" lvl="0" marL="0" rtl="0" algn="l">
              <a:spcBef>
                <a:spcPts val="1600"/>
              </a:spcBef>
              <a:spcAft>
                <a:spcPts val="1600"/>
              </a:spcAft>
              <a:buNone/>
            </a:pPr>
            <a:r>
              <a:t/>
            </a:r>
            <a:endParaRPr sz="1800">
              <a:latin typeface="Nunito"/>
              <a:ea typeface="Nunito"/>
              <a:cs typeface="Nunito"/>
              <a:sym typeface="Nunito"/>
            </a:endParaRPr>
          </a:p>
        </p:txBody>
      </p:sp>
      <p:sp>
        <p:nvSpPr>
          <p:cNvPr id="472" name="Google Shape;472;p56"/>
          <p:cNvSpPr txBox="1"/>
          <p:nvPr>
            <p:ph idx="1" type="body"/>
          </p:nvPr>
        </p:nvSpPr>
        <p:spPr>
          <a:xfrm>
            <a:off x="4604000" y="16974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Nunito"/>
                <a:ea typeface="Nunito"/>
                <a:cs typeface="Nunito"/>
                <a:sym typeface="Nunito"/>
              </a:rPr>
              <a:t>Help managers gain support of investors</a:t>
            </a:r>
            <a:endParaRPr sz="1800">
              <a:solidFill>
                <a:srgbClr val="000000"/>
              </a:solidFill>
              <a:latin typeface="Nunito"/>
              <a:ea typeface="Nunito"/>
              <a:cs typeface="Nunito"/>
              <a:sym typeface="Nunito"/>
            </a:endParaRPr>
          </a:p>
          <a:p>
            <a:pPr indent="0" lvl="0" marL="0" rtl="0" algn="l">
              <a:spcBef>
                <a:spcPts val="1000"/>
              </a:spcBef>
              <a:spcAft>
                <a:spcPts val="0"/>
              </a:spcAft>
              <a:buNone/>
            </a:pPr>
            <a:r>
              <a:t/>
            </a:r>
            <a:endParaRPr sz="1800">
              <a:solidFill>
                <a:srgbClr val="000000"/>
              </a:solidFill>
              <a:latin typeface="Nunito"/>
              <a:ea typeface="Nunito"/>
              <a:cs typeface="Nunito"/>
              <a:sym typeface="Nunito"/>
            </a:endParaRPr>
          </a:p>
          <a:p>
            <a:pPr indent="0" lvl="0" marL="0" rtl="0" algn="l">
              <a:spcBef>
                <a:spcPts val="1000"/>
              </a:spcBef>
              <a:spcAft>
                <a:spcPts val="1000"/>
              </a:spcAft>
              <a:buNone/>
            </a:pPr>
            <a:r>
              <a:rPr lang="en" sz="1800">
                <a:solidFill>
                  <a:srgbClr val="000000"/>
                </a:solidFill>
                <a:latin typeface="Nunito"/>
                <a:ea typeface="Nunito"/>
                <a:cs typeface="Nunito"/>
                <a:sym typeface="Nunito"/>
              </a:rPr>
              <a:t>Broad implications for future corporate governance practices in Asia</a:t>
            </a:r>
            <a:r>
              <a:rPr lang="en" sz="1600">
                <a:solidFill>
                  <a:srgbClr val="000000"/>
                </a:solidFill>
                <a:latin typeface="Arial"/>
                <a:ea typeface="Arial"/>
                <a:cs typeface="Arial"/>
                <a:sym typeface="Arial"/>
              </a:rPr>
              <a:t>¹</a:t>
            </a:r>
            <a:endParaRPr b="1" sz="1800">
              <a:latin typeface="Nunito"/>
              <a:ea typeface="Nunito"/>
              <a:cs typeface="Nunito"/>
              <a:sym typeface="Nunito"/>
            </a:endParaRPr>
          </a:p>
        </p:txBody>
      </p:sp>
      <p:sp>
        <p:nvSpPr>
          <p:cNvPr id="473" name="Google Shape;473;p56"/>
          <p:cNvSpPr txBox="1"/>
          <p:nvPr/>
        </p:nvSpPr>
        <p:spPr>
          <a:xfrm>
            <a:off x="143375" y="4772325"/>
            <a:ext cx="2975100" cy="2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latin typeface="Oswald"/>
                <a:ea typeface="Oswald"/>
                <a:cs typeface="Oswald"/>
                <a:sym typeface="Oswald"/>
              </a:rPr>
              <a:t>¹Gao (2004)</a:t>
            </a:r>
            <a:endParaRPr sz="1000">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pic>
        <p:nvPicPr>
          <p:cNvPr id="479" name="Google Shape;479;p57"/>
          <p:cNvPicPr preferRelativeResize="0"/>
          <p:nvPr/>
        </p:nvPicPr>
        <p:blipFill>
          <a:blip r:embed="rId3">
            <a:alphaModFix amt="41000"/>
          </a:blip>
          <a:stretch>
            <a:fillRect/>
          </a:stretch>
        </p:blipFill>
        <p:spPr>
          <a:xfrm>
            <a:off x="3604950" y="-18162"/>
            <a:ext cx="5179825" cy="5179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Political Leanings</a:t>
            </a:r>
            <a:endParaRPr/>
          </a:p>
        </p:txBody>
      </p:sp>
      <p:sp>
        <p:nvSpPr>
          <p:cNvPr id="485" name="Google Shape;485;p5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5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a:p>
            <a:pPr indent="-342900" lvl="0" marL="457200" rtl="0" algn="l">
              <a:lnSpc>
                <a:spcPct val="113000"/>
              </a:lnSpc>
              <a:spcBef>
                <a:spcPts val="1600"/>
              </a:spcBef>
              <a:spcAft>
                <a:spcPts val="0"/>
              </a:spcAft>
              <a:buSzPts val="1800"/>
              <a:buFont typeface="Nunito"/>
              <a:buChar char="●"/>
            </a:pPr>
            <a:r>
              <a:rPr lang="en">
                <a:latin typeface="Nunito"/>
                <a:ea typeface="Nunito"/>
                <a:cs typeface="Nunito"/>
                <a:sym typeface="Nunito"/>
              </a:rPr>
              <a:t>Potential for bias</a:t>
            </a:r>
            <a:endParaRPr>
              <a:latin typeface="Nunito"/>
              <a:ea typeface="Nunito"/>
              <a:cs typeface="Nunito"/>
              <a:sym typeface="Nunito"/>
            </a:endParaRPr>
          </a:p>
          <a:p>
            <a:pPr indent="-342900" lvl="0" marL="457200" rtl="0" algn="l">
              <a:lnSpc>
                <a:spcPct val="113000"/>
              </a:lnSpc>
              <a:spcBef>
                <a:spcPts val="3000"/>
              </a:spcBef>
              <a:spcAft>
                <a:spcPts val="0"/>
              </a:spcAft>
              <a:buSzPts val="1800"/>
              <a:buFont typeface="Nunito"/>
              <a:buChar char="●"/>
            </a:pPr>
            <a:r>
              <a:rPr lang="en">
                <a:latin typeface="Nunito"/>
                <a:ea typeface="Nunito"/>
                <a:cs typeface="Nunito"/>
                <a:sym typeface="Nunito"/>
              </a:rPr>
              <a:t>MBA students are young</a:t>
            </a:r>
            <a:endParaRPr>
              <a:latin typeface="Nunito"/>
              <a:ea typeface="Nunito"/>
              <a:cs typeface="Nunito"/>
              <a:sym typeface="Nunito"/>
            </a:endParaRPr>
          </a:p>
          <a:p>
            <a:pPr indent="-342900" lvl="0" marL="457200" rtl="0" algn="l">
              <a:lnSpc>
                <a:spcPct val="113000"/>
              </a:lnSpc>
              <a:spcBef>
                <a:spcPts val="3000"/>
              </a:spcBef>
              <a:spcAft>
                <a:spcPts val="3000"/>
              </a:spcAft>
              <a:buSzPts val="1800"/>
              <a:buFont typeface="Nunito"/>
              <a:buChar char="●"/>
            </a:pPr>
            <a:r>
              <a:rPr lang="en">
                <a:latin typeface="Nunito"/>
                <a:ea typeface="Nunito"/>
                <a:cs typeface="Nunito"/>
                <a:sym typeface="Nunito"/>
              </a:rPr>
              <a:t>Fix by sampling real investors</a:t>
            </a:r>
            <a:endParaRPr>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9"/>
          <p:cNvSpPr txBox="1"/>
          <p:nvPr>
            <p:ph type="title"/>
          </p:nvPr>
        </p:nvSpPr>
        <p:spPr>
          <a:xfrm>
            <a:off x="4873250" y="976988"/>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Multicollinearity</a:t>
            </a:r>
            <a:endParaRPr/>
          </a:p>
        </p:txBody>
      </p:sp>
      <p:sp>
        <p:nvSpPr>
          <p:cNvPr id="492" name="Google Shape;492;p59"/>
          <p:cNvSpPr txBox="1"/>
          <p:nvPr>
            <p:ph idx="1" type="subTitle"/>
          </p:nvPr>
        </p:nvSpPr>
        <p:spPr>
          <a:xfrm>
            <a:off x="4873250" y="291277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59"/>
          <p:cNvSpPr txBox="1"/>
          <p:nvPr>
            <p:ph idx="2" type="body"/>
          </p:nvPr>
        </p:nvSpPr>
        <p:spPr>
          <a:xfrm>
            <a:off x="410950" y="284850"/>
            <a:ext cx="3837000" cy="4573800"/>
          </a:xfrm>
          <a:prstGeom prst="rect">
            <a:avLst/>
          </a:prstGeom>
        </p:spPr>
        <p:txBody>
          <a:bodyPr anchorCtr="0" anchor="ctr" bIns="91425" lIns="91425" spcFirstLastPara="1" rIns="91425" wrap="square" tIns="91425">
            <a:noAutofit/>
          </a:bodyPr>
          <a:lstStyle/>
          <a:p>
            <a:pPr indent="0" lvl="0" marL="0" rtl="0" algn="l">
              <a:lnSpc>
                <a:spcPct val="114000"/>
              </a:lnSpc>
              <a:spcBef>
                <a:spcPts val="0"/>
              </a:spcBef>
              <a:spcAft>
                <a:spcPts val="0"/>
              </a:spcAft>
              <a:buNone/>
            </a:pPr>
            <a:r>
              <a:t/>
            </a:r>
            <a:endParaRPr>
              <a:latin typeface="Nunito"/>
              <a:ea typeface="Nunito"/>
              <a:cs typeface="Nunito"/>
              <a:sym typeface="Nunito"/>
            </a:endParaRPr>
          </a:p>
          <a:p>
            <a:pPr indent="-342900" lvl="0" marL="457200" rtl="0" algn="l">
              <a:lnSpc>
                <a:spcPct val="114000"/>
              </a:lnSpc>
              <a:spcBef>
                <a:spcPts val="3000"/>
              </a:spcBef>
              <a:spcAft>
                <a:spcPts val="0"/>
              </a:spcAft>
              <a:buSzPts val="1800"/>
              <a:buFont typeface="Nunito"/>
              <a:buChar char="●"/>
            </a:pPr>
            <a:r>
              <a:rPr lang="en">
                <a:latin typeface="Nunito"/>
                <a:ea typeface="Nunito"/>
                <a:cs typeface="Nunito"/>
                <a:sym typeface="Nunito"/>
              </a:rPr>
              <a:t>Issues in data due to small sample size</a:t>
            </a:r>
            <a:endParaRPr>
              <a:latin typeface="Nunito"/>
              <a:ea typeface="Nunito"/>
              <a:cs typeface="Nunito"/>
              <a:sym typeface="Nunito"/>
            </a:endParaRPr>
          </a:p>
          <a:p>
            <a:pPr indent="-342900" lvl="0" marL="457200" rtl="0" algn="l">
              <a:lnSpc>
                <a:spcPct val="114000"/>
              </a:lnSpc>
              <a:spcBef>
                <a:spcPts val="3000"/>
              </a:spcBef>
              <a:spcAft>
                <a:spcPts val="0"/>
              </a:spcAft>
              <a:buSzPts val="1800"/>
              <a:buFont typeface="Nunito"/>
              <a:buChar char="●"/>
            </a:pPr>
            <a:r>
              <a:rPr lang="en">
                <a:latin typeface="Nunito"/>
                <a:ea typeface="Nunito"/>
                <a:cs typeface="Nunito"/>
                <a:sym typeface="Nunito"/>
              </a:rPr>
              <a:t>n=106</a:t>
            </a:r>
            <a:endParaRPr>
              <a:latin typeface="Nunito"/>
              <a:ea typeface="Nunito"/>
              <a:cs typeface="Nunito"/>
              <a:sym typeface="Nunito"/>
            </a:endParaRPr>
          </a:p>
          <a:p>
            <a:pPr indent="-342900" lvl="0" marL="457200" rtl="0" algn="l">
              <a:lnSpc>
                <a:spcPct val="114000"/>
              </a:lnSpc>
              <a:spcBef>
                <a:spcPts val="3000"/>
              </a:spcBef>
              <a:spcAft>
                <a:spcPts val="0"/>
              </a:spcAft>
              <a:buSzPts val="1800"/>
              <a:buFont typeface="Nunito"/>
              <a:buChar char="●"/>
            </a:pPr>
            <a:r>
              <a:rPr lang="en">
                <a:latin typeface="Nunito"/>
                <a:ea typeface="Nunito"/>
                <a:cs typeface="Nunito"/>
                <a:sym typeface="Nunito"/>
              </a:rPr>
              <a:t>More connections to universities and alumni groups</a:t>
            </a:r>
            <a:endParaRPr>
              <a:latin typeface="Nunito"/>
              <a:ea typeface="Nunito"/>
              <a:cs typeface="Nunito"/>
              <a:sym typeface="Nunito"/>
            </a:endParaRPr>
          </a:p>
          <a:p>
            <a:pPr indent="0" lvl="0" marL="0" rtl="0" algn="l">
              <a:spcBef>
                <a:spcPts val="3000"/>
              </a:spcBef>
              <a:spcAft>
                <a:spcPts val="1600"/>
              </a:spcAft>
              <a:buNone/>
            </a:pPr>
            <a:r>
              <a:t/>
            </a:r>
            <a:endParaRPr>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0"/>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Realism</a:t>
            </a:r>
            <a:endParaRPr/>
          </a:p>
        </p:txBody>
      </p:sp>
      <p:sp>
        <p:nvSpPr>
          <p:cNvPr id="499" name="Google Shape;499;p60"/>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6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14000"/>
              </a:lnSpc>
              <a:spcBef>
                <a:spcPts val="0"/>
              </a:spcBef>
              <a:spcAft>
                <a:spcPts val="0"/>
              </a:spcAft>
              <a:buSzPts val="1800"/>
              <a:buFont typeface="Nunito"/>
              <a:buChar char="●"/>
            </a:pPr>
            <a:r>
              <a:rPr lang="en">
                <a:latin typeface="Nunito"/>
                <a:ea typeface="Nunito"/>
                <a:cs typeface="Nunito"/>
                <a:sym typeface="Nunito"/>
              </a:rPr>
              <a:t>Altered voting preferences</a:t>
            </a:r>
            <a:endParaRPr>
              <a:latin typeface="Nunito"/>
              <a:ea typeface="Nunito"/>
              <a:cs typeface="Nunito"/>
              <a:sym typeface="Nunito"/>
            </a:endParaRPr>
          </a:p>
          <a:p>
            <a:pPr indent="-342900" lvl="0" marL="457200" rtl="0" algn="l">
              <a:lnSpc>
                <a:spcPct val="114000"/>
              </a:lnSpc>
              <a:spcBef>
                <a:spcPts val="3000"/>
              </a:spcBef>
              <a:spcAft>
                <a:spcPts val="0"/>
              </a:spcAft>
              <a:buSzPts val="1800"/>
              <a:buFont typeface="Nunito"/>
              <a:buChar char="●"/>
            </a:pPr>
            <a:r>
              <a:rPr lang="en">
                <a:latin typeface="Nunito"/>
                <a:ea typeface="Nunito"/>
                <a:cs typeface="Nunito"/>
                <a:sym typeface="Nunito"/>
              </a:rPr>
              <a:t>Realism vs hypothetical scenario</a:t>
            </a:r>
            <a:endParaRPr>
              <a:latin typeface="Nunito"/>
              <a:ea typeface="Nunito"/>
              <a:cs typeface="Nunito"/>
              <a:sym typeface="Nunito"/>
            </a:endParaRPr>
          </a:p>
          <a:p>
            <a:pPr indent="-342900" lvl="0" marL="457200" rtl="0" algn="l">
              <a:lnSpc>
                <a:spcPct val="114000"/>
              </a:lnSpc>
              <a:spcBef>
                <a:spcPts val="3000"/>
              </a:spcBef>
              <a:spcAft>
                <a:spcPts val="3000"/>
              </a:spcAft>
              <a:buSzPts val="1800"/>
              <a:buFont typeface="Nunito"/>
              <a:buChar char="●"/>
            </a:pPr>
            <a:r>
              <a:rPr lang="en">
                <a:latin typeface="Nunito"/>
                <a:ea typeface="Nunito"/>
                <a:cs typeface="Nunito"/>
                <a:sym typeface="Nunito"/>
              </a:rPr>
              <a:t>Several case studies</a:t>
            </a:r>
            <a:endParaRPr>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Nunito"/>
                <a:ea typeface="Nunito"/>
                <a:cs typeface="Nunito"/>
                <a:sym typeface="Nunito"/>
              </a:rPr>
              <a:t>Questions may now be asked.</a:t>
            </a:r>
            <a:endParaRPr>
              <a:latin typeface="Nunito"/>
              <a:ea typeface="Nunito"/>
              <a:cs typeface="Nunito"/>
              <a:sym typeface="Nunito"/>
            </a:endParaRPr>
          </a:p>
        </p:txBody>
      </p:sp>
      <p:pic>
        <p:nvPicPr>
          <p:cNvPr id="506" name="Google Shape;506;p61"/>
          <p:cNvPicPr preferRelativeResize="0"/>
          <p:nvPr/>
        </p:nvPicPr>
        <p:blipFill rotWithShape="1">
          <a:blip r:embed="rId3">
            <a:alphaModFix amt="15000"/>
          </a:blip>
          <a:srcRect b="12779" l="4206" r="-20095" t="-12780"/>
          <a:stretch/>
        </p:blipFill>
        <p:spPr>
          <a:xfrm>
            <a:off x="5962875" y="-289175"/>
            <a:ext cx="4187726" cy="5315625"/>
          </a:xfrm>
          <a:prstGeom prst="rect">
            <a:avLst/>
          </a:prstGeom>
          <a:noFill/>
          <a:ln>
            <a:noFill/>
          </a:ln>
        </p:spPr>
      </p:pic>
      <p:sp>
        <p:nvSpPr>
          <p:cNvPr id="507" name="Google Shape;507;p61"/>
          <p:cNvSpPr txBox="1"/>
          <p:nvPr>
            <p:ph type="title"/>
          </p:nvPr>
        </p:nvSpPr>
        <p:spPr>
          <a:xfrm>
            <a:off x="157200" y="1188725"/>
            <a:ext cx="8520600" cy="196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Planning</a:t>
            </a:r>
            <a:endParaRPr/>
          </a:p>
        </p:txBody>
      </p:sp>
      <p:sp>
        <p:nvSpPr>
          <p:cNvPr id="106" name="Google Shape;106;p18"/>
          <p:cNvSpPr txBox="1"/>
          <p:nvPr>
            <p:ph idx="1" type="body"/>
          </p:nvPr>
        </p:nvSpPr>
        <p:spPr>
          <a:xfrm>
            <a:off x="623400" y="20436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To understand what is known</a:t>
            </a:r>
            <a:r>
              <a:rPr lang="en">
                <a:latin typeface="Nunito"/>
                <a:ea typeface="Nunito"/>
                <a:cs typeface="Nunito"/>
                <a:sym typeface="Nunito"/>
              </a:rPr>
              <a:t> about this topic, we defined 3 main areas of research:</a:t>
            </a:r>
            <a:endParaRPr>
              <a:latin typeface="Nunito"/>
              <a:ea typeface="Nunito"/>
              <a:cs typeface="Nunito"/>
              <a:sym typeface="Nunito"/>
            </a:endParaRPr>
          </a:p>
          <a:p>
            <a:pPr indent="0" lvl="0" marL="0" rtl="0" algn="l">
              <a:spcBef>
                <a:spcPts val="1600"/>
              </a:spcBef>
              <a:spcAft>
                <a:spcPts val="0"/>
              </a:spcAft>
              <a:buNone/>
            </a:pPr>
            <a:r>
              <a:rPr lang="en">
                <a:latin typeface="Nunito"/>
                <a:ea typeface="Nunito"/>
                <a:cs typeface="Nunito"/>
                <a:sym typeface="Nunito"/>
              </a:rPr>
              <a:t>	</a:t>
            </a:r>
            <a:r>
              <a:rPr b="1" lang="en">
                <a:latin typeface="Nunito"/>
                <a:ea typeface="Nunito"/>
                <a:cs typeface="Nunito"/>
                <a:sym typeface="Nunito"/>
              </a:rPr>
              <a:t>Agency Theory</a:t>
            </a:r>
            <a:endParaRPr b="1">
              <a:latin typeface="Nunito"/>
              <a:ea typeface="Nunito"/>
              <a:cs typeface="Nunito"/>
              <a:sym typeface="Nunito"/>
            </a:endParaRPr>
          </a:p>
          <a:p>
            <a:pPr indent="0" lvl="0" marL="0" rtl="0" algn="l">
              <a:spcBef>
                <a:spcPts val="1600"/>
              </a:spcBef>
              <a:spcAft>
                <a:spcPts val="0"/>
              </a:spcAft>
              <a:buNone/>
            </a:pPr>
            <a:r>
              <a:rPr b="1" lang="en">
                <a:latin typeface="Nunito"/>
                <a:ea typeface="Nunito"/>
                <a:cs typeface="Nunito"/>
                <a:sym typeface="Nunito"/>
              </a:rPr>
              <a:t>	CEO Pay Practices</a:t>
            </a:r>
            <a:endParaRPr b="1">
              <a:latin typeface="Nunito"/>
              <a:ea typeface="Nunito"/>
              <a:cs typeface="Nunito"/>
              <a:sym typeface="Nunito"/>
            </a:endParaRPr>
          </a:p>
          <a:p>
            <a:pPr indent="0" lvl="0" marL="0" rtl="0" algn="l">
              <a:spcBef>
                <a:spcPts val="1600"/>
              </a:spcBef>
              <a:spcAft>
                <a:spcPts val="1600"/>
              </a:spcAft>
              <a:buNone/>
            </a:pPr>
            <a:r>
              <a:rPr b="1" lang="en">
                <a:latin typeface="Nunito"/>
                <a:ea typeface="Nunito"/>
                <a:cs typeface="Nunito"/>
                <a:sym typeface="Nunito"/>
              </a:rPr>
              <a:t>	Hofstede’s Cultural Dimensions (Individualism)</a:t>
            </a:r>
            <a:endParaRPr b="1">
              <a:latin typeface="Nunito"/>
              <a:ea typeface="Nunito"/>
              <a:cs typeface="Nunito"/>
              <a:sym typeface="Nunito"/>
            </a:endParaRPr>
          </a:p>
        </p:txBody>
      </p:sp>
      <p:pic>
        <p:nvPicPr>
          <p:cNvPr id="107" name="Google Shape;107;p18"/>
          <p:cNvPicPr preferRelativeResize="0"/>
          <p:nvPr/>
        </p:nvPicPr>
        <p:blipFill>
          <a:blip r:embed="rId3">
            <a:alphaModFix amt="78000"/>
          </a:blip>
          <a:stretch>
            <a:fillRect/>
          </a:stretch>
        </p:blipFill>
        <p:spPr>
          <a:xfrm>
            <a:off x="5500800" y="277288"/>
            <a:ext cx="2132520" cy="1434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Nunito"/>
              <a:buChar char="●"/>
            </a:pPr>
            <a:r>
              <a:rPr lang="en">
                <a:solidFill>
                  <a:srgbClr val="000000"/>
                </a:solidFill>
                <a:latin typeface="Nunito"/>
                <a:ea typeface="Nunito"/>
                <a:cs typeface="Nunito"/>
                <a:sym typeface="Nunito"/>
              </a:rPr>
              <a:t>Compensation is an incentive to align managerial interest to shareholders.</a:t>
            </a:r>
            <a:r>
              <a:rPr lang="en" sz="1400">
                <a:solidFill>
                  <a:srgbClr val="000000"/>
                </a:solidFill>
                <a:latin typeface="Nunito"/>
                <a:ea typeface="Nunito"/>
                <a:cs typeface="Nunito"/>
                <a:sym typeface="Nunito"/>
              </a:rPr>
              <a:t> </a:t>
            </a:r>
            <a:r>
              <a:rPr lang="en" sz="800">
                <a:solidFill>
                  <a:srgbClr val="000000"/>
                </a:solidFill>
                <a:latin typeface="Nunito"/>
                <a:ea typeface="Nunito"/>
                <a:cs typeface="Nunito"/>
                <a:sym typeface="Nunito"/>
              </a:rPr>
              <a:t>(Fama &amp; Jensen, 1983; Holstrom, 1979; Jensen &amp; Murphy, 1990)</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a:solidFill>
                  <a:srgbClr val="000000"/>
                </a:solidFill>
                <a:latin typeface="Nunito"/>
                <a:ea typeface="Nunito"/>
                <a:cs typeface="Nunito"/>
                <a:sym typeface="Nunito"/>
              </a:rPr>
              <a:t>CEOs set their own compensation, or at least are influential in compensation setting process.</a:t>
            </a:r>
            <a:r>
              <a:rPr lang="en" sz="800">
                <a:solidFill>
                  <a:srgbClr val="000000"/>
                </a:solidFill>
                <a:latin typeface="Nunito"/>
                <a:ea typeface="Nunito"/>
                <a:cs typeface="Nunito"/>
                <a:sym typeface="Nunito"/>
              </a:rPr>
              <a:t> (Tosi &amp; Gomez, 1989; Williams, 1985)</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304800" lvl="0" marL="457200" rtl="0" algn="l">
              <a:spcBef>
                <a:spcPts val="0"/>
              </a:spcBef>
              <a:spcAft>
                <a:spcPts val="0"/>
              </a:spcAft>
              <a:buClr>
                <a:srgbClr val="222222"/>
              </a:buClr>
              <a:buSzPts val="1200"/>
              <a:buFont typeface="Nunito"/>
              <a:buChar char="●"/>
            </a:pPr>
            <a:r>
              <a:rPr lang="en">
                <a:solidFill>
                  <a:srgbClr val="000000"/>
                </a:solidFill>
                <a:latin typeface="Nunito"/>
                <a:ea typeface="Nunito"/>
                <a:cs typeface="Nunito"/>
                <a:sym typeface="Nunito"/>
              </a:rPr>
              <a:t>CEO compensation becomes an agency problem itself when it is too high.</a:t>
            </a:r>
            <a:r>
              <a:rPr lang="en" sz="800">
                <a:solidFill>
                  <a:srgbClr val="000000"/>
                </a:solidFill>
                <a:latin typeface="Nunito"/>
                <a:ea typeface="Nunito"/>
                <a:cs typeface="Nunito"/>
                <a:sym typeface="Nunito"/>
              </a:rPr>
              <a:t> (Boivie, Lange, McDonald, &amp; Westphal, 2011)</a:t>
            </a:r>
            <a:endParaRPr/>
          </a:p>
        </p:txBody>
      </p:sp>
      <p:pic>
        <p:nvPicPr>
          <p:cNvPr id="113" name="Google Shape;113;p19"/>
          <p:cNvPicPr preferRelativeResize="0"/>
          <p:nvPr/>
        </p:nvPicPr>
        <p:blipFill>
          <a:blip r:embed="rId3">
            <a:alphaModFix amt="39000"/>
          </a:blip>
          <a:stretch>
            <a:fillRect/>
          </a:stretch>
        </p:blipFill>
        <p:spPr>
          <a:xfrm>
            <a:off x="0" y="285763"/>
            <a:ext cx="4572000" cy="4571974"/>
          </a:xfrm>
          <a:prstGeom prst="rect">
            <a:avLst/>
          </a:prstGeom>
          <a:noFill/>
          <a:ln>
            <a:noFill/>
          </a:ln>
          <a:effectLst>
            <a:outerShdw blurRad="57150" rotWithShape="0" algn="bl" dir="5400000" dist="19050">
              <a:srgbClr val="000000">
                <a:alpha val="50000"/>
              </a:srgbClr>
            </a:outerShdw>
          </a:effectLst>
        </p:spPr>
      </p:pic>
      <p:sp>
        <p:nvSpPr>
          <p:cNvPr id="114" name="Google Shape;114;p19"/>
          <p:cNvSpPr txBox="1"/>
          <p:nvPr>
            <p:ph type="title"/>
          </p:nvPr>
        </p:nvSpPr>
        <p:spPr>
          <a:xfrm>
            <a:off x="263400" y="1285325"/>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Agency Theory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2" type="body"/>
          </p:nvPr>
        </p:nvSpPr>
        <p:spPr>
          <a:xfrm>
            <a:off x="78900" y="505500"/>
            <a:ext cx="4493100" cy="4132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Nunito"/>
              <a:buChar char="●"/>
            </a:pPr>
            <a:r>
              <a:rPr lang="en">
                <a:solidFill>
                  <a:srgbClr val="000000"/>
                </a:solidFill>
                <a:latin typeface="Nunito"/>
                <a:ea typeface="Nunito"/>
                <a:cs typeface="Nunito"/>
                <a:sym typeface="Nunito"/>
              </a:rPr>
              <a:t>Pay ratio has risen from 125:1 in 1992 to 380:1 in 2016.</a:t>
            </a:r>
            <a:r>
              <a:rPr lang="en" sz="1400">
                <a:solidFill>
                  <a:srgbClr val="000000"/>
                </a:solidFill>
                <a:latin typeface="Nunito"/>
                <a:ea typeface="Nunito"/>
                <a:cs typeface="Nunito"/>
                <a:sym typeface="Nunito"/>
              </a:rPr>
              <a:t> </a:t>
            </a:r>
            <a:r>
              <a:rPr lang="en" sz="800">
                <a:solidFill>
                  <a:srgbClr val="000000"/>
                </a:solidFill>
                <a:latin typeface="Nunito"/>
                <a:ea typeface="Nunito"/>
                <a:cs typeface="Nunito"/>
                <a:sym typeface="Nunito"/>
              </a:rPr>
              <a:t>(Mishel &amp; Sabadish, 2012; Sahadi, 2007)</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a:solidFill>
                  <a:srgbClr val="000000"/>
                </a:solidFill>
                <a:latin typeface="Nunito"/>
                <a:ea typeface="Nunito"/>
                <a:cs typeface="Nunito"/>
                <a:sym typeface="Nunito"/>
              </a:rPr>
              <a:t>Shareholders always prefer the lowest possible CEO pay.</a:t>
            </a:r>
            <a:r>
              <a:rPr lang="en" sz="1400">
                <a:solidFill>
                  <a:srgbClr val="000000"/>
                </a:solidFill>
                <a:latin typeface="Nunito"/>
                <a:ea typeface="Nunito"/>
                <a:cs typeface="Nunito"/>
                <a:sym typeface="Nunito"/>
              </a:rPr>
              <a:t> </a:t>
            </a:r>
            <a:r>
              <a:rPr lang="en" sz="800">
                <a:solidFill>
                  <a:srgbClr val="000000"/>
                </a:solidFill>
                <a:latin typeface="Nunito"/>
                <a:ea typeface="Nunito"/>
                <a:cs typeface="Nunito"/>
                <a:sym typeface="Nunito"/>
              </a:rPr>
              <a:t>(Krause et al., 2014)</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Nunito"/>
              <a:ea typeface="Nunito"/>
              <a:cs typeface="Nunito"/>
              <a:sym typeface="Nunito"/>
            </a:endParaRPr>
          </a:p>
          <a:p>
            <a:pPr indent="-304800" lvl="0" marL="457200" rtl="0" algn="l">
              <a:spcBef>
                <a:spcPts val="0"/>
              </a:spcBef>
              <a:spcAft>
                <a:spcPts val="0"/>
              </a:spcAft>
              <a:buClr>
                <a:srgbClr val="222222"/>
              </a:buClr>
              <a:buSzPts val="1200"/>
              <a:buFont typeface="Nunito"/>
              <a:buChar char="●"/>
            </a:pPr>
            <a:r>
              <a:rPr lang="en">
                <a:solidFill>
                  <a:srgbClr val="000000"/>
                </a:solidFill>
                <a:latin typeface="Nunito"/>
                <a:ea typeface="Nunito"/>
                <a:cs typeface="Nunito"/>
                <a:sym typeface="Nunito"/>
              </a:rPr>
              <a:t>Say-on-Pay voting dissent rises tremendously as pay ratio increases.</a:t>
            </a:r>
            <a:r>
              <a:rPr lang="en" sz="1400">
                <a:solidFill>
                  <a:srgbClr val="000000"/>
                </a:solidFill>
                <a:latin typeface="Nunito"/>
                <a:ea typeface="Nunito"/>
                <a:cs typeface="Nunito"/>
                <a:sym typeface="Nunito"/>
              </a:rPr>
              <a:t> </a:t>
            </a:r>
            <a:r>
              <a:rPr lang="en" sz="800">
                <a:solidFill>
                  <a:srgbClr val="000000"/>
                </a:solidFill>
                <a:latin typeface="Nunito"/>
                <a:ea typeface="Nunito"/>
                <a:cs typeface="Nunito"/>
                <a:sym typeface="Nunito"/>
              </a:rPr>
              <a:t>(Alissa, 2015; Crawford, Nelson, &amp; Rountree, 2017)</a:t>
            </a:r>
            <a:endParaRPr sz="1400">
              <a:solidFill>
                <a:srgbClr val="000000"/>
              </a:solidFill>
              <a:latin typeface="Nunito"/>
              <a:ea typeface="Nunito"/>
              <a:cs typeface="Nunito"/>
              <a:sym typeface="Nunito"/>
            </a:endParaRPr>
          </a:p>
        </p:txBody>
      </p:sp>
      <p:pic>
        <p:nvPicPr>
          <p:cNvPr id="120" name="Google Shape;120;p20"/>
          <p:cNvPicPr preferRelativeResize="0"/>
          <p:nvPr/>
        </p:nvPicPr>
        <p:blipFill>
          <a:blip r:embed="rId3">
            <a:alphaModFix amt="38000"/>
          </a:blip>
          <a:stretch>
            <a:fillRect/>
          </a:stretch>
        </p:blipFill>
        <p:spPr>
          <a:xfrm>
            <a:off x="4916276" y="618550"/>
            <a:ext cx="3906400" cy="3906400"/>
          </a:xfrm>
          <a:prstGeom prst="rect">
            <a:avLst/>
          </a:prstGeom>
          <a:noFill/>
          <a:ln>
            <a:noFill/>
          </a:ln>
          <a:effectLst>
            <a:outerShdw blurRad="57150" rotWithShape="0" algn="bl" dir="5400000" dist="19050">
              <a:srgbClr val="000000">
                <a:alpha val="50000"/>
              </a:srgbClr>
            </a:outerShdw>
          </a:effectLst>
        </p:spPr>
      </p:pic>
      <p:sp>
        <p:nvSpPr>
          <p:cNvPr id="121" name="Google Shape;121;p20"/>
          <p:cNvSpPr txBox="1"/>
          <p:nvPr>
            <p:ph type="title"/>
          </p:nvPr>
        </p:nvSpPr>
        <p:spPr>
          <a:xfrm>
            <a:off x="4846875" y="2319100"/>
            <a:ext cx="4045200" cy="82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CEO-to-Worker Pay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1</a:t>
            </a:r>
            <a:endParaRPr/>
          </a:p>
        </p:txBody>
      </p:sp>
      <p:sp>
        <p:nvSpPr>
          <p:cNvPr id="127" name="Google Shape;127;p21"/>
          <p:cNvSpPr txBox="1"/>
          <p:nvPr>
            <p:ph idx="1" type="body"/>
          </p:nvPr>
        </p:nvSpPr>
        <p:spPr>
          <a:xfrm>
            <a:off x="538475" y="2043475"/>
            <a:ext cx="7426800" cy="110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rgbClr val="000000"/>
              </a:buClr>
              <a:buSzPts val="1100"/>
              <a:buFont typeface="Arial"/>
              <a:buNone/>
            </a:pPr>
            <a:r>
              <a:rPr b="1" lang="en" sz="2400">
                <a:solidFill>
                  <a:srgbClr val="000000"/>
                </a:solidFill>
                <a:latin typeface="Nunito"/>
                <a:ea typeface="Nunito"/>
                <a:cs typeface="Nunito"/>
                <a:sym typeface="Nunito"/>
              </a:rPr>
              <a:t>CEO to average employee pay ratio is negatively correlated with investor Say-on-Pay approval.</a:t>
            </a:r>
            <a:endParaRPr b="1" sz="2400">
              <a:latin typeface="Nunito"/>
              <a:ea typeface="Nunito"/>
              <a:cs typeface="Nunito"/>
              <a:sym typeface="Nunito"/>
            </a:endParaRPr>
          </a:p>
        </p:txBody>
      </p:sp>
      <p:grpSp>
        <p:nvGrpSpPr>
          <p:cNvPr id="128" name="Google Shape;128;p21"/>
          <p:cNvGrpSpPr/>
          <p:nvPr/>
        </p:nvGrpSpPr>
        <p:grpSpPr>
          <a:xfrm>
            <a:off x="1102526" y="3656299"/>
            <a:ext cx="2096002" cy="860943"/>
            <a:chOff x="1575210" y="1219942"/>
            <a:chExt cx="1712700" cy="703500"/>
          </a:xfrm>
        </p:grpSpPr>
        <p:sp>
          <p:nvSpPr>
            <p:cNvPr id="129" name="Google Shape;129;p21"/>
            <p:cNvSpPr/>
            <p:nvPr/>
          </p:nvSpPr>
          <p:spPr>
            <a:xfrm>
              <a:off x="1575210" y="1219942"/>
              <a:ext cx="1712700" cy="703500"/>
            </a:xfrm>
            <a:prstGeom prst="roundRect">
              <a:avLst>
                <a:gd fmla="val 4485" name="adj"/>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21"/>
            <p:cNvSpPr txBox="1"/>
            <p:nvPr/>
          </p:nvSpPr>
          <p:spPr>
            <a:xfrm>
              <a:off x="1619456" y="1314097"/>
              <a:ext cx="1624200" cy="56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Nunito"/>
                  <a:ea typeface="Nunito"/>
                  <a:cs typeface="Nunito"/>
                  <a:sym typeface="Nunito"/>
                </a:rPr>
                <a:t>CEO to Employee Pay Ratio</a:t>
              </a:r>
              <a:endParaRPr>
                <a:solidFill>
                  <a:srgbClr val="FFFFFF"/>
                </a:solidFill>
                <a:latin typeface="Nunito"/>
                <a:ea typeface="Nunito"/>
                <a:cs typeface="Nunito"/>
                <a:sym typeface="Nunito"/>
              </a:endParaRPr>
            </a:p>
          </p:txBody>
        </p:sp>
      </p:grpSp>
      <p:sp>
        <p:nvSpPr>
          <p:cNvPr id="131" name="Google Shape;131;p21"/>
          <p:cNvSpPr/>
          <p:nvPr/>
        </p:nvSpPr>
        <p:spPr>
          <a:xfrm>
            <a:off x="5869176" y="3656274"/>
            <a:ext cx="2096100" cy="861000"/>
          </a:xfrm>
          <a:prstGeom prst="roundRect">
            <a:avLst>
              <a:gd fmla="val 4485"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21"/>
          <p:cNvSpPr txBox="1"/>
          <p:nvPr/>
        </p:nvSpPr>
        <p:spPr>
          <a:xfrm>
            <a:off x="5923325" y="3739525"/>
            <a:ext cx="1987800" cy="6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Nunito"/>
                <a:ea typeface="Nunito"/>
                <a:cs typeface="Nunito"/>
                <a:sym typeface="Nunito"/>
              </a:rPr>
              <a:t>Investor Say-on-Pay Approval</a:t>
            </a:r>
            <a:endParaRPr>
              <a:solidFill>
                <a:srgbClr val="FFFFFF"/>
              </a:solidFill>
              <a:latin typeface="Nunito"/>
              <a:ea typeface="Nunito"/>
              <a:cs typeface="Nunito"/>
              <a:sym typeface="Nunito"/>
            </a:endParaRPr>
          </a:p>
          <a:p>
            <a:pPr indent="0" lvl="0" marL="0" rtl="0" algn="ctr">
              <a:lnSpc>
                <a:spcPct val="115000"/>
              </a:lnSpc>
              <a:spcBef>
                <a:spcPts val="1600"/>
              </a:spcBef>
              <a:spcAft>
                <a:spcPts val="1600"/>
              </a:spcAft>
              <a:buNone/>
            </a:pPr>
            <a:r>
              <a:t/>
            </a:r>
            <a:endParaRPr>
              <a:solidFill>
                <a:srgbClr val="FFFFFF"/>
              </a:solidFill>
              <a:latin typeface="Nunito"/>
              <a:ea typeface="Nunito"/>
              <a:cs typeface="Nunito"/>
              <a:sym typeface="Nunito"/>
            </a:endParaRPr>
          </a:p>
        </p:txBody>
      </p:sp>
      <p:sp>
        <p:nvSpPr>
          <p:cNvPr id="133" name="Google Shape;133;p21"/>
          <p:cNvSpPr/>
          <p:nvPr/>
        </p:nvSpPr>
        <p:spPr>
          <a:xfrm>
            <a:off x="3274725" y="3996175"/>
            <a:ext cx="2568900" cy="181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4255250" y="3196375"/>
            <a:ext cx="732600" cy="9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Nunito"/>
                <a:ea typeface="Nunito"/>
                <a:cs typeface="Nunito"/>
                <a:sym typeface="Nunito"/>
              </a:rPr>
              <a:t>-</a:t>
            </a:r>
            <a:endParaRPr sz="7200">
              <a:latin typeface="Nunito"/>
              <a:ea typeface="Nunito"/>
              <a:cs typeface="Nunito"/>
              <a:sym typeface="Nunito"/>
            </a:endParaRPr>
          </a:p>
        </p:txBody>
      </p:sp>
      <p:pic>
        <p:nvPicPr>
          <p:cNvPr id="135" name="Google Shape;135;p21"/>
          <p:cNvPicPr preferRelativeResize="0"/>
          <p:nvPr/>
        </p:nvPicPr>
        <p:blipFill>
          <a:blip r:embed="rId3">
            <a:alphaModFix/>
          </a:blip>
          <a:stretch>
            <a:fillRect/>
          </a:stretch>
        </p:blipFill>
        <p:spPr>
          <a:xfrm>
            <a:off x="5720450" y="55450"/>
            <a:ext cx="1688401" cy="1688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Individualism emphasizes “I” while collectivism focuses on “we”. </a:t>
            </a:r>
            <a:r>
              <a:rPr lang="en" sz="800">
                <a:solidFill>
                  <a:srgbClr val="000000"/>
                </a:solidFill>
                <a:latin typeface="Nunito"/>
                <a:ea typeface="Nunito"/>
                <a:cs typeface="Nunito"/>
                <a:sym typeface="Nunito"/>
              </a:rPr>
              <a:t>(Hofstede, 1984)</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Individualist cultures believe those at the top should be rewarded accordingly. </a:t>
            </a:r>
            <a:r>
              <a:rPr lang="en" sz="800">
                <a:solidFill>
                  <a:srgbClr val="000000"/>
                </a:solidFill>
                <a:latin typeface="Nunito"/>
                <a:ea typeface="Nunito"/>
                <a:cs typeface="Nunito"/>
                <a:sym typeface="Nunito"/>
              </a:rPr>
              <a:t>(Hofstede, 1980)</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0" lvl="0" marL="0" rtl="0" algn="l">
              <a:spcBef>
                <a:spcPts val="0"/>
              </a:spcBef>
              <a:spcAft>
                <a:spcPts val="0"/>
              </a:spcAft>
              <a:buNone/>
            </a:pPr>
            <a:r>
              <a:t/>
            </a:r>
            <a:endParaRPr sz="800">
              <a:solidFill>
                <a:srgbClr val="000000"/>
              </a:solidFill>
              <a:latin typeface="Nunito"/>
              <a:ea typeface="Nunito"/>
              <a:cs typeface="Nunito"/>
              <a:sym typeface="Nunito"/>
            </a:endParaRPr>
          </a:p>
          <a:p>
            <a:pPr indent="-342900" lvl="0" marL="457200" rtl="0" algn="l">
              <a:spcBef>
                <a:spcPts val="0"/>
              </a:spcBef>
              <a:spcAft>
                <a:spcPts val="0"/>
              </a:spcAft>
              <a:buSzPts val="1800"/>
              <a:buFont typeface="Nunito"/>
              <a:buChar char="●"/>
            </a:pPr>
            <a:r>
              <a:rPr lang="en">
                <a:solidFill>
                  <a:srgbClr val="000000"/>
                </a:solidFill>
                <a:latin typeface="Nunito"/>
                <a:ea typeface="Nunito"/>
                <a:cs typeface="Nunito"/>
                <a:sym typeface="Nunito"/>
              </a:rPr>
              <a:t>Applying national culture to individuals is not accurate. </a:t>
            </a:r>
            <a:r>
              <a:rPr lang="en" sz="800">
                <a:solidFill>
                  <a:srgbClr val="000000"/>
                </a:solidFill>
                <a:latin typeface="Nunito"/>
                <a:ea typeface="Nunito"/>
                <a:cs typeface="Nunito"/>
                <a:sym typeface="Nunito"/>
              </a:rPr>
              <a:t>(Yoo et al., 2011)</a:t>
            </a:r>
            <a:endParaRPr sz="800"/>
          </a:p>
        </p:txBody>
      </p:sp>
      <p:pic>
        <p:nvPicPr>
          <p:cNvPr id="141" name="Google Shape;141;p22"/>
          <p:cNvPicPr preferRelativeResize="0"/>
          <p:nvPr/>
        </p:nvPicPr>
        <p:blipFill>
          <a:blip r:embed="rId3">
            <a:alphaModFix amt="46000"/>
          </a:blip>
          <a:stretch>
            <a:fillRect/>
          </a:stretch>
        </p:blipFill>
        <p:spPr>
          <a:xfrm>
            <a:off x="0" y="237800"/>
            <a:ext cx="4478050" cy="4478050"/>
          </a:xfrm>
          <a:prstGeom prst="rect">
            <a:avLst/>
          </a:prstGeom>
          <a:noFill/>
          <a:ln>
            <a:noFill/>
          </a:ln>
          <a:effectLst>
            <a:outerShdw blurRad="57150" rotWithShape="0" algn="bl" dir="5400000" dist="19050">
              <a:srgbClr val="000000">
                <a:alpha val="50000"/>
              </a:srgbClr>
            </a:outerShdw>
          </a:effectLst>
        </p:spPr>
      </p:pic>
      <p:sp>
        <p:nvSpPr>
          <p:cNvPr id="142" name="Google Shape;142;p22"/>
          <p:cNvSpPr txBox="1"/>
          <p:nvPr>
            <p:ph type="title"/>
          </p:nvPr>
        </p:nvSpPr>
        <p:spPr>
          <a:xfrm>
            <a:off x="216425" y="1120075"/>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Culture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