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74" r:id="rId2"/>
    <p:sldId id="275" r:id="rId3"/>
    <p:sldId id="277" r:id="rId4"/>
    <p:sldId id="259" r:id="rId5"/>
    <p:sldId id="276" r:id="rId6"/>
    <p:sldId id="257" r:id="rId7"/>
    <p:sldId id="264" r:id="rId8"/>
    <p:sldId id="265" r:id="rId9"/>
    <p:sldId id="258" r:id="rId10"/>
    <p:sldId id="261" r:id="rId11"/>
    <p:sldId id="260" r:id="rId12"/>
    <p:sldId id="262" r:id="rId13"/>
    <p:sldId id="273" r:id="rId14"/>
    <p:sldId id="270" r:id="rId15"/>
    <p:sldId id="278"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9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5" autoAdjust="0"/>
    <p:restoredTop sz="59470" autoAdjust="0"/>
  </p:normalViewPr>
  <p:slideViewPr>
    <p:cSldViewPr>
      <p:cViewPr>
        <p:scale>
          <a:sx n="65" d="100"/>
          <a:sy n="65" d="100"/>
        </p:scale>
        <p:origin x="-2128"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62CC5-E043-43D6-9DBF-31DF6FA797CF}" type="doc">
      <dgm:prSet loTypeId="urn:microsoft.com/office/officeart/2005/8/layout/target3" loCatId="list" qsTypeId="urn:microsoft.com/office/officeart/2005/8/quickstyle/simple1" qsCatId="simple" csTypeId="urn:microsoft.com/office/officeart/2005/8/colors/accent2_5" csCatId="accent2" phldr="1"/>
      <dgm:spPr/>
      <dgm:t>
        <a:bodyPr/>
        <a:lstStyle/>
        <a:p>
          <a:endParaRPr lang="en-US"/>
        </a:p>
      </dgm:t>
    </dgm:pt>
    <dgm:pt modelId="{0374FD2D-59C9-4051-8669-1084252E64D0}">
      <dgm:prSet phldrT="[Text]"/>
      <dgm:spPr/>
      <dgm:t>
        <a:bodyPr/>
        <a:lstStyle/>
        <a:p>
          <a:r>
            <a:rPr lang="en-US" dirty="0" smtClean="0"/>
            <a:t>Regulations</a:t>
          </a:r>
          <a:endParaRPr lang="en-US" dirty="0"/>
        </a:p>
      </dgm:t>
    </dgm:pt>
    <dgm:pt modelId="{006F9AE2-2F98-48D0-B96D-ACE207C6FF87}" type="parTrans" cxnId="{7EC90907-C385-4C85-832D-21A16EE7BE1F}">
      <dgm:prSet/>
      <dgm:spPr/>
      <dgm:t>
        <a:bodyPr/>
        <a:lstStyle/>
        <a:p>
          <a:endParaRPr lang="en-US"/>
        </a:p>
      </dgm:t>
    </dgm:pt>
    <dgm:pt modelId="{85602538-9830-4536-9154-243EE93DE552}" type="sibTrans" cxnId="{7EC90907-C385-4C85-832D-21A16EE7BE1F}">
      <dgm:prSet/>
      <dgm:spPr/>
      <dgm:t>
        <a:bodyPr/>
        <a:lstStyle/>
        <a:p>
          <a:endParaRPr lang="en-US"/>
        </a:p>
      </dgm:t>
    </dgm:pt>
    <dgm:pt modelId="{73A6EA5F-ABC3-4DE8-99C9-8E337C1474F9}">
      <dgm:prSet phldrT="[Text]"/>
      <dgm:spPr/>
      <dgm:t>
        <a:bodyPr/>
        <a:lstStyle/>
        <a:p>
          <a:r>
            <a:rPr lang="en-US" dirty="0" smtClean="0"/>
            <a:t>Pharmaceuticals</a:t>
          </a:r>
          <a:endParaRPr lang="en-US" dirty="0"/>
        </a:p>
      </dgm:t>
    </dgm:pt>
    <dgm:pt modelId="{191ED489-7D53-4DE8-A14C-009FB65DA93D}" type="parTrans" cxnId="{5D1AA13E-27E9-4DA1-B0B1-68E3B19925A9}">
      <dgm:prSet/>
      <dgm:spPr/>
      <dgm:t>
        <a:bodyPr/>
        <a:lstStyle/>
        <a:p>
          <a:endParaRPr lang="en-US"/>
        </a:p>
      </dgm:t>
    </dgm:pt>
    <dgm:pt modelId="{D7C2C2CC-CD09-4A0D-A54D-3C92CFBC28D2}" type="sibTrans" cxnId="{5D1AA13E-27E9-4DA1-B0B1-68E3B19925A9}">
      <dgm:prSet/>
      <dgm:spPr/>
      <dgm:t>
        <a:bodyPr/>
        <a:lstStyle/>
        <a:p>
          <a:endParaRPr lang="en-US"/>
        </a:p>
      </dgm:t>
    </dgm:pt>
    <dgm:pt modelId="{C861D307-2857-46CD-9E01-4BCE3894C7AE}">
      <dgm:prSet phldrT="[Text]"/>
      <dgm:spPr/>
      <dgm:t>
        <a:bodyPr/>
        <a:lstStyle/>
        <a:p>
          <a:r>
            <a:rPr lang="en-US" dirty="0" smtClean="0"/>
            <a:t>Technology</a:t>
          </a:r>
          <a:endParaRPr lang="en-US" dirty="0"/>
        </a:p>
      </dgm:t>
    </dgm:pt>
    <dgm:pt modelId="{AE272409-EFF1-48DE-A4FE-10E62F02E5F9}" type="parTrans" cxnId="{E4BD7591-B49C-4470-BAE8-A8E0C1985399}">
      <dgm:prSet/>
      <dgm:spPr/>
      <dgm:t>
        <a:bodyPr/>
        <a:lstStyle/>
        <a:p>
          <a:endParaRPr lang="en-US"/>
        </a:p>
      </dgm:t>
    </dgm:pt>
    <dgm:pt modelId="{7D0CB81F-2E7F-4429-8814-19C6C06155AF}" type="sibTrans" cxnId="{E4BD7591-B49C-4470-BAE8-A8E0C1985399}">
      <dgm:prSet/>
      <dgm:spPr/>
      <dgm:t>
        <a:bodyPr/>
        <a:lstStyle/>
        <a:p>
          <a:endParaRPr lang="en-US"/>
        </a:p>
      </dgm:t>
    </dgm:pt>
    <dgm:pt modelId="{267C81CC-7176-4132-91C0-A5A2C7A66B3D}">
      <dgm:prSet phldrT="[Text]"/>
      <dgm:spPr/>
      <dgm:t>
        <a:bodyPr/>
        <a:lstStyle/>
        <a:p>
          <a:r>
            <a:rPr lang="en-US" dirty="0" smtClean="0"/>
            <a:t>New Delivery Models </a:t>
          </a:r>
          <a:endParaRPr lang="en-US" dirty="0"/>
        </a:p>
      </dgm:t>
    </dgm:pt>
    <dgm:pt modelId="{57797DCD-3F93-4B1D-BF51-BF4AFD28FDA5}" type="parTrans" cxnId="{B043C13F-333E-4603-81C4-9BF5F5241062}">
      <dgm:prSet/>
      <dgm:spPr/>
      <dgm:t>
        <a:bodyPr/>
        <a:lstStyle/>
        <a:p>
          <a:endParaRPr lang="en-US"/>
        </a:p>
      </dgm:t>
    </dgm:pt>
    <dgm:pt modelId="{432ED839-E543-4F9D-AC8F-C83EFC816C72}" type="sibTrans" cxnId="{B043C13F-333E-4603-81C4-9BF5F5241062}">
      <dgm:prSet/>
      <dgm:spPr/>
      <dgm:t>
        <a:bodyPr/>
        <a:lstStyle/>
        <a:p>
          <a:endParaRPr lang="en-US"/>
        </a:p>
      </dgm:t>
    </dgm:pt>
    <dgm:pt modelId="{2C922FDD-3388-4EB3-9C29-5C2FB3980894}" type="pres">
      <dgm:prSet presAssocID="{2AC62CC5-E043-43D6-9DBF-31DF6FA797CF}" presName="Name0" presStyleCnt="0">
        <dgm:presLayoutVars>
          <dgm:chMax val="7"/>
          <dgm:dir/>
          <dgm:animLvl val="lvl"/>
          <dgm:resizeHandles val="exact"/>
        </dgm:presLayoutVars>
      </dgm:prSet>
      <dgm:spPr/>
      <dgm:t>
        <a:bodyPr/>
        <a:lstStyle/>
        <a:p>
          <a:endParaRPr lang="en-US"/>
        </a:p>
      </dgm:t>
    </dgm:pt>
    <dgm:pt modelId="{9253BA17-D918-419C-95DA-E67725611E2E}" type="pres">
      <dgm:prSet presAssocID="{0374FD2D-59C9-4051-8669-1084252E64D0}" presName="circle1" presStyleLbl="node1" presStyleIdx="0" presStyleCnt="4"/>
      <dgm:spPr/>
    </dgm:pt>
    <dgm:pt modelId="{15DD0DD1-CBD9-423F-8E1A-A5C83A690561}" type="pres">
      <dgm:prSet presAssocID="{0374FD2D-59C9-4051-8669-1084252E64D0}" presName="space" presStyleCnt="0"/>
      <dgm:spPr/>
    </dgm:pt>
    <dgm:pt modelId="{C7148B1E-5F52-450A-B141-81B78D20A9C3}" type="pres">
      <dgm:prSet presAssocID="{0374FD2D-59C9-4051-8669-1084252E64D0}" presName="rect1" presStyleLbl="alignAcc1" presStyleIdx="0" presStyleCnt="4"/>
      <dgm:spPr/>
      <dgm:t>
        <a:bodyPr/>
        <a:lstStyle/>
        <a:p>
          <a:endParaRPr lang="en-US"/>
        </a:p>
      </dgm:t>
    </dgm:pt>
    <dgm:pt modelId="{F04C3A42-F173-4911-BCE5-4E50EE10A001}" type="pres">
      <dgm:prSet presAssocID="{C861D307-2857-46CD-9E01-4BCE3894C7AE}" presName="vertSpace2" presStyleLbl="node1" presStyleIdx="0" presStyleCnt="4"/>
      <dgm:spPr/>
    </dgm:pt>
    <dgm:pt modelId="{79F49256-2F08-45E7-92B3-60FC51E8994C}" type="pres">
      <dgm:prSet presAssocID="{C861D307-2857-46CD-9E01-4BCE3894C7AE}" presName="circle2" presStyleLbl="node1" presStyleIdx="1" presStyleCnt="4"/>
      <dgm:spPr/>
    </dgm:pt>
    <dgm:pt modelId="{96AF3F48-B392-4B6D-B392-5FC8CC4411B4}" type="pres">
      <dgm:prSet presAssocID="{C861D307-2857-46CD-9E01-4BCE3894C7AE}" presName="rect2" presStyleLbl="alignAcc1" presStyleIdx="1" presStyleCnt="4"/>
      <dgm:spPr/>
      <dgm:t>
        <a:bodyPr/>
        <a:lstStyle/>
        <a:p>
          <a:endParaRPr lang="en-US"/>
        </a:p>
      </dgm:t>
    </dgm:pt>
    <dgm:pt modelId="{BCCE78C6-6EBC-4558-ABD0-B4E6F49E3D53}" type="pres">
      <dgm:prSet presAssocID="{73A6EA5F-ABC3-4DE8-99C9-8E337C1474F9}" presName="vertSpace3" presStyleLbl="node1" presStyleIdx="1" presStyleCnt="4"/>
      <dgm:spPr/>
    </dgm:pt>
    <dgm:pt modelId="{C1037BB2-A315-42D9-A578-6D704DC5DFAB}" type="pres">
      <dgm:prSet presAssocID="{73A6EA5F-ABC3-4DE8-99C9-8E337C1474F9}" presName="circle3" presStyleLbl="node1" presStyleIdx="2" presStyleCnt="4"/>
      <dgm:spPr/>
    </dgm:pt>
    <dgm:pt modelId="{3C0CD725-27E9-4307-A554-A451AF09AB67}" type="pres">
      <dgm:prSet presAssocID="{73A6EA5F-ABC3-4DE8-99C9-8E337C1474F9}" presName="rect3" presStyleLbl="alignAcc1" presStyleIdx="2" presStyleCnt="4"/>
      <dgm:spPr/>
      <dgm:t>
        <a:bodyPr/>
        <a:lstStyle/>
        <a:p>
          <a:endParaRPr lang="en-US"/>
        </a:p>
      </dgm:t>
    </dgm:pt>
    <dgm:pt modelId="{F67B6FA6-FA97-47F5-8E36-6521DC3D72D7}" type="pres">
      <dgm:prSet presAssocID="{267C81CC-7176-4132-91C0-A5A2C7A66B3D}" presName="vertSpace4" presStyleLbl="node1" presStyleIdx="2" presStyleCnt="4"/>
      <dgm:spPr/>
    </dgm:pt>
    <dgm:pt modelId="{915D89FB-CE0F-472F-9F8C-E511CDAC8F54}" type="pres">
      <dgm:prSet presAssocID="{267C81CC-7176-4132-91C0-A5A2C7A66B3D}" presName="circle4" presStyleLbl="node1" presStyleIdx="3" presStyleCnt="4"/>
      <dgm:spPr/>
    </dgm:pt>
    <dgm:pt modelId="{AA3A7775-5B86-4428-A02D-1FF68105810F}" type="pres">
      <dgm:prSet presAssocID="{267C81CC-7176-4132-91C0-A5A2C7A66B3D}" presName="rect4" presStyleLbl="alignAcc1" presStyleIdx="3" presStyleCnt="4"/>
      <dgm:spPr/>
      <dgm:t>
        <a:bodyPr/>
        <a:lstStyle/>
        <a:p>
          <a:endParaRPr lang="en-US"/>
        </a:p>
      </dgm:t>
    </dgm:pt>
    <dgm:pt modelId="{1B564265-05A8-4DB1-A2AB-5843BBB376FF}" type="pres">
      <dgm:prSet presAssocID="{0374FD2D-59C9-4051-8669-1084252E64D0}" presName="rect1ParTxNoCh" presStyleLbl="alignAcc1" presStyleIdx="3" presStyleCnt="4">
        <dgm:presLayoutVars>
          <dgm:chMax val="1"/>
          <dgm:bulletEnabled val="1"/>
        </dgm:presLayoutVars>
      </dgm:prSet>
      <dgm:spPr/>
      <dgm:t>
        <a:bodyPr/>
        <a:lstStyle/>
        <a:p>
          <a:endParaRPr lang="en-US"/>
        </a:p>
      </dgm:t>
    </dgm:pt>
    <dgm:pt modelId="{C2518F49-D134-49C7-99EA-CA71896223E9}" type="pres">
      <dgm:prSet presAssocID="{C861D307-2857-46CD-9E01-4BCE3894C7AE}" presName="rect2ParTxNoCh" presStyleLbl="alignAcc1" presStyleIdx="3" presStyleCnt="4">
        <dgm:presLayoutVars>
          <dgm:chMax val="1"/>
          <dgm:bulletEnabled val="1"/>
        </dgm:presLayoutVars>
      </dgm:prSet>
      <dgm:spPr/>
      <dgm:t>
        <a:bodyPr/>
        <a:lstStyle/>
        <a:p>
          <a:endParaRPr lang="en-US"/>
        </a:p>
      </dgm:t>
    </dgm:pt>
    <dgm:pt modelId="{8A83597C-D701-489F-9F66-44073B2C3B09}" type="pres">
      <dgm:prSet presAssocID="{73A6EA5F-ABC3-4DE8-99C9-8E337C1474F9}" presName="rect3ParTxNoCh" presStyleLbl="alignAcc1" presStyleIdx="3" presStyleCnt="4">
        <dgm:presLayoutVars>
          <dgm:chMax val="1"/>
          <dgm:bulletEnabled val="1"/>
        </dgm:presLayoutVars>
      </dgm:prSet>
      <dgm:spPr/>
      <dgm:t>
        <a:bodyPr/>
        <a:lstStyle/>
        <a:p>
          <a:endParaRPr lang="en-US"/>
        </a:p>
      </dgm:t>
    </dgm:pt>
    <dgm:pt modelId="{996D9D56-E66F-4BB2-9DD0-458802A276FC}" type="pres">
      <dgm:prSet presAssocID="{267C81CC-7176-4132-91C0-A5A2C7A66B3D}" presName="rect4ParTxNoCh" presStyleLbl="alignAcc1" presStyleIdx="3" presStyleCnt="4">
        <dgm:presLayoutVars>
          <dgm:chMax val="1"/>
          <dgm:bulletEnabled val="1"/>
        </dgm:presLayoutVars>
      </dgm:prSet>
      <dgm:spPr/>
      <dgm:t>
        <a:bodyPr/>
        <a:lstStyle/>
        <a:p>
          <a:endParaRPr lang="en-US"/>
        </a:p>
      </dgm:t>
    </dgm:pt>
  </dgm:ptLst>
  <dgm:cxnLst>
    <dgm:cxn modelId="{7EC90907-C385-4C85-832D-21A16EE7BE1F}" srcId="{2AC62CC5-E043-43D6-9DBF-31DF6FA797CF}" destId="{0374FD2D-59C9-4051-8669-1084252E64D0}" srcOrd="0" destOrd="0" parTransId="{006F9AE2-2F98-48D0-B96D-ACE207C6FF87}" sibTransId="{85602538-9830-4536-9154-243EE93DE552}"/>
    <dgm:cxn modelId="{5D1AA13E-27E9-4DA1-B0B1-68E3B19925A9}" srcId="{2AC62CC5-E043-43D6-9DBF-31DF6FA797CF}" destId="{73A6EA5F-ABC3-4DE8-99C9-8E337C1474F9}" srcOrd="2" destOrd="0" parTransId="{191ED489-7D53-4DE8-A14C-009FB65DA93D}" sibTransId="{D7C2C2CC-CD09-4A0D-A54D-3C92CFBC28D2}"/>
    <dgm:cxn modelId="{E4BD7591-B49C-4470-BAE8-A8E0C1985399}" srcId="{2AC62CC5-E043-43D6-9DBF-31DF6FA797CF}" destId="{C861D307-2857-46CD-9E01-4BCE3894C7AE}" srcOrd="1" destOrd="0" parTransId="{AE272409-EFF1-48DE-A4FE-10E62F02E5F9}" sibTransId="{7D0CB81F-2E7F-4429-8814-19C6C06155AF}"/>
    <dgm:cxn modelId="{A210AD57-6C60-466C-88FE-25B38801987E}" type="presOf" srcId="{C861D307-2857-46CD-9E01-4BCE3894C7AE}" destId="{C2518F49-D134-49C7-99EA-CA71896223E9}" srcOrd="1" destOrd="0" presId="urn:microsoft.com/office/officeart/2005/8/layout/target3"/>
    <dgm:cxn modelId="{B3D2F037-5FC0-4CB1-BDE5-5946AB6202E0}" type="presOf" srcId="{0374FD2D-59C9-4051-8669-1084252E64D0}" destId="{1B564265-05A8-4DB1-A2AB-5843BBB376FF}" srcOrd="1" destOrd="0" presId="urn:microsoft.com/office/officeart/2005/8/layout/target3"/>
    <dgm:cxn modelId="{0FDBDC08-F107-458F-BBC3-05AE891826D6}" type="presOf" srcId="{73A6EA5F-ABC3-4DE8-99C9-8E337C1474F9}" destId="{8A83597C-D701-489F-9F66-44073B2C3B09}" srcOrd="1" destOrd="0" presId="urn:microsoft.com/office/officeart/2005/8/layout/target3"/>
    <dgm:cxn modelId="{761D7336-94F6-4727-86EA-8A247A3572A3}" type="presOf" srcId="{267C81CC-7176-4132-91C0-A5A2C7A66B3D}" destId="{AA3A7775-5B86-4428-A02D-1FF68105810F}" srcOrd="0" destOrd="0" presId="urn:microsoft.com/office/officeart/2005/8/layout/target3"/>
    <dgm:cxn modelId="{362AAFD4-4B72-49E0-8698-03B4E25E7014}" type="presOf" srcId="{267C81CC-7176-4132-91C0-A5A2C7A66B3D}" destId="{996D9D56-E66F-4BB2-9DD0-458802A276FC}" srcOrd="1" destOrd="0" presId="urn:microsoft.com/office/officeart/2005/8/layout/target3"/>
    <dgm:cxn modelId="{E37A3B64-9EF1-4A4C-AA21-31A79055A334}" type="presOf" srcId="{73A6EA5F-ABC3-4DE8-99C9-8E337C1474F9}" destId="{3C0CD725-27E9-4307-A554-A451AF09AB67}" srcOrd="0" destOrd="0" presId="urn:microsoft.com/office/officeart/2005/8/layout/target3"/>
    <dgm:cxn modelId="{B6F6D419-3788-4A4F-A22E-0F6FEC8D88A8}" type="presOf" srcId="{2AC62CC5-E043-43D6-9DBF-31DF6FA797CF}" destId="{2C922FDD-3388-4EB3-9C29-5C2FB3980894}" srcOrd="0" destOrd="0" presId="urn:microsoft.com/office/officeart/2005/8/layout/target3"/>
    <dgm:cxn modelId="{D8619B09-7AB2-4649-B490-29971F369342}" type="presOf" srcId="{0374FD2D-59C9-4051-8669-1084252E64D0}" destId="{C7148B1E-5F52-450A-B141-81B78D20A9C3}" srcOrd="0" destOrd="0" presId="urn:microsoft.com/office/officeart/2005/8/layout/target3"/>
    <dgm:cxn modelId="{5A25A172-05A3-42FA-B50B-84F182B98E62}" type="presOf" srcId="{C861D307-2857-46CD-9E01-4BCE3894C7AE}" destId="{96AF3F48-B392-4B6D-B392-5FC8CC4411B4}" srcOrd="0" destOrd="0" presId="urn:microsoft.com/office/officeart/2005/8/layout/target3"/>
    <dgm:cxn modelId="{B043C13F-333E-4603-81C4-9BF5F5241062}" srcId="{2AC62CC5-E043-43D6-9DBF-31DF6FA797CF}" destId="{267C81CC-7176-4132-91C0-A5A2C7A66B3D}" srcOrd="3" destOrd="0" parTransId="{57797DCD-3F93-4B1D-BF51-BF4AFD28FDA5}" sibTransId="{432ED839-E543-4F9D-AC8F-C83EFC816C72}"/>
    <dgm:cxn modelId="{50BEEB88-6AC2-45F0-AFD5-8DF006710404}" type="presParOf" srcId="{2C922FDD-3388-4EB3-9C29-5C2FB3980894}" destId="{9253BA17-D918-419C-95DA-E67725611E2E}" srcOrd="0" destOrd="0" presId="urn:microsoft.com/office/officeart/2005/8/layout/target3"/>
    <dgm:cxn modelId="{7DF75EAA-1F49-45E8-B032-8A46F0CFD8BC}" type="presParOf" srcId="{2C922FDD-3388-4EB3-9C29-5C2FB3980894}" destId="{15DD0DD1-CBD9-423F-8E1A-A5C83A690561}" srcOrd="1" destOrd="0" presId="urn:microsoft.com/office/officeart/2005/8/layout/target3"/>
    <dgm:cxn modelId="{A3614643-CAAD-4C30-AEF7-14FFC204E2BE}" type="presParOf" srcId="{2C922FDD-3388-4EB3-9C29-5C2FB3980894}" destId="{C7148B1E-5F52-450A-B141-81B78D20A9C3}" srcOrd="2" destOrd="0" presId="urn:microsoft.com/office/officeart/2005/8/layout/target3"/>
    <dgm:cxn modelId="{CAFFC268-DE32-43DB-8414-19072EFA58DE}" type="presParOf" srcId="{2C922FDD-3388-4EB3-9C29-5C2FB3980894}" destId="{F04C3A42-F173-4911-BCE5-4E50EE10A001}" srcOrd="3" destOrd="0" presId="urn:microsoft.com/office/officeart/2005/8/layout/target3"/>
    <dgm:cxn modelId="{D3AC0BE2-2553-4C91-9330-30E7263B2CA9}" type="presParOf" srcId="{2C922FDD-3388-4EB3-9C29-5C2FB3980894}" destId="{79F49256-2F08-45E7-92B3-60FC51E8994C}" srcOrd="4" destOrd="0" presId="urn:microsoft.com/office/officeart/2005/8/layout/target3"/>
    <dgm:cxn modelId="{66890866-F5DB-49A1-BF05-DF8C8663C4B7}" type="presParOf" srcId="{2C922FDD-3388-4EB3-9C29-5C2FB3980894}" destId="{96AF3F48-B392-4B6D-B392-5FC8CC4411B4}" srcOrd="5" destOrd="0" presId="urn:microsoft.com/office/officeart/2005/8/layout/target3"/>
    <dgm:cxn modelId="{FAD66EFF-4C34-4046-AD3F-AB45562FCA02}" type="presParOf" srcId="{2C922FDD-3388-4EB3-9C29-5C2FB3980894}" destId="{BCCE78C6-6EBC-4558-ABD0-B4E6F49E3D53}" srcOrd="6" destOrd="0" presId="urn:microsoft.com/office/officeart/2005/8/layout/target3"/>
    <dgm:cxn modelId="{232A6B25-594E-4511-9E68-73961156D8CA}" type="presParOf" srcId="{2C922FDD-3388-4EB3-9C29-5C2FB3980894}" destId="{C1037BB2-A315-42D9-A578-6D704DC5DFAB}" srcOrd="7" destOrd="0" presId="urn:microsoft.com/office/officeart/2005/8/layout/target3"/>
    <dgm:cxn modelId="{7E935A68-9DFC-4BE3-BEAA-71FDD0CCB4A9}" type="presParOf" srcId="{2C922FDD-3388-4EB3-9C29-5C2FB3980894}" destId="{3C0CD725-27E9-4307-A554-A451AF09AB67}" srcOrd="8" destOrd="0" presId="urn:microsoft.com/office/officeart/2005/8/layout/target3"/>
    <dgm:cxn modelId="{633C897C-94A2-4811-972C-62270FD5C94B}" type="presParOf" srcId="{2C922FDD-3388-4EB3-9C29-5C2FB3980894}" destId="{F67B6FA6-FA97-47F5-8E36-6521DC3D72D7}" srcOrd="9" destOrd="0" presId="urn:microsoft.com/office/officeart/2005/8/layout/target3"/>
    <dgm:cxn modelId="{7ED5F397-B4E9-4E3D-AE8D-1F4F04F58E43}" type="presParOf" srcId="{2C922FDD-3388-4EB3-9C29-5C2FB3980894}" destId="{915D89FB-CE0F-472F-9F8C-E511CDAC8F54}" srcOrd="10" destOrd="0" presId="urn:microsoft.com/office/officeart/2005/8/layout/target3"/>
    <dgm:cxn modelId="{F7D6D329-FC7A-4967-8982-CBD649C5EFFE}" type="presParOf" srcId="{2C922FDD-3388-4EB3-9C29-5C2FB3980894}" destId="{AA3A7775-5B86-4428-A02D-1FF68105810F}" srcOrd="11" destOrd="0" presId="urn:microsoft.com/office/officeart/2005/8/layout/target3"/>
    <dgm:cxn modelId="{C9573854-19E4-4C19-A9FF-D3395ADD8EE0}" type="presParOf" srcId="{2C922FDD-3388-4EB3-9C29-5C2FB3980894}" destId="{1B564265-05A8-4DB1-A2AB-5843BBB376FF}" srcOrd="12" destOrd="0" presId="urn:microsoft.com/office/officeart/2005/8/layout/target3"/>
    <dgm:cxn modelId="{42BE4047-5F93-48A7-A42A-6EE89A10A6E6}" type="presParOf" srcId="{2C922FDD-3388-4EB3-9C29-5C2FB3980894}" destId="{C2518F49-D134-49C7-99EA-CA71896223E9}" srcOrd="13" destOrd="0" presId="urn:microsoft.com/office/officeart/2005/8/layout/target3"/>
    <dgm:cxn modelId="{1F3F1A06-33F8-4AA0-8F75-FE8CAA3E0DCA}" type="presParOf" srcId="{2C922FDD-3388-4EB3-9C29-5C2FB3980894}" destId="{8A83597C-D701-489F-9F66-44073B2C3B09}" srcOrd="14" destOrd="0" presId="urn:microsoft.com/office/officeart/2005/8/layout/target3"/>
    <dgm:cxn modelId="{A8B56A57-DACD-4D76-BE97-AAA9C5EB5A6F}" type="presParOf" srcId="{2C922FDD-3388-4EB3-9C29-5C2FB3980894}" destId="{996D9D56-E66F-4BB2-9DD0-458802A276FC}" srcOrd="15"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D1D17-2E43-4CD1-97F2-28F36274516D}"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US"/>
        </a:p>
      </dgm:t>
    </dgm:pt>
    <dgm:pt modelId="{F5C42C92-72D5-4E41-B254-AF009E87CDAC}">
      <dgm:prSet phldrT="[Text]"/>
      <dgm:spPr/>
      <dgm:t>
        <a:bodyPr/>
        <a:lstStyle/>
        <a:p>
          <a:r>
            <a:rPr lang="en-US" dirty="0" smtClean="0"/>
            <a:t>United Health Network </a:t>
          </a:r>
          <a:endParaRPr lang="en-US" dirty="0"/>
        </a:p>
      </dgm:t>
    </dgm:pt>
    <dgm:pt modelId="{59A527B0-56C0-491A-9FB2-62E05FBA9272}" type="parTrans" cxnId="{551D88DA-C393-440B-A7CF-2A3E54EF850E}">
      <dgm:prSet/>
      <dgm:spPr/>
      <dgm:t>
        <a:bodyPr/>
        <a:lstStyle/>
        <a:p>
          <a:endParaRPr lang="en-US"/>
        </a:p>
      </dgm:t>
    </dgm:pt>
    <dgm:pt modelId="{B560043C-5955-49BE-8DB0-B4CE13A0C2E4}" type="sibTrans" cxnId="{551D88DA-C393-440B-A7CF-2A3E54EF850E}">
      <dgm:prSet/>
      <dgm:spPr/>
      <dgm:t>
        <a:bodyPr/>
        <a:lstStyle/>
        <a:p>
          <a:endParaRPr lang="en-US"/>
        </a:p>
      </dgm:t>
    </dgm:pt>
    <dgm:pt modelId="{BC1BAF70-2252-4190-9CC8-8CF29E9ADCD5}">
      <dgm:prSet phldrT="[Text]"/>
      <dgm:spPr/>
      <dgm:t>
        <a:bodyPr/>
        <a:lstStyle/>
        <a:p>
          <a:r>
            <a:rPr lang="en-US" i="1" u="none" dirty="0" smtClean="0"/>
            <a:t>Mobile</a:t>
          </a:r>
          <a:endParaRPr lang="en-US" i="1" u="none" dirty="0"/>
        </a:p>
      </dgm:t>
    </dgm:pt>
    <dgm:pt modelId="{4886D2C6-7855-4782-96DF-C60CEC2EE322}" type="parTrans" cxnId="{21BDCCF2-9643-41F4-A101-147FE923FE60}">
      <dgm:prSet/>
      <dgm:spPr/>
      <dgm:t>
        <a:bodyPr/>
        <a:lstStyle/>
        <a:p>
          <a:endParaRPr lang="en-US"/>
        </a:p>
      </dgm:t>
    </dgm:pt>
    <dgm:pt modelId="{AD934700-8A2F-4AED-8561-1EAFE0A93C87}" type="sibTrans" cxnId="{21BDCCF2-9643-41F4-A101-147FE923FE60}">
      <dgm:prSet/>
      <dgm:spPr/>
      <dgm:t>
        <a:bodyPr/>
        <a:lstStyle/>
        <a:p>
          <a:endParaRPr lang="en-US"/>
        </a:p>
      </dgm:t>
    </dgm:pt>
    <dgm:pt modelId="{8A18F809-0C84-414E-A89B-11D5CF27F7B0}">
      <dgm:prSet/>
      <dgm:spPr/>
      <dgm:t>
        <a:bodyPr/>
        <a:lstStyle/>
        <a:p>
          <a:endParaRPr lang="en-US" dirty="0"/>
        </a:p>
      </dgm:t>
    </dgm:pt>
    <dgm:pt modelId="{7E2BC656-9343-44E0-829C-2D0BAC05EFBF}" type="parTrans" cxnId="{5696042F-7AB7-490D-8CC8-0D72D0119633}">
      <dgm:prSet/>
      <dgm:spPr/>
      <dgm:t>
        <a:bodyPr/>
        <a:lstStyle/>
        <a:p>
          <a:endParaRPr lang="en-US"/>
        </a:p>
      </dgm:t>
    </dgm:pt>
    <dgm:pt modelId="{6DD4E169-C133-46B5-99F8-5DA7FDD63D66}" type="sibTrans" cxnId="{5696042F-7AB7-490D-8CC8-0D72D0119633}">
      <dgm:prSet/>
      <dgm:spPr/>
      <dgm:t>
        <a:bodyPr/>
        <a:lstStyle/>
        <a:p>
          <a:endParaRPr lang="en-US"/>
        </a:p>
      </dgm:t>
    </dgm:pt>
    <dgm:pt modelId="{DD16965A-8EA5-45A9-8343-A258259A564B}">
      <dgm:prSet/>
      <dgm:spPr/>
      <dgm:t>
        <a:bodyPr/>
        <a:lstStyle/>
        <a:p>
          <a:endParaRPr lang="en-US" dirty="0"/>
        </a:p>
      </dgm:t>
    </dgm:pt>
    <dgm:pt modelId="{F72D343A-3EDB-49E6-A87D-955DCBEECFD2}" type="parTrans" cxnId="{305DC0EB-7AD8-4074-B13E-D0C44DE88C41}">
      <dgm:prSet custLinFactNeighborX="23538" custLinFactNeighborY="-913"/>
      <dgm:spPr/>
      <dgm:t>
        <a:bodyPr/>
        <a:lstStyle/>
        <a:p>
          <a:endParaRPr lang="en-US"/>
        </a:p>
      </dgm:t>
    </dgm:pt>
    <dgm:pt modelId="{205B97BE-031C-4558-820B-A0DB48EF6235}" type="sibTrans" cxnId="{305DC0EB-7AD8-4074-B13E-D0C44DE88C41}">
      <dgm:prSet/>
      <dgm:spPr/>
      <dgm:t>
        <a:bodyPr/>
        <a:lstStyle/>
        <a:p>
          <a:endParaRPr lang="en-US"/>
        </a:p>
      </dgm:t>
    </dgm:pt>
    <dgm:pt modelId="{EDF11709-522A-4D43-A51E-3C8E92D36CEF}">
      <dgm:prSet phldrT="[Text]"/>
      <dgm:spPr/>
      <dgm:t>
        <a:bodyPr/>
        <a:lstStyle/>
        <a:p>
          <a:r>
            <a:rPr lang="en-US" dirty="0" smtClean="0"/>
            <a:t>Microsoft</a:t>
          </a:r>
          <a:endParaRPr lang="en-US" dirty="0"/>
        </a:p>
      </dgm:t>
    </dgm:pt>
    <dgm:pt modelId="{40429FD1-CEC0-49E4-8DE7-CCA99428422D}" type="parTrans" cxnId="{1F920414-9E13-4A86-8D2E-ED8059DC0444}">
      <dgm:prSet/>
      <dgm:spPr/>
      <dgm:t>
        <a:bodyPr/>
        <a:lstStyle/>
        <a:p>
          <a:endParaRPr lang="en-US"/>
        </a:p>
      </dgm:t>
    </dgm:pt>
    <dgm:pt modelId="{AF452680-35F4-497B-9BF6-B40D2C81DC76}" type="sibTrans" cxnId="{1F920414-9E13-4A86-8D2E-ED8059DC0444}">
      <dgm:prSet/>
      <dgm:spPr/>
      <dgm:t>
        <a:bodyPr/>
        <a:lstStyle/>
        <a:p>
          <a:endParaRPr lang="en-US"/>
        </a:p>
      </dgm:t>
    </dgm:pt>
    <dgm:pt modelId="{80BA154E-0251-43B6-BD8A-245D4643E972}">
      <dgm:prSet phldrT="[Text]"/>
      <dgm:spPr/>
      <dgm:t>
        <a:bodyPr/>
        <a:lstStyle/>
        <a:p>
          <a:r>
            <a:rPr lang="en-US" dirty="0" smtClean="0"/>
            <a:t>Fitbit</a:t>
          </a:r>
        </a:p>
        <a:p>
          <a:endParaRPr lang="en-US" dirty="0"/>
        </a:p>
      </dgm:t>
    </dgm:pt>
    <dgm:pt modelId="{25A14E4C-B867-4D21-9CB8-4ED32CDB18FF}" type="parTrans" cxnId="{C468051A-51D8-409C-A0C7-E52A0C58D0FE}">
      <dgm:prSet/>
      <dgm:spPr/>
      <dgm:t>
        <a:bodyPr/>
        <a:lstStyle/>
        <a:p>
          <a:endParaRPr lang="en-US"/>
        </a:p>
      </dgm:t>
    </dgm:pt>
    <dgm:pt modelId="{110F2215-0593-4BCB-AF0B-7994026DBD2E}" type="sibTrans" cxnId="{C468051A-51D8-409C-A0C7-E52A0C58D0FE}">
      <dgm:prSet/>
      <dgm:spPr/>
      <dgm:t>
        <a:bodyPr/>
        <a:lstStyle/>
        <a:p>
          <a:endParaRPr lang="en-US"/>
        </a:p>
      </dgm:t>
    </dgm:pt>
    <dgm:pt modelId="{0CBACCEC-8C98-4605-B4A0-C0FF6D347716}">
      <dgm:prSet phldrT="[Text]"/>
      <dgm:spPr/>
      <dgm:t>
        <a:bodyPr/>
        <a:lstStyle/>
        <a:p>
          <a:r>
            <a:rPr lang="en-US" i="1" dirty="0" smtClean="0"/>
            <a:t>Electronic Health Records</a:t>
          </a:r>
          <a:endParaRPr lang="en-US" i="1" dirty="0"/>
        </a:p>
      </dgm:t>
    </dgm:pt>
    <dgm:pt modelId="{2E9B9540-A032-40C6-A632-E7ADE78A8BE5}" type="parTrans" cxnId="{136BB534-8EAA-4873-B121-4C89E8497A74}">
      <dgm:prSet/>
      <dgm:spPr/>
      <dgm:t>
        <a:bodyPr/>
        <a:lstStyle/>
        <a:p>
          <a:endParaRPr lang="en-US"/>
        </a:p>
      </dgm:t>
    </dgm:pt>
    <dgm:pt modelId="{A179576E-5BE3-4B41-A00E-42833C367B59}" type="sibTrans" cxnId="{136BB534-8EAA-4873-B121-4C89E8497A74}">
      <dgm:prSet/>
      <dgm:spPr/>
      <dgm:t>
        <a:bodyPr/>
        <a:lstStyle/>
        <a:p>
          <a:endParaRPr lang="en-US"/>
        </a:p>
      </dgm:t>
    </dgm:pt>
    <dgm:pt modelId="{5991ED62-1FC0-41FE-84E0-EC49E2D84A11}">
      <dgm:prSet phldrT="[Text]"/>
      <dgm:spPr/>
      <dgm:t>
        <a:bodyPr/>
        <a:lstStyle/>
        <a:p>
          <a:r>
            <a:rPr lang="en-US" dirty="0" smtClean="0"/>
            <a:t>Walgreens/CVS</a:t>
          </a:r>
          <a:endParaRPr lang="en-US" dirty="0"/>
        </a:p>
      </dgm:t>
    </dgm:pt>
    <dgm:pt modelId="{449902AC-78AC-4333-80F9-3A5548897EEB}" type="parTrans" cxnId="{0E07E1C2-62F9-4BB6-8926-3B24173AD04F}">
      <dgm:prSet/>
      <dgm:spPr/>
      <dgm:t>
        <a:bodyPr/>
        <a:lstStyle/>
        <a:p>
          <a:endParaRPr lang="en-US"/>
        </a:p>
      </dgm:t>
    </dgm:pt>
    <dgm:pt modelId="{201937F2-AA43-44D4-96CF-2E909CF54D5F}" type="sibTrans" cxnId="{0E07E1C2-62F9-4BB6-8926-3B24173AD04F}">
      <dgm:prSet/>
      <dgm:spPr/>
      <dgm:t>
        <a:bodyPr/>
        <a:lstStyle/>
        <a:p>
          <a:endParaRPr lang="en-US"/>
        </a:p>
      </dgm:t>
    </dgm:pt>
    <dgm:pt modelId="{EEF4AD3E-E912-4110-BC69-590AE91C4FD4}">
      <dgm:prSet phldrT="[Text]"/>
      <dgm:spPr/>
      <dgm:t>
        <a:bodyPr/>
        <a:lstStyle/>
        <a:p>
          <a:r>
            <a:rPr lang="en-US" dirty="0" smtClean="0"/>
            <a:t>Incubate Startups</a:t>
          </a:r>
          <a:endParaRPr lang="en-US" dirty="0"/>
        </a:p>
      </dgm:t>
    </dgm:pt>
    <dgm:pt modelId="{F2429C8E-BE67-46A5-97F5-06E27E6932D4}" type="parTrans" cxnId="{EBC858BF-1AC2-460A-B7E8-ACD5E5E51CB9}">
      <dgm:prSet/>
      <dgm:spPr/>
      <dgm:t>
        <a:bodyPr/>
        <a:lstStyle/>
        <a:p>
          <a:endParaRPr lang="en-US"/>
        </a:p>
      </dgm:t>
    </dgm:pt>
    <dgm:pt modelId="{43CC2FA2-8143-4CBC-A091-1EF9B1FCFA61}" type="sibTrans" cxnId="{EBC858BF-1AC2-460A-B7E8-ACD5E5E51CB9}">
      <dgm:prSet/>
      <dgm:spPr/>
      <dgm:t>
        <a:bodyPr/>
        <a:lstStyle/>
        <a:p>
          <a:endParaRPr lang="en-US"/>
        </a:p>
      </dgm:t>
    </dgm:pt>
    <dgm:pt modelId="{2C2CD27C-C962-472F-9E94-53710C5D8A2E}">
      <dgm:prSet phldrT="[Text]"/>
      <dgm:spPr/>
      <dgm:t>
        <a:bodyPr/>
        <a:lstStyle/>
        <a:p>
          <a:r>
            <a:rPr lang="en-US" dirty="0" smtClean="0"/>
            <a:t>Pharma</a:t>
          </a:r>
          <a:endParaRPr lang="en-US" dirty="0"/>
        </a:p>
      </dgm:t>
    </dgm:pt>
    <dgm:pt modelId="{E00A17A3-FAE3-46F5-AD93-668E6B0243ED}" type="parTrans" cxnId="{4477A229-0EC6-4C72-A5EB-B6FF9E92BA3D}">
      <dgm:prSet/>
      <dgm:spPr/>
      <dgm:t>
        <a:bodyPr/>
        <a:lstStyle/>
        <a:p>
          <a:endParaRPr lang="en-US"/>
        </a:p>
      </dgm:t>
    </dgm:pt>
    <dgm:pt modelId="{AC879CF4-0FDF-4E9A-B9CD-357C68BFC5D7}" type="sibTrans" cxnId="{4477A229-0EC6-4C72-A5EB-B6FF9E92BA3D}">
      <dgm:prSet/>
      <dgm:spPr/>
      <dgm:t>
        <a:bodyPr/>
        <a:lstStyle/>
        <a:p>
          <a:endParaRPr lang="en-US"/>
        </a:p>
      </dgm:t>
    </dgm:pt>
    <dgm:pt modelId="{A689E084-33E8-482C-AA39-827AD573C96D}">
      <dgm:prSet phldrT="[Text]"/>
      <dgm:spPr/>
      <dgm:t>
        <a:bodyPr/>
        <a:lstStyle/>
        <a:p>
          <a:r>
            <a:rPr lang="en-US" dirty="0" smtClean="0"/>
            <a:t>Cerner</a:t>
          </a:r>
          <a:endParaRPr lang="en-US" dirty="0"/>
        </a:p>
      </dgm:t>
    </dgm:pt>
    <dgm:pt modelId="{D2DD33AC-2812-4D64-BE05-87E5FCF13AF5}" type="parTrans" cxnId="{2C396DB2-B5E1-486F-AA02-0AA1FE7A13D3}">
      <dgm:prSet/>
      <dgm:spPr/>
      <dgm:t>
        <a:bodyPr/>
        <a:lstStyle/>
        <a:p>
          <a:endParaRPr lang="en-US"/>
        </a:p>
      </dgm:t>
    </dgm:pt>
    <dgm:pt modelId="{F8A978DB-72D9-4333-B6EB-38DCD222F686}" type="sibTrans" cxnId="{2C396DB2-B5E1-486F-AA02-0AA1FE7A13D3}">
      <dgm:prSet/>
      <dgm:spPr/>
      <dgm:t>
        <a:bodyPr/>
        <a:lstStyle/>
        <a:p>
          <a:endParaRPr lang="en-US"/>
        </a:p>
      </dgm:t>
    </dgm:pt>
    <dgm:pt modelId="{062814C6-1730-4F23-BBB9-9920E16E55DB}">
      <dgm:prSet phldrT="[Text]"/>
      <dgm:spPr/>
      <dgm:t>
        <a:bodyPr/>
        <a:lstStyle/>
        <a:p>
          <a:r>
            <a:rPr lang="en-US" dirty="0" smtClean="0"/>
            <a:t>Epic</a:t>
          </a:r>
          <a:endParaRPr lang="en-US" dirty="0"/>
        </a:p>
      </dgm:t>
    </dgm:pt>
    <dgm:pt modelId="{18E3F56F-A23C-405F-880E-66D8D71AF22E}" type="parTrans" cxnId="{3C956EA4-939D-4F44-9E77-72425A6EB3AF}">
      <dgm:prSet/>
      <dgm:spPr/>
      <dgm:t>
        <a:bodyPr/>
        <a:lstStyle/>
        <a:p>
          <a:endParaRPr lang="en-US"/>
        </a:p>
      </dgm:t>
    </dgm:pt>
    <dgm:pt modelId="{953B1139-12DD-4705-B830-3E39562CE1CE}" type="sibTrans" cxnId="{3C956EA4-939D-4F44-9E77-72425A6EB3AF}">
      <dgm:prSet/>
      <dgm:spPr/>
      <dgm:t>
        <a:bodyPr/>
        <a:lstStyle/>
        <a:p>
          <a:endParaRPr lang="en-US"/>
        </a:p>
      </dgm:t>
    </dgm:pt>
    <dgm:pt modelId="{C762E5D9-7781-489A-B562-F571F390732B}">
      <dgm:prSet phldrT="[Text]"/>
      <dgm:spPr/>
      <dgm:t>
        <a:bodyPr/>
        <a:lstStyle/>
        <a:p>
          <a:r>
            <a:rPr lang="en-US" i="1" dirty="0" smtClean="0"/>
            <a:t>Healthcare Delivery Centers</a:t>
          </a:r>
          <a:endParaRPr lang="en-US" i="1" dirty="0"/>
        </a:p>
      </dgm:t>
    </dgm:pt>
    <dgm:pt modelId="{3D3127D2-4EED-4B78-B755-6B67F30F28D6}" type="parTrans" cxnId="{347CCBCD-03A6-494F-8641-65F59316D937}">
      <dgm:prSet/>
      <dgm:spPr/>
      <dgm:t>
        <a:bodyPr/>
        <a:lstStyle/>
        <a:p>
          <a:endParaRPr lang="en-US"/>
        </a:p>
      </dgm:t>
    </dgm:pt>
    <dgm:pt modelId="{10E32505-1278-41ED-BEB0-EF8AA067E70D}" type="sibTrans" cxnId="{347CCBCD-03A6-494F-8641-65F59316D937}">
      <dgm:prSet/>
      <dgm:spPr/>
      <dgm:t>
        <a:bodyPr/>
        <a:lstStyle/>
        <a:p>
          <a:endParaRPr lang="en-US"/>
        </a:p>
      </dgm:t>
    </dgm:pt>
    <dgm:pt modelId="{192F019B-8698-4B88-8794-4FDC68455EAB}">
      <dgm:prSet phldrT="[Text]"/>
      <dgm:spPr/>
      <dgm:t>
        <a:bodyPr/>
        <a:lstStyle/>
        <a:p>
          <a:r>
            <a:rPr lang="en-US" dirty="0" smtClean="0"/>
            <a:t>Kaiser Permanente</a:t>
          </a:r>
          <a:endParaRPr lang="en-US" dirty="0"/>
        </a:p>
      </dgm:t>
    </dgm:pt>
    <dgm:pt modelId="{5AB6F64B-A88B-43EF-B21B-34B0DFF98B82}" type="parTrans" cxnId="{636F5AED-95DF-464D-B3E6-4C3EDE9C129B}">
      <dgm:prSet/>
      <dgm:spPr/>
      <dgm:t>
        <a:bodyPr/>
        <a:lstStyle/>
        <a:p>
          <a:endParaRPr lang="en-US"/>
        </a:p>
      </dgm:t>
    </dgm:pt>
    <dgm:pt modelId="{EAB48CFA-AA3D-43F4-8BCF-B6282AB13DE3}" type="sibTrans" cxnId="{636F5AED-95DF-464D-B3E6-4C3EDE9C129B}">
      <dgm:prSet/>
      <dgm:spPr/>
      <dgm:t>
        <a:bodyPr/>
        <a:lstStyle/>
        <a:p>
          <a:endParaRPr lang="en-US"/>
        </a:p>
      </dgm:t>
    </dgm:pt>
    <dgm:pt modelId="{5834EFF1-A36F-43E3-AC0A-FAB879B6A617}">
      <dgm:prSet phldrT="[Text]"/>
      <dgm:spPr/>
      <dgm:t>
        <a:bodyPr/>
        <a:lstStyle/>
        <a:p>
          <a:r>
            <a:rPr lang="en-US" i="1" dirty="0" smtClean="0"/>
            <a:t>Others</a:t>
          </a:r>
          <a:endParaRPr lang="en-US" i="1" dirty="0"/>
        </a:p>
      </dgm:t>
    </dgm:pt>
    <dgm:pt modelId="{0E2C3279-883D-48CA-AACB-0627E280A560}" type="parTrans" cxnId="{CC511052-9832-4447-96F5-15C615CAF730}">
      <dgm:prSet/>
      <dgm:spPr/>
      <dgm:t>
        <a:bodyPr/>
        <a:lstStyle/>
        <a:p>
          <a:endParaRPr lang="en-US"/>
        </a:p>
      </dgm:t>
    </dgm:pt>
    <dgm:pt modelId="{D8BFF574-7C66-4782-A8BE-0D3451DCEEC8}" type="sibTrans" cxnId="{CC511052-9832-4447-96F5-15C615CAF730}">
      <dgm:prSet/>
      <dgm:spPr/>
      <dgm:t>
        <a:bodyPr/>
        <a:lstStyle/>
        <a:p>
          <a:endParaRPr lang="en-US"/>
        </a:p>
      </dgm:t>
    </dgm:pt>
    <dgm:pt modelId="{9DD00223-FC9F-4701-BF36-9A2E53BF5D0B}" type="pres">
      <dgm:prSet presAssocID="{5CAD1D17-2E43-4CD1-97F2-28F36274516D}" presName="cycle" presStyleCnt="0">
        <dgm:presLayoutVars>
          <dgm:chMax val="1"/>
          <dgm:dir/>
          <dgm:animLvl val="ctr"/>
          <dgm:resizeHandles val="exact"/>
        </dgm:presLayoutVars>
      </dgm:prSet>
      <dgm:spPr/>
      <dgm:t>
        <a:bodyPr/>
        <a:lstStyle/>
        <a:p>
          <a:endParaRPr lang="en-US"/>
        </a:p>
      </dgm:t>
    </dgm:pt>
    <dgm:pt modelId="{D95C3262-C2F5-431F-B8C8-881AD4852D08}" type="pres">
      <dgm:prSet presAssocID="{F5C42C92-72D5-4E41-B254-AF009E87CDAC}" presName="centerShape" presStyleLbl="node0" presStyleIdx="0" presStyleCnt="1"/>
      <dgm:spPr/>
      <dgm:t>
        <a:bodyPr/>
        <a:lstStyle/>
        <a:p>
          <a:endParaRPr lang="en-US"/>
        </a:p>
      </dgm:t>
    </dgm:pt>
    <dgm:pt modelId="{88C59EFF-B838-4FFF-BF24-1505165FA2C7}" type="pres">
      <dgm:prSet presAssocID="{4886D2C6-7855-4782-96DF-C60CEC2EE322}" presName="parTrans" presStyleLbl="bgSibTrans2D1" presStyleIdx="0" presStyleCnt="4" custLinFactNeighborX="7777" custLinFactNeighborY="3046"/>
      <dgm:spPr/>
      <dgm:t>
        <a:bodyPr/>
        <a:lstStyle/>
        <a:p>
          <a:endParaRPr lang="en-US"/>
        </a:p>
      </dgm:t>
    </dgm:pt>
    <dgm:pt modelId="{A3011B9E-5871-4569-9668-8F8EDFFAFF25}" type="pres">
      <dgm:prSet presAssocID="{BC1BAF70-2252-4190-9CC8-8CF29E9ADCD5}" presName="node" presStyleLbl="node1" presStyleIdx="0" presStyleCnt="4">
        <dgm:presLayoutVars>
          <dgm:bulletEnabled val="1"/>
        </dgm:presLayoutVars>
      </dgm:prSet>
      <dgm:spPr/>
      <dgm:t>
        <a:bodyPr/>
        <a:lstStyle/>
        <a:p>
          <a:endParaRPr lang="en-US"/>
        </a:p>
      </dgm:t>
    </dgm:pt>
    <dgm:pt modelId="{1B3C3FE2-DCD8-48CE-8461-8E69B6CE2751}" type="pres">
      <dgm:prSet presAssocID="{2E9B9540-A032-40C6-A632-E7ADE78A8BE5}" presName="parTrans" presStyleLbl="bgSibTrans2D1" presStyleIdx="1" presStyleCnt="4"/>
      <dgm:spPr/>
      <dgm:t>
        <a:bodyPr/>
        <a:lstStyle/>
        <a:p>
          <a:endParaRPr lang="en-US"/>
        </a:p>
      </dgm:t>
    </dgm:pt>
    <dgm:pt modelId="{7951ACA7-975A-42F0-85E1-94ABACFC7937}" type="pres">
      <dgm:prSet presAssocID="{0CBACCEC-8C98-4605-B4A0-C0FF6D347716}" presName="node" presStyleLbl="node1" presStyleIdx="1" presStyleCnt="4" custScaleX="115802">
        <dgm:presLayoutVars>
          <dgm:bulletEnabled val="1"/>
        </dgm:presLayoutVars>
      </dgm:prSet>
      <dgm:spPr/>
      <dgm:t>
        <a:bodyPr/>
        <a:lstStyle/>
        <a:p>
          <a:endParaRPr lang="en-US"/>
        </a:p>
      </dgm:t>
    </dgm:pt>
    <dgm:pt modelId="{8E06E725-7DAB-4D95-8521-AE3AA1F8F90E}" type="pres">
      <dgm:prSet presAssocID="{3D3127D2-4EED-4B78-B755-6B67F30F28D6}" presName="parTrans" presStyleLbl="bgSibTrans2D1" presStyleIdx="2" presStyleCnt="4"/>
      <dgm:spPr/>
      <dgm:t>
        <a:bodyPr/>
        <a:lstStyle/>
        <a:p>
          <a:endParaRPr lang="en-US"/>
        </a:p>
      </dgm:t>
    </dgm:pt>
    <dgm:pt modelId="{C3D9F504-1DD9-4DD1-BC3B-62B61A47F711}" type="pres">
      <dgm:prSet presAssocID="{C762E5D9-7781-489A-B562-F571F390732B}" presName="node" presStyleLbl="node1" presStyleIdx="2" presStyleCnt="4" custScaleX="115802">
        <dgm:presLayoutVars>
          <dgm:bulletEnabled val="1"/>
        </dgm:presLayoutVars>
      </dgm:prSet>
      <dgm:spPr/>
      <dgm:t>
        <a:bodyPr/>
        <a:lstStyle/>
        <a:p>
          <a:endParaRPr lang="en-US"/>
        </a:p>
      </dgm:t>
    </dgm:pt>
    <dgm:pt modelId="{8F739ECA-F04F-4E7C-A2C7-1B662908CF48}" type="pres">
      <dgm:prSet presAssocID="{0E2C3279-883D-48CA-AACB-0627E280A560}" presName="parTrans" presStyleLbl="bgSibTrans2D1" presStyleIdx="3" presStyleCnt="4"/>
      <dgm:spPr/>
      <dgm:t>
        <a:bodyPr/>
        <a:lstStyle/>
        <a:p>
          <a:endParaRPr lang="en-US"/>
        </a:p>
      </dgm:t>
    </dgm:pt>
    <dgm:pt modelId="{37EDACA5-6846-49C9-AAB6-2BA397B0EF08}" type="pres">
      <dgm:prSet presAssocID="{5834EFF1-A36F-43E3-AC0A-FAB879B6A617}" presName="node" presStyleLbl="node1" presStyleIdx="3" presStyleCnt="4">
        <dgm:presLayoutVars>
          <dgm:bulletEnabled val="1"/>
        </dgm:presLayoutVars>
      </dgm:prSet>
      <dgm:spPr/>
      <dgm:t>
        <a:bodyPr/>
        <a:lstStyle/>
        <a:p>
          <a:endParaRPr lang="en-US"/>
        </a:p>
      </dgm:t>
    </dgm:pt>
  </dgm:ptLst>
  <dgm:cxnLst>
    <dgm:cxn modelId="{E171A996-F126-EC4A-B08A-54F9A26422AE}" type="presOf" srcId="{5CAD1D17-2E43-4CD1-97F2-28F36274516D}" destId="{9DD00223-FC9F-4701-BF36-9A2E53BF5D0B}" srcOrd="0" destOrd="0" presId="urn:microsoft.com/office/officeart/2005/8/layout/radial4"/>
    <dgm:cxn modelId="{DB7678F8-E0FE-B24D-A965-5DB87D787F86}" type="presOf" srcId="{192F019B-8698-4B88-8794-4FDC68455EAB}" destId="{C3D9F504-1DD9-4DD1-BC3B-62B61A47F711}" srcOrd="0" destOrd="2" presId="urn:microsoft.com/office/officeart/2005/8/layout/radial4"/>
    <dgm:cxn modelId="{551D88DA-C393-440B-A7CF-2A3E54EF850E}" srcId="{5CAD1D17-2E43-4CD1-97F2-28F36274516D}" destId="{F5C42C92-72D5-4E41-B254-AF009E87CDAC}" srcOrd="0" destOrd="0" parTransId="{59A527B0-56C0-491A-9FB2-62E05FBA9272}" sibTransId="{B560043C-5955-49BE-8DB0-B4CE13A0C2E4}"/>
    <dgm:cxn modelId="{4A778594-0963-264A-8073-CD1AA39FCE27}" type="presOf" srcId="{0CBACCEC-8C98-4605-B4A0-C0FF6D347716}" destId="{7951ACA7-975A-42F0-85E1-94ABACFC7937}" srcOrd="0" destOrd="0" presId="urn:microsoft.com/office/officeart/2005/8/layout/radial4"/>
    <dgm:cxn modelId="{1F920414-9E13-4A86-8D2E-ED8059DC0444}" srcId="{BC1BAF70-2252-4190-9CC8-8CF29E9ADCD5}" destId="{EDF11709-522A-4D43-A51E-3C8E92D36CEF}" srcOrd="0" destOrd="0" parTransId="{40429FD1-CEC0-49E4-8DE7-CCA99428422D}" sibTransId="{AF452680-35F4-497B-9BF6-B40D2C81DC76}"/>
    <dgm:cxn modelId="{70C6DFE9-B4CB-BB4D-837E-1C38E609CCEC}" type="presOf" srcId="{EDF11709-522A-4D43-A51E-3C8E92D36CEF}" destId="{A3011B9E-5871-4569-9668-8F8EDFFAFF25}" srcOrd="0" destOrd="1" presId="urn:microsoft.com/office/officeart/2005/8/layout/radial4"/>
    <dgm:cxn modelId="{3C956EA4-939D-4F44-9E77-72425A6EB3AF}" srcId="{0CBACCEC-8C98-4605-B4A0-C0FF6D347716}" destId="{062814C6-1730-4F23-BBB9-9920E16E55DB}" srcOrd="1" destOrd="0" parTransId="{18E3F56F-A23C-405F-880E-66D8D71AF22E}" sibTransId="{953B1139-12DD-4705-B830-3E39562CE1CE}"/>
    <dgm:cxn modelId="{4477A229-0EC6-4C72-A5EB-B6FF9E92BA3D}" srcId="{5834EFF1-A36F-43E3-AC0A-FAB879B6A617}" destId="{2C2CD27C-C962-472F-9E94-53710C5D8A2E}" srcOrd="1" destOrd="0" parTransId="{E00A17A3-FAE3-46F5-AD93-668E6B0243ED}" sibTransId="{AC879CF4-0FDF-4E9A-B9CD-357C68BFC5D7}"/>
    <dgm:cxn modelId="{93AB1F55-6580-264A-88BA-1C341A545BFB}" type="presOf" srcId="{2C2CD27C-C962-472F-9E94-53710C5D8A2E}" destId="{37EDACA5-6846-49C9-AAB6-2BA397B0EF08}" srcOrd="0" destOrd="2" presId="urn:microsoft.com/office/officeart/2005/8/layout/radial4"/>
    <dgm:cxn modelId="{2E7E6AE8-ECDC-794E-AC8D-A6C205073F50}" type="presOf" srcId="{3D3127D2-4EED-4B78-B755-6B67F30F28D6}" destId="{8E06E725-7DAB-4D95-8521-AE3AA1F8F90E}" srcOrd="0" destOrd="0" presId="urn:microsoft.com/office/officeart/2005/8/layout/radial4"/>
    <dgm:cxn modelId="{7D924679-7B52-604B-8D29-178A4D792093}" type="presOf" srcId="{BC1BAF70-2252-4190-9CC8-8CF29E9ADCD5}" destId="{A3011B9E-5871-4569-9668-8F8EDFFAFF25}" srcOrd="0" destOrd="0" presId="urn:microsoft.com/office/officeart/2005/8/layout/radial4"/>
    <dgm:cxn modelId="{136BB534-8EAA-4873-B121-4C89E8497A74}" srcId="{F5C42C92-72D5-4E41-B254-AF009E87CDAC}" destId="{0CBACCEC-8C98-4605-B4A0-C0FF6D347716}" srcOrd="1" destOrd="0" parTransId="{2E9B9540-A032-40C6-A632-E7ADE78A8BE5}" sibTransId="{A179576E-5BE3-4B41-A00E-42833C367B59}"/>
    <dgm:cxn modelId="{636F5AED-95DF-464D-B3E6-4C3EDE9C129B}" srcId="{C762E5D9-7781-489A-B562-F571F390732B}" destId="{192F019B-8698-4B88-8794-4FDC68455EAB}" srcOrd="1" destOrd="0" parTransId="{5AB6F64B-A88B-43EF-B21B-34B0DFF98B82}" sibTransId="{EAB48CFA-AA3D-43F4-8BCF-B6282AB13DE3}"/>
    <dgm:cxn modelId="{EBC858BF-1AC2-460A-B7E8-ACD5E5E51CB9}" srcId="{5834EFF1-A36F-43E3-AC0A-FAB879B6A617}" destId="{EEF4AD3E-E912-4110-BC69-590AE91C4FD4}" srcOrd="0" destOrd="0" parTransId="{F2429C8E-BE67-46A5-97F5-06E27E6932D4}" sibTransId="{43CC2FA2-8143-4CBC-A091-1EF9B1FCFA61}"/>
    <dgm:cxn modelId="{B82D91AC-3C97-E140-906E-6FEECE8B2742}" type="presOf" srcId="{4886D2C6-7855-4782-96DF-C60CEC2EE322}" destId="{88C59EFF-B838-4FFF-BF24-1505165FA2C7}" srcOrd="0" destOrd="0" presId="urn:microsoft.com/office/officeart/2005/8/layout/radial4"/>
    <dgm:cxn modelId="{5E28B8B4-EB0E-4347-B0C2-38E6D6CCCE14}" type="presOf" srcId="{0E2C3279-883D-48CA-AACB-0627E280A560}" destId="{8F739ECA-F04F-4E7C-A2C7-1B662908CF48}" srcOrd="0" destOrd="0" presId="urn:microsoft.com/office/officeart/2005/8/layout/radial4"/>
    <dgm:cxn modelId="{1DB9A7C7-AD9F-8848-8B81-DEC0DB89B02B}" type="presOf" srcId="{A689E084-33E8-482C-AA39-827AD573C96D}" destId="{7951ACA7-975A-42F0-85E1-94ABACFC7937}" srcOrd="0" destOrd="1" presId="urn:microsoft.com/office/officeart/2005/8/layout/radial4"/>
    <dgm:cxn modelId="{3C2ACAA7-3568-0549-9F50-D77CB29741C4}" type="presOf" srcId="{2E9B9540-A032-40C6-A632-E7ADE78A8BE5}" destId="{1B3C3FE2-DCD8-48CE-8461-8E69B6CE2751}" srcOrd="0" destOrd="0" presId="urn:microsoft.com/office/officeart/2005/8/layout/radial4"/>
    <dgm:cxn modelId="{2E4B727B-37BD-6F43-B50B-9FEF19F8FB2F}" type="presOf" srcId="{EEF4AD3E-E912-4110-BC69-590AE91C4FD4}" destId="{37EDACA5-6846-49C9-AAB6-2BA397B0EF08}" srcOrd="0" destOrd="1" presId="urn:microsoft.com/office/officeart/2005/8/layout/radial4"/>
    <dgm:cxn modelId="{347CCBCD-03A6-494F-8641-65F59316D937}" srcId="{F5C42C92-72D5-4E41-B254-AF009E87CDAC}" destId="{C762E5D9-7781-489A-B562-F571F390732B}" srcOrd="2" destOrd="0" parTransId="{3D3127D2-4EED-4B78-B755-6B67F30F28D6}" sibTransId="{10E32505-1278-41ED-BEB0-EF8AA067E70D}"/>
    <dgm:cxn modelId="{38C49D20-D72C-5B41-8A5C-B70AEC05FE54}" type="presOf" srcId="{F5C42C92-72D5-4E41-B254-AF009E87CDAC}" destId="{D95C3262-C2F5-431F-B8C8-881AD4852D08}" srcOrd="0" destOrd="0" presId="urn:microsoft.com/office/officeart/2005/8/layout/radial4"/>
    <dgm:cxn modelId="{3B8BB896-7727-004A-B01C-032F70ED1B4A}" type="presOf" srcId="{5834EFF1-A36F-43E3-AC0A-FAB879B6A617}" destId="{37EDACA5-6846-49C9-AAB6-2BA397B0EF08}" srcOrd="0" destOrd="0" presId="urn:microsoft.com/office/officeart/2005/8/layout/radial4"/>
    <dgm:cxn modelId="{F85AB3C9-1E52-E64A-8E30-8C4C572405BE}" type="presOf" srcId="{062814C6-1730-4F23-BBB9-9920E16E55DB}" destId="{7951ACA7-975A-42F0-85E1-94ABACFC7937}" srcOrd="0" destOrd="2" presId="urn:microsoft.com/office/officeart/2005/8/layout/radial4"/>
    <dgm:cxn modelId="{62E6AE6A-C5BE-AE4E-99DF-7C008E373CF0}" type="presOf" srcId="{C762E5D9-7781-489A-B562-F571F390732B}" destId="{C3D9F504-1DD9-4DD1-BC3B-62B61A47F711}" srcOrd="0" destOrd="0" presId="urn:microsoft.com/office/officeart/2005/8/layout/radial4"/>
    <dgm:cxn modelId="{B64C423A-8D42-5241-B9B9-1DD34A09639C}" type="presOf" srcId="{5991ED62-1FC0-41FE-84E0-EC49E2D84A11}" destId="{C3D9F504-1DD9-4DD1-BC3B-62B61A47F711}" srcOrd="0" destOrd="1" presId="urn:microsoft.com/office/officeart/2005/8/layout/radial4"/>
    <dgm:cxn modelId="{5696042F-7AB7-490D-8CC8-0D72D0119633}" srcId="{5CAD1D17-2E43-4CD1-97F2-28F36274516D}" destId="{8A18F809-0C84-414E-A89B-11D5CF27F7B0}" srcOrd="1" destOrd="0" parTransId="{7E2BC656-9343-44E0-829C-2D0BAC05EFBF}" sibTransId="{6DD4E169-C133-46B5-99F8-5DA7FDD63D66}"/>
    <dgm:cxn modelId="{0E07E1C2-62F9-4BB6-8926-3B24173AD04F}" srcId="{C762E5D9-7781-489A-B562-F571F390732B}" destId="{5991ED62-1FC0-41FE-84E0-EC49E2D84A11}" srcOrd="0" destOrd="0" parTransId="{449902AC-78AC-4333-80F9-3A5548897EEB}" sibTransId="{201937F2-AA43-44D4-96CF-2E909CF54D5F}"/>
    <dgm:cxn modelId="{305DC0EB-7AD8-4074-B13E-D0C44DE88C41}" srcId="{5CAD1D17-2E43-4CD1-97F2-28F36274516D}" destId="{DD16965A-8EA5-45A9-8343-A258259A564B}" srcOrd="2" destOrd="0" parTransId="{F72D343A-3EDB-49E6-A87D-955DCBEECFD2}" sibTransId="{205B97BE-031C-4558-820B-A0DB48EF6235}"/>
    <dgm:cxn modelId="{8FFB402C-2EFD-FB45-BB1F-C5CD89CF1FF8}" type="presOf" srcId="{80BA154E-0251-43B6-BD8A-245D4643E972}" destId="{A3011B9E-5871-4569-9668-8F8EDFFAFF25}" srcOrd="0" destOrd="2" presId="urn:microsoft.com/office/officeart/2005/8/layout/radial4"/>
    <dgm:cxn modelId="{2C396DB2-B5E1-486F-AA02-0AA1FE7A13D3}" srcId="{0CBACCEC-8C98-4605-B4A0-C0FF6D347716}" destId="{A689E084-33E8-482C-AA39-827AD573C96D}" srcOrd="0" destOrd="0" parTransId="{D2DD33AC-2812-4D64-BE05-87E5FCF13AF5}" sibTransId="{F8A978DB-72D9-4333-B6EB-38DCD222F686}"/>
    <dgm:cxn modelId="{C468051A-51D8-409C-A0C7-E52A0C58D0FE}" srcId="{BC1BAF70-2252-4190-9CC8-8CF29E9ADCD5}" destId="{80BA154E-0251-43B6-BD8A-245D4643E972}" srcOrd="1" destOrd="0" parTransId="{25A14E4C-B867-4D21-9CB8-4ED32CDB18FF}" sibTransId="{110F2215-0593-4BCB-AF0B-7994026DBD2E}"/>
    <dgm:cxn modelId="{21BDCCF2-9643-41F4-A101-147FE923FE60}" srcId="{F5C42C92-72D5-4E41-B254-AF009E87CDAC}" destId="{BC1BAF70-2252-4190-9CC8-8CF29E9ADCD5}" srcOrd="0" destOrd="0" parTransId="{4886D2C6-7855-4782-96DF-C60CEC2EE322}" sibTransId="{AD934700-8A2F-4AED-8561-1EAFE0A93C87}"/>
    <dgm:cxn modelId="{CC511052-9832-4447-96F5-15C615CAF730}" srcId="{F5C42C92-72D5-4E41-B254-AF009E87CDAC}" destId="{5834EFF1-A36F-43E3-AC0A-FAB879B6A617}" srcOrd="3" destOrd="0" parTransId="{0E2C3279-883D-48CA-AACB-0627E280A560}" sibTransId="{D8BFF574-7C66-4782-A8BE-0D3451DCEEC8}"/>
    <dgm:cxn modelId="{DC93D414-C94E-4442-B009-7ACF378EA123}" type="presParOf" srcId="{9DD00223-FC9F-4701-BF36-9A2E53BF5D0B}" destId="{D95C3262-C2F5-431F-B8C8-881AD4852D08}" srcOrd="0" destOrd="0" presId="urn:microsoft.com/office/officeart/2005/8/layout/radial4"/>
    <dgm:cxn modelId="{138645BE-A6F7-AC44-9680-B6E691601CB1}" type="presParOf" srcId="{9DD00223-FC9F-4701-BF36-9A2E53BF5D0B}" destId="{88C59EFF-B838-4FFF-BF24-1505165FA2C7}" srcOrd="1" destOrd="0" presId="urn:microsoft.com/office/officeart/2005/8/layout/radial4"/>
    <dgm:cxn modelId="{1934377B-60F0-A74D-A875-42766B689A45}" type="presParOf" srcId="{9DD00223-FC9F-4701-BF36-9A2E53BF5D0B}" destId="{A3011B9E-5871-4569-9668-8F8EDFFAFF25}" srcOrd="2" destOrd="0" presId="urn:microsoft.com/office/officeart/2005/8/layout/radial4"/>
    <dgm:cxn modelId="{2AAC4D2B-C8F7-AB45-8A54-A18F05F0A394}" type="presParOf" srcId="{9DD00223-FC9F-4701-BF36-9A2E53BF5D0B}" destId="{1B3C3FE2-DCD8-48CE-8461-8E69B6CE2751}" srcOrd="3" destOrd="0" presId="urn:microsoft.com/office/officeart/2005/8/layout/radial4"/>
    <dgm:cxn modelId="{AF97AFC0-98E9-DD44-8854-B2A2BDBA95B4}" type="presParOf" srcId="{9DD00223-FC9F-4701-BF36-9A2E53BF5D0B}" destId="{7951ACA7-975A-42F0-85E1-94ABACFC7937}" srcOrd="4" destOrd="0" presId="urn:microsoft.com/office/officeart/2005/8/layout/radial4"/>
    <dgm:cxn modelId="{FABE8F4B-9876-604F-8DB0-1ECF1B4B3245}" type="presParOf" srcId="{9DD00223-FC9F-4701-BF36-9A2E53BF5D0B}" destId="{8E06E725-7DAB-4D95-8521-AE3AA1F8F90E}" srcOrd="5" destOrd="0" presId="urn:microsoft.com/office/officeart/2005/8/layout/radial4"/>
    <dgm:cxn modelId="{B421F6FA-2370-714B-9FB6-222EEEA40CAD}" type="presParOf" srcId="{9DD00223-FC9F-4701-BF36-9A2E53BF5D0B}" destId="{C3D9F504-1DD9-4DD1-BC3B-62B61A47F711}" srcOrd="6" destOrd="0" presId="urn:microsoft.com/office/officeart/2005/8/layout/radial4"/>
    <dgm:cxn modelId="{E01BA986-5E2F-2447-AC46-4F0D8FE0EAC9}" type="presParOf" srcId="{9DD00223-FC9F-4701-BF36-9A2E53BF5D0B}" destId="{8F739ECA-F04F-4E7C-A2C7-1B662908CF48}" srcOrd="7" destOrd="0" presId="urn:microsoft.com/office/officeart/2005/8/layout/radial4"/>
    <dgm:cxn modelId="{C3293BD2-15AA-E54A-AA6B-81F37480E512}" type="presParOf" srcId="{9DD00223-FC9F-4701-BF36-9A2E53BF5D0B}" destId="{37EDACA5-6846-49C9-AAB6-2BA397B0EF08}"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3BA17-D918-419C-95DA-E67725611E2E}">
      <dsp:nvSpPr>
        <dsp:cNvPr id="0" name=""/>
        <dsp:cNvSpPr/>
      </dsp:nvSpPr>
      <dsp:spPr>
        <a:xfrm>
          <a:off x="0" y="0"/>
          <a:ext cx="3962400" cy="3962400"/>
        </a:xfrm>
        <a:prstGeom prst="pie">
          <a:avLst>
            <a:gd name="adj1" fmla="val 5400000"/>
            <a:gd name="adj2" fmla="val 16200000"/>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48B1E-5F52-450A-B141-81B78D20A9C3}">
      <dsp:nvSpPr>
        <dsp:cNvPr id="0" name=""/>
        <dsp:cNvSpPr/>
      </dsp:nvSpPr>
      <dsp:spPr>
        <a:xfrm>
          <a:off x="1981200" y="0"/>
          <a:ext cx="5181600" cy="39624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Regulations</a:t>
          </a:r>
          <a:endParaRPr lang="en-US" sz="3900" kern="1200" dirty="0"/>
        </a:p>
      </dsp:txBody>
      <dsp:txXfrm>
        <a:off x="1981200" y="0"/>
        <a:ext cx="5181600" cy="842010"/>
      </dsp:txXfrm>
    </dsp:sp>
    <dsp:sp modelId="{79F49256-2F08-45E7-92B3-60FC51E8994C}">
      <dsp:nvSpPr>
        <dsp:cNvPr id="0" name=""/>
        <dsp:cNvSpPr/>
      </dsp:nvSpPr>
      <dsp:spPr>
        <a:xfrm>
          <a:off x="520065" y="842010"/>
          <a:ext cx="2922270" cy="2922270"/>
        </a:xfrm>
        <a:prstGeom prst="pie">
          <a:avLst>
            <a:gd name="adj1" fmla="val 5400000"/>
            <a:gd name="adj2" fmla="val 16200000"/>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F3F48-B392-4B6D-B392-5FC8CC4411B4}">
      <dsp:nvSpPr>
        <dsp:cNvPr id="0" name=""/>
        <dsp:cNvSpPr/>
      </dsp:nvSpPr>
      <dsp:spPr>
        <a:xfrm>
          <a:off x="1981200" y="842010"/>
          <a:ext cx="5181600" cy="292227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Technology</a:t>
          </a:r>
          <a:endParaRPr lang="en-US" sz="3900" kern="1200" dirty="0"/>
        </a:p>
      </dsp:txBody>
      <dsp:txXfrm>
        <a:off x="1981200" y="842010"/>
        <a:ext cx="5181600" cy="842010"/>
      </dsp:txXfrm>
    </dsp:sp>
    <dsp:sp modelId="{C1037BB2-A315-42D9-A578-6D704DC5DFAB}">
      <dsp:nvSpPr>
        <dsp:cNvPr id="0" name=""/>
        <dsp:cNvSpPr/>
      </dsp:nvSpPr>
      <dsp:spPr>
        <a:xfrm>
          <a:off x="1040130" y="1684020"/>
          <a:ext cx="1882140" cy="1882140"/>
        </a:xfrm>
        <a:prstGeom prst="pie">
          <a:avLst>
            <a:gd name="adj1" fmla="val 5400000"/>
            <a:gd name="adj2" fmla="val 16200000"/>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CD725-27E9-4307-A554-A451AF09AB67}">
      <dsp:nvSpPr>
        <dsp:cNvPr id="0" name=""/>
        <dsp:cNvSpPr/>
      </dsp:nvSpPr>
      <dsp:spPr>
        <a:xfrm>
          <a:off x="1981200" y="1684020"/>
          <a:ext cx="5181600" cy="188214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Pharmaceuticals</a:t>
          </a:r>
          <a:endParaRPr lang="en-US" sz="3900" kern="1200" dirty="0"/>
        </a:p>
      </dsp:txBody>
      <dsp:txXfrm>
        <a:off x="1981200" y="1684020"/>
        <a:ext cx="5181600" cy="842010"/>
      </dsp:txXfrm>
    </dsp:sp>
    <dsp:sp modelId="{915D89FB-CE0F-472F-9F8C-E511CDAC8F54}">
      <dsp:nvSpPr>
        <dsp:cNvPr id="0" name=""/>
        <dsp:cNvSpPr/>
      </dsp:nvSpPr>
      <dsp:spPr>
        <a:xfrm>
          <a:off x="1560195" y="2526030"/>
          <a:ext cx="842010" cy="842010"/>
        </a:xfrm>
        <a:prstGeom prst="pie">
          <a:avLst>
            <a:gd name="adj1" fmla="val 5400000"/>
            <a:gd name="adj2" fmla="val 16200000"/>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A7775-5B86-4428-A02D-1FF68105810F}">
      <dsp:nvSpPr>
        <dsp:cNvPr id="0" name=""/>
        <dsp:cNvSpPr/>
      </dsp:nvSpPr>
      <dsp:spPr>
        <a:xfrm>
          <a:off x="1981200" y="2526030"/>
          <a:ext cx="5181600" cy="84201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New Delivery Models </a:t>
          </a:r>
          <a:endParaRPr lang="en-US" sz="3900" kern="1200" dirty="0"/>
        </a:p>
      </dsp:txBody>
      <dsp:txXfrm>
        <a:off x="1981200" y="2526030"/>
        <a:ext cx="5181600" cy="842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C3262-C2F5-431F-B8C8-881AD4852D08}">
      <dsp:nvSpPr>
        <dsp:cNvPr id="0" name=""/>
        <dsp:cNvSpPr/>
      </dsp:nvSpPr>
      <dsp:spPr>
        <a:xfrm>
          <a:off x="3059430" y="2708423"/>
          <a:ext cx="2263140" cy="22631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United Health Network </a:t>
          </a:r>
          <a:endParaRPr lang="en-US" sz="3300" kern="1200" dirty="0"/>
        </a:p>
      </dsp:txBody>
      <dsp:txXfrm>
        <a:off x="3390859" y="3039852"/>
        <a:ext cx="1600282" cy="1600282"/>
      </dsp:txXfrm>
    </dsp:sp>
    <dsp:sp modelId="{88C59EFF-B838-4FFF-BF24-1505165FA2C7}">
      <dsp:nvSpPr>
        <dsp:cNvPr id="0" name=""/>
        <dsp:cNvSpPr/>
      </dsp:nvSpPr>
      <dsp:spPr>
        <a:xfrm rot="11700000">
          <a:off x="1196516" y="2958533"/>
          <a:ext cx="1977792" cy="644994"/>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011B9E-5871-4569-9668-8F8EDFFAFF25}">
      <dsp:nvSpPr>
        <dsp:cNvPr id="0" name=""/>
        <dsp:cNvSpPr/>
      </dsp:nvSpPr>
      <dsp:spPr>
        <a:xfrm>
          <a:off x="1407" y="2145445"/>
          <a:ext cx="2149983" cy="17199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en-US" sz="2400" i="1" u="none" kern="1200" dirty="0" smtClean="0"/>
            <a:t>Mobile</a:t>
          </a:r>
          <a:endParaRPr lang="en-US" sz="2400" i="1" u="none" kern="1200" dirty="0"/>
        </a:p>
        <a:p>
          <a:pPr marL="171450" lvl="1" indent="-171450" algn="l" defTabSz="844550">
            <a:lnSpc>
              <a:spcPct val="90000"/>
            </a:lnSpc>
            <a:spcBef>
              <a:spcPct val="0"/>
            </a:spcBef>
            <a:spcAft>
              <a:spcPct val="15000"/>
            </a:spcAft>
            <a:buChar char="••"/>
          </a:pPr>
          <a:r>
            <a:rPr lang="en-US" sz="1900" kern="1200" dirty="0" smtClean="0"/>
            <a:t>Microsoft</a:t>
          </a:r>
          <a:endParaRPr lang="en-US" sz="1900" kern="1200" dirty="0"/>
        </a:p>
        <a:p>
          <a:pPr marL="171450" lvl="1" indent="-171450" algn="l" defTabSz="844550">
            <a:lnSpc>
              <a:spcPct val="90000"/>
            </a:lnSpc>
            <a:spcBef>
              <a:spcPct val="0"/>
            </a:spcBef>
            <a:spcAft>
              <a:spcPct val="15000"/>
            </a:spcAft>
            <a:buChar char="••"/>
          </a:pPr>
          <a:r>
            <a:rPr lang="en-US" sz="1900" kern="1200" dirty="0" smtClean="0"/>
            <a:t>Fitbit</a:t>
          </a:r>
        </a:p>
        <a:p>
          <a:pPr marL="171450" lvl="1" indent="-171450" algn="l" defTabSz="844550">
            <a:lnSpc>
              <a:spcPct val="90000"/>
            </a:lnSpc>
            <a:spcBef>
              <a:spcPct val="0"/>
            </a:spcBef>
            <a:spcAft>
              <a:spcPct val="15000"/>
            </a:spcAft>
            <a:buChar char="••"/>
          </a:pPr>
          <a:endParaRPr lang="en-US" sz="1900" kern="1200" dirty="0"/>
        </a:p>
      </dsp:txBody>
      <dsp:txXfrm>
        <a:off x="51784" y="2195822"/>
        <a:ext cx="2049229" cy="1619232"/>
      </dsp:txXfrm>
    </dsp:sp>
    <dsp:sp modelId="{1B3C3FE2-DCD8-48CE-8461-8E69B6CE2751}">
      <dsp:nvSpPr>
        <dsp:cNvPr id="0" name=""/>
        <dsp:cNvSpPr/>
      </dsp:nvSpPr>
      <dsp:spPr>
        <a:xfrm rot="14700000">
          <a:off x="2257308" y="1491376"/>
          <a:ext cx="1977792" cy="644994"/>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1ACA7-975A-42F0-85E1-94ABACFC7937}">
      <dsp:nvSpPr>
        <dsp:cNvPr id="0" name=""/>
        <dsp:cNvSpPr/>
      </dsp:nvSpPr>
      <dsp:spPr>
        <a:xfrm>
          <a:off x="1583417" y="57636"/>
          <a:ext cx="2489723" cy="17199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t" anchorCtr="0">
          <a:noAutofit/>
        </a:bodyPr>
        <a:lstStyle/>
        <a:p>
          <a:pPr lvl="0" algn="l" defTabSz="1022350">
            <a:lnSpc>
              <a:spcPct val="90000"/>
            </a:lnSpc>
            <a:spcBef>
              <a:spcPct val="0"/>
            </a:spcBef>
            <a:spcAft>
              <a:spcPct val="35000"/>
            </a:spcAft>
          </a:pPr>
          <a:r>
            <a:rPr lang="en-US" sz="2300" i="1" kern="1200" dirty="0" smtClean="0"/>
            <a:t>Electronic Health Records</a:t>
          </a:r>
          <a:endParaRPr lang="en-US" sz="2300" i="1" kern="1200" dirty="0"/>
        </a:p>
        <a:p>
          <a:pPr marL="171450" lvl="1" indent="-171450" algn="l" defTabSz="800100">
            <a:lnSpc>
              <a:spcPct val="90000"/>
            </a:lnSpc>
            <a:spcBef>
              <a:spcPct val="0"/>
            </a:spcBef>
            <a:spcAft>
              <a:spcPct val="15000"/>
            </a:spcAft>
            <a:buChar char="••"/>
          </a:pPr>
          <a:r>
            <a:rPr lang="en-US" sz="1800" kern="1200" dirty="0" smtClean="0"/>
            <a:t>Cerner</a:t>
          </a:r>
          <a:endParaRPr lang="en-US" sz="1800" kern="1200" dirty="0"/>
        </a:p>
        <a:p>
          <a:pPr marL="171450" lvl="1" indent="-171450" algn="l" defTabSz="800100">
            <a:lnSpc>
              <a:spcPct val="90000"/>
            </a:lnSpc>
            <a:spcBef>
              <a:spcPct val="0"/>
            </a:spcBef>
            <a:spcAft>
              <a:spcPct val="15000"/>
            </a:spcAft>
            <a:buChar char="••"/>
          </a:pPr>
          <a:r>
            <a:rPr lang="en-US" sz="1800" kern="1200" dirty="0" smtClean="0"/>
            <a:t>Epic</a:t>
          </a:r>
          <a:endParaRPr lang="en-US" sz="1800" kern="1200" dirty="0"/>
        </a:p>
      </dsp:txBody>
      <dsp:txXfrm>
        <a:off x="1633794" y="108013"/>
        <a:ext cx="2388969" cy="1619232"/>
      </dsp:txXfrm>
    </dsp:sp>
    <dsp:sp modelId="{8E06E725-7DAB-4D95-8521-AE3AA1F8F90E}">
      <dsp:nvSpPr>
        <dsp:cNvPr id="0" name=""/>
        <dsp:cNvSpPr/>
      </dsp:nvSpPr>
      <dsp:spPr>
        <a:xfrm rot="17700000">
          <a:off x="4146899" y="1491376"/>
          <a:ext cx="1977792" cy="644994"/>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D9F504-1DD9-4DD1-BC3B-62B61A47F711}">
      <dsp:nvSpPr>
        <dsp:cNvPr id="0" name=""/>
        <dsp:cNvSpPr/>
      </dsp:nvSpPr>
      <dsp:spPr>
        <a:xfrm>
          <a:off x="4308859" y="57636"/>
          <a:ext cx="2489723" cy="17199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t" anchorCtr="0">
          <a:noAutofit/>
        </a:bodyPr>
        <a:lstStyle/>
        <a:p>
          <a:pPr lvl="0" algn="l" defTabSz="1022350">
            <a:lnSpc>
              <a:spcPct val="90000"/>
            </a:lnSpc>
            <a:spcBef>
              <a:spcPct val="0"/>
            </a:spcBef>
            <a:spcAft>
              <a:spcPct val="35000"/>
            </a:spcAft>
          </a:pPr>
          <a:r>
            <a:rPr lang="en-US" sz="2300" i="1" kern="1200" dirty="0" smtClean="0"/>
            <a:t>Healthcare Delivery Centers</a:t>
          </a:r>
          <a:endParaRPr lang="en-US" sz="2300" i="1" kern="1200" dirty="0"/>
        </a:p>
        <a:p>
          <a:pPr marL="171450" lvl="1" indent="-171450" algn="l" defTabSz="800100">
            <a:lnSpc>
              <a:spcPct val="90000"/>
            </a:lnSpc>
            <a:spcBef>
              <a:spcPct val="0"/>
            </a:spcBef>
            <a:spcAft>
              <a:spcPct val="15000"/>
            </a:spcAft>
            <a:buChar char="••"/>
          </a:pPr>
          <a:r>
            <a:rPr lang="en-US" sz="1800" kern="1200" dirty="0" smtClean="0"/>
            <a:t>Walgreens/CVS</a:t>
          </a:r>
          <a:endParaRPr lang="en-US" sz="1800" kern="1200" dirty="0"/>
        </a:p>
        <a:p>
          <a:pPr marL="171450" lvl="1" indent="-171450" algn="l" defTabSz="800100">
            <a:lnSpc>
              <a:spcPct val="90000"/>
            </a:lnSpc>
            <a:spcBef>
              <a:spcPct val="0"/>
            </a:spcBef>
            <a:spcAft>
              <a:spcPct val="15000"/>
            </a:spcAft>
            <a:buChar char="••"/>
          </a:pPr>
          <a:r>
            <a:rPr lang="en-US" sz="1800" kern="1200" dirty="0" smtClean="0"/>
            <a:t>Kaiser Permanente</a:t>
          </a:r>
          <a:endParaRPr lang="en-US" sz="1800" kern="1200" dirty="0"/>
        </a:p>
      </dsp:txBody>
      <dsp:txXfrm>
        <a:off x="4359236" y="108013"/>
        <a:ext cx="2388969" cy="1619232"/>
      </dsp:txXfrm>
    </dsp:sp>
    <dsp:sp modelId="{8F739ECA-F04F-4E7C-A2C7-1B662908CF48}">
      <dsp:nvSpPr>
        <dsp:cNvPr id="0" name=""/>
        <dsp:cNvSpPr/>
      </dsp:nvSpPr>
      <dsp:spPr>
        <a:xfrm rot="20700000">
          <a:off x="5361504" y="2938886"/>
          <a:ext cx="1977792" cy="644994"/>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EDACA5-6846-49C9-AAB6-2BA397B0EF08}">
      <dsp:nvSpPr>
        <dsp:cNvPr id="0" name=""/>
        <dsp:cNvSpPr/>
      </dsp:nvSpPr>
      <dsp:spPr>
        <a:xfrm>
          <a:off x="6230609" y="2145445"/>
          <a:ext cx="2149983" cy="17199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t" anchorCtr="0">
          <a:noAutofit/>
        </a:bodyPr>
        <a:lstStyle/>
        <a:p>
          <a:pPr lvl="0" algn="l" defTabSz="1022350">
            <a:lnSpc>
              <a:spcPct val="90000"/>
            </a:lnSpc>
            <a:spcBef>
              <a:spcPct val="0"/>
            </a:spcBef>
            <a:spcAft>
              <a:spcPct val="35000"/>
            </a:spcAft>
          </a:pPr>
          <a:r>
            <a:rPr lang="en-US" sz="2300" i="1" kern="1200" dirty="0" smtClean="0"/>
            <a:t>Others</a:t>
          </a:r>
          <a:endParaRPr lang="en-US" sz="2300" i="1" kern="1200" dirty="0"/>
        </a:p>
        <a:p>
          <a:pPr marL="171450" lvl="1" indent="-171450" algn="l" defTabSz="800100">
            <a:lnSpc>
              <a:spcPct val="90000"/>
            </a:lnSpc>
            <a:spcBef>
              <a:spcPct val="0"/>
            </a:spcBef>
            <a:spcAft>
              <a:spcPct val="15000"/>
            </a:spcAft>
            <a:buChar char="••"/>
          </a:pPr>
          <a:r>
            <a:rPr lang="en-US" sz="1800" kern="1200" dirty="0" smtClean="0"/>
            <a:t>Incubate Startups</a:t>
          </a:r>
          <a:endParaRPr lang="en-US" sz="1800" kern="1200" dirty="0"/>
        </a:p>
        <a:p>
          <a:pPr marL="171450" lvl="1" indent="-171450" algn="l" defTabSz="800100">
            <a:lnSpc>
              <a:spcPct val="90000"/>
            </a:lnSpc>
            <a:spcBef>
              <a:spcPct val="0"/>
            </a:spcBef>
            <a:spcAft>
              <a:spcPct val="15000"/>
            </a:spcAft>
            <a:buChar char="••"/>
          </a:pPr>
          <a:r>
            <a:rPr lang="en-US" sz="1800" kern="1200" dirty="0" smtClean="0"/>
            <a:t>Pharma</a:t>
          </a:r>
          <a:endParaRPr lang="en-US" sz="1800" kern="1200" dirty="0"/>
        </a:p>
      </dsp:txBody>
      <dsp:txXfrm>
        <a:off x="6280986" y="2195822"/>
        <a:ext cx="2049229" cy="161923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88DA6C-3E48-4005-B688-568A5AFDF41C}" type="datetimeFigureOut">
              <a:rPr lang="en-US" smtClean="0"/>
              <a:t>7/27/15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5FFDA3-68F6-412B-BD8C-36526B71D11B}" type="slidenum">
              <a:rPr lang="en-US" smtClean="0"/>
              <a:t>‹#›</a:t>
            </a:fld>
            <a:endParaRPr lang="en-US"/>
          </a:p>
        </p:txBody>
      </p:sp>
    </p:spTree>
    <p:extLst>
      <p:ext uri="{BB962C8B-B14F-4D97-AF65-F5344CB8AC3E}">
        <p14:creationId xmlns:p14="http://schemas.microsoft.com/office/powerpoint/2010/main" val="419671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erdwallet.com/blog/health/2014/10/02/how-much-is-the-obamacare-penalty-not-having-health-insurance/" TargetMode="External"/><Relationship Id="rId4" Type="http://schemas.openxmlformats.org/officeDocument/2006/relationships/hyperlink" Target="http://www.nerdwallet.com/blog/health/2014/08/29/obamacare-2014-taxes/" TargetMode="External"/><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BUSINESS</a:t>
            </a:r>
            <a:r>
              <a:rPr lang="en-US" sz="1200" b="1" kern="1200" baseline="0" dirty="0" smtClean="0">
                <a:solidFill>
                  <a:schemeClr val="tx1"/>
                </a:solidFill>
                <a:latin typeface="+mn-lt"/>
                <a:ea typeface="+mn-ea"/>
                <a:cs typeface="+mn-cs"/>
              </a:rPr>
              <a:t> PROBLEM: Start of by defining what we are looking at.</a:t>
            </a:r>
            <a:endParaRPr lang="en-US" sz="1200" b="1"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Newrepublic.com</a:t>
            </a:r>
            <a:r>
              <a:rPr lang="en-US" sz="1200" kern="1200" dirty="0" smtClean="0">
                <a:solidFill>
                  <a:schemeClr val="tx1"/>
                </a:solidFill>
                <a:latin typeface="+mn-lt"/>
                <a:ea typeface="+mn-ea"/>
                <a:cs typeface="+mn-cs"/>
              </a:rPr>
              <a:t> - Another major goal of </a:t>
            </a:r>
            <a:r>
              <a:rPr lang="en-US" sz="1200" kern="1200" dirty="0" err="1" smtClean="0">
                <a:solidFill>
                  <a:schemeClr val="tx1"/>
                </a:solidFill>
                <a:latin typeface="+mn-lt"/>
                <a:ea typeface="+mn-ea"/>
                <a:cs typeface="+mn-cs"/>
              </a:rPr>
              <a:t>Obamacare</a:t>
            </a:r>
            <a:r>
              <a:rPr lang="en-US" sz="1200" kern="1200" dirty="0" smtClean="0">
                <a:solidFill>
                  <a:schemeClr val="tx1"/>
                </a:solidFill>
                <a:latin typeface="+mn-lt"/>
                <a:ea typeface="+mn-ea"/>
                <a:cs typeface="+mn-cs"/>
              </a:rPr>
              <a:t> is to make sure all people can get coverage at uniform prices, regardless of pre-existing conditions. This is known as “guaranteed issue” and “community rating.” Today insurers frequently charge higher premiums or deny coverage altogether to people with pre-existing conditions. This allows them to keep prices low for the young and the healthy. </a:t>
            </a:r>
            <a:r>
              <a:rPr lang="en-US" sz="1200" kern="1200" dirty="0" err="1" smtClean="0">
                <a:solidFill>
                  <a:schemeClr val="tx1"/>
                </a:solidFill>
                <a:latin typeface="+mn-lt"/>
                <a:ea typeface="+mn-ea"/>
                <a:cs typeface="+mn-cs"/>
              </a:rPr>
              <a:t>Obamacare</a:t>
            </a:r>
            <a:r>
              <a:rPr lang="en-US" sz="1200" kern="1200" dirty="0" smtClean="0">
                <a:solidFill>
                  <a:schemeClr val="tx1"/>
                </a:solidFill>
                <a:latin typeface="+mn-lt"/>
                <a:ea typeface="+mn-ea"/>
                <a:cs typeface="+mn-cs"/>
              </a:rPr>
              <a:t> will force insurers to abandon these practices. But if the old and the sick get to pay less, the young and the healthy will have to pay more.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According to The Wall Street Journal, “Healthy consumers could see insurance rates double or even triple when they look for individual coverage under the federal health law later this year …” - See more at: http://</a:t>
            </a:r>
            <a:r>
              <a:rPr lang="en-US" sz="1200" kern="1200" dirty="0" err="1" smtClean="0">
                <a:solidFill>
                  <a:schemeClr val="tx1"/>
                </a:solidFill>
                <a:latin typeface="+mn-lt"/>
                <a:ea typeface="+mn-ea"/>
                <a:cs typeface="+mn-cs"/>
              </a:rPr>
              <a:t>www.bankruptingamerica.org</a:t>
            </a:r>
            <a:r>
              <a:rPr lang="en-US" sz="1200" kern="1200" dirty="0" smtClean="0">
                <a:solidFill>
                  <a:schemeClr val="tx1"/>
                </a:solidFill>
                <a:latin typeface="+mn-lt"/>
                <a:ea typeface="+mn-ea"/>
                <a:cs typeface="+mn-cs"/>
              </a:rPr>
              <a:t>/the-top-5-negative-impacts-of-obamacare/#.VbXdfs64nVp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Higher Prices For Younger Workers. Young, healthy Americans are the most likely to be uninsured. Being young and healthy, they risk going without insurance. Now, they will have to get insurance or pay a hefty fine. And if they choose to buy insurance, they’re going to pay higher prices than if they had bought insurance before </a:t>
            </a:r>
            <a:r>
              <a:rPr lang="en-US" sz="1200" kern="1200" dirty="0" err="1" smtClean="0">
                <a:solidFill>
                  <a:schemeClr val="tx1"/>
                </a:solidFill>
                <a:latin typeface="+mn-lt"/>
                <a:ea typeface="+mn-ea"/>
                <a:cs typeface="+mn-cs"/>
              </a:rPr>
              <a:t>Obamacare</a:t>
            </a:r>
            <a:r>
              <a:rPr lang="en-US" sz="1200" kern="1200" dirty="0" smtClean="0">
                <a:solidFill>
                  <a:schemeClr val="tx1"/>
                </a:solidFill>
                <a:latin typeface="+mn-lt"/>
                <a:ea typeface="+mn-ea"/>
                <a:cs typeface="+mn-cs"/>
              </a:rPr>
              <a:t> took effect. - See more at: http://</a:t>
            </a:r>
            <a:r>
              <a:rPr lang="en-US" sz="1200" kern="1200" dirty="0" err="1" smtClean="0">
                <a:solidFill>
                  <a:schemeClr val="tx1"/>
                </a:solidFill>
                <a:latin typeface="+mn-lt"/>
                <a:ea typeface="+mn-ea"/>
                <a:cs typeface="+mn-cs"/>
              </a:rPr>
              <a:t>www.bankruptingamerica.org</a:t>
            </a:r>
            <a:r>
              <a:rPr lang="en-US" sz="1200" kern="1200" dirty="0" smtClean="0">
                <a:solidFill>
                  <a:schemeClr val="tx1"/>
                </a:solidFill>
                <a:latin typeface="+mn-lt"/>
                <a:ea typeface="+mn-ea"/>
                <a:cs typeface="+mn-cs"/>
              </a:rPr>
              <a:t>/the-top-5-negative-impacts-of-obamacare/#.VbXdfs64nVp</a:t>
            </a:r>
          </a:p>
          <a:p>
            <a:endParaRPr lang="en-US" dirty="0" smtClean="0"/>
          </a:p>
          <a:p>
            <a:r>
              <a:rPr lang="en-US" sz="1200" kern="1200" dirty="0" smtClean="0">
                <a:solidFill>
                  <a:schemeClr val="tx1"/>
                </a:solidFill>
                <a:latin typeface="+mn-lt"/>
                <a:ea typeface="+mn-ea"/>
                <a:cs typeface="+mn-cs"/>
              </a:rPr>
              <a:t>The individual mandate of the Affordable Care Act requires citizens to have health insurance. If you are without insurance and do not qualify for an exemption, you will be subject to a fee, also referred to as the </a:t>
            </a:r>
            <a:r>
              <a:rPr lang="en-US" sz="1200" kern="1200" dirty="0" smtClean="0">
                <a:solidFill>
                  <a:schemeClr val="tx1"/>
                </a:solidFill>
                <a:latin typeface="+mn-lt"/>
                <a:ea typeface="+mn-ea"/>
                <a:cs typeface="+mn-cs"/>
                <a:hlinkClick r:id="rId3"/>
              </a:rPr>
              <a:t>ACA penalty, which will be assessed on your </a:t>
            </a:r>
            <a:r>
              <a:rPr lang="en-US" sz="1200" kern="1200" dirty="0" smtClean="0">
                <a:solidFill>
                  <a:schemeClr val="tx1"/>
                </a:solidFill>
                <a:latin typeface="+mn-lt"/>
                <a:ea typeface="+mn-ea"/>
                <a:cs typeface="+mn-cs"/>
                <a:hlinkClick r:id="rId4"/>
              </a:rPr>
              <a:t>taxes. How much you pay for going without coverage depends on your income, household size and the year, but as time goes on, this penalty will grow in an effort to convince the uninsured to sign up.</a:t>
            </a:r>
            <a:endParaRPr lang="en-US" dirty="0" smtClean="0"/>
          </a:p>
          <a:p>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1</a:t>
            </a:fld>
            <a:endParaRPr lang="en-US"/>
          </a:p>
        </p:txBody>
      </p:sp>
    </p:spTree>
    <p:extLst>
      <p:ext uri="{BB962C8B-B14F-4D97-AF65-F5344CB8AC3E}">
        <p14:creationId xmlns:p14="http://schemas.microsoft.com/office/powerpoint/2010/main" val="150979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PwC</a:t>
            </a:r>
            <a:r>
              <a:rPr lang="en-US" baseline="0" dirty="0" smtClean="0"/>
              <a:t> Proposes UnitedHealth Group to create a </a:t>
            </a:r>
            <a:r>
              <a:rPr lang="en-US" baseline="0" dirty="0" err="1" smtClean="0"/>
              <a:t>UnitedNetwork</a:t>
            </a:r>
            <a:r>
              <a:rPr lang="en-US" baseline="0" dirty="0" smtClean="0"/>
              <a:t>® that plays the role of the first ever ecosystem of its kind</a:t>
            </a:r>
          </a:p>
          <a:p>
            <a:endParaRPr lang="en-US" baseline="0" dirty="0" smtClean="0"/>
          </a:p>
          <a:p>
            <a:pPr marL="171450" indent="-171450">
              <a:buFontTx/>
              <a:buChar char="-"/>
            </a:pPr>
            <a:r>
              <a:rPr lang="en-US" baseline="0" dirty="0" smtClean="0"/>
              <a:t>A single </a:t>
            </a:r>
            <a:r>
              <a:rPr lang="en-US" baseline="0" dirty="0" err="1" smtClean="0"/>
              <a:t>platfrom</a:t>
            </a:r>
            <a:r>
              <a:rPr lang="en-US" baseline="0" dirty="0" smtClean="0"/>
              <a:t> to collaborate with other Healthcare players and potential disruptors </a:t>
            </a:r>
          </a:p>
          <a:p>
            <a:pPr marL="171450" indent="-171450">
              <a:buFontTx/>
              <a:buChar char="-"/>
            </a:pPr>
            <a:r>
              <a:rPr lang="en-US" baseline="0" dirty="0" smtClean="0"/>
              <a:t>Share data cross functionally with optimal integration to add value to the overall patient experience</a:t>
            </a:r>
          </a:p>
          <a:p>
            <a:pPr marL="628650" lvl="1" indent="-171450">
              <a:buFontTx/>
              <a:buChar char="-"/>
            </a:pPr>
            <a:r>
              <a:rPr lang="en-US" baseline="0" dirty="0" smtClean="0"/>
              <a:t>Better insight for healthcare provider, potential for more impactful analysis</a:t>
            </a:r>
          </a:p>
          <a:p>
            <a:pPr marL="171450" lvl="0" indent="-171450">
              <a:buFontTx/>
              <a:buChar char="-"/>
            </a:pPr>
            <a:r>
              <a:rPr lang="en-US" baseline="0" dirty="0" smtClean="0"/>
              <a:t>A more robust process to initiate partnerships with new and old entrants and have a patient and cure centric culture.</a:t>
            </a:r>
          </a:p>
          <a:p>
            <a:pPr marL="171450" lvl="0" indent="-171450">
              <a:buFontTx/>
              <a:buChar char="-"/>
            </a:pPr>
            <a:r>
              <a:rPr lang="en-US" baseline="0" dirty="0" smtClean="0"/>
              <a:t>Segment patients and develop more granular bundled products to cater to different needs</a:t>
            </a:r>
          </a:p>
          <a:p>
            <a:pPr marL="171450" lvl="0" indent="-171450">
              <a:buFontTx/>
              <a:buChar char="-"/>
            </a:pPr>
            <a:endParaRPr lang="en-US" baseline="0" dirty="0" smtClean="0"/>
          </a:p>
          <a:p>
            <a:pPr marL="171450" lvl="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C05FFDA3-68F6-412B-BD8C-36526B71D11B}" type="slidenum">
              <a:rPr lang="en-US" smtClean="0"/>
              <a:t>10</a:t>
            </a:fld>
            <a:endParaRPr lang="en-US"/>
          </a:p>
        </p:txBody>
      </p:sp>
    </p:spTree>
    <p:extLst>
      <p:ext uri="{BB962C8B-B14F-4D97-AF65-F5344CB8AC3E}">
        <p14:creationId xmlns:p14="http://schemas.microsoft.com/office/powerpoint/2010/main" val="1433469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dirty="0" smtClean="0"/>
              <a:t>How do we solve the obesity problem with this Network?</a:t>
            </a:r>
          </a:p>
          <a:p>
            <a:pPr marL="0" lvl="0" indent="0">
              <a:buFontTx/>
              <a:buNone/>
            </a:pPr>
            <a:r>
              <a:rPr lang="en-US" b="1" baseline="0" dirty="0" smtClean="0"/>
              <a:t>Is this where we can talk about the young and fit having to pay extra as a result of </a:t>
            </a:r>
            <a:r>
              <a:rPr lang="en-US" b="1" baseline="0" dirty="0" err="1" smtClean="0"/>
              <a:t>obamacare</a:t>
            </a:r>
            <a:r>
              <a:rPr lang="en-US" b="1" baseline="0" dirty="0" smtClean="0"/>
              <a:t> and how the insurance companies can attract them to continue living a healthy lifestyle by sharing </a:t>
            </a:r>
            <a:r>
              <a:rPr lang="en-US" b="1" baseline="0" dirty="0" err="1" smtClean="0"/>
              <a:t>fidbits</a:t>
            </a:r>
            <a:r>
              <a:rPr lang="en-US" b="1" baseline="0" dirty="0" smtClean="0"/>
              <a:t> with them etc. and also try to encourage the unhealthy people to live a similar lifestyle in an attempt to change their unhealthy living ways?</a:t>
            </a:r>
          </a:p>
          <a:p>
            <a:pPr marL="0" lvl="0" indent="0">
              <a:buFontTx/>
              <a:buNone/>
            </a:pPr>
            <a:endParaRPr lang="en-US" baseline="0" dirty="0" smtClean="0"/>
          </a:p>
          <a:p>
            <a:pPr marL="171450" lvl="0" indent="-171450">
              <a:buFontTx/>
              <a:buChar char="-"/>
            </a:pPr>
            <a:r>
              <a:rPr lang="en-US" baseline="0" dirty="0" smtClean="0"/>
              <a:t>UHG can leverage it’s actuarial and data science expertise in its insurance and </a:t>
            </a:r>
            <a:r>
              <a:rPr lang="en-US" baseline="0" dirty="0" err="1" smtClean="0"/>
              <a:t>optum</a:t>
            </a:r>
            <a:r>
              <a:rPr lang="en-US" baseline="0" dirty="0" smtClean="0"/>
              <a:t> acquisition to create incentivize and inform it’s customers to make healthier choices</a:t>
            </a:r>
          </a:p>
          <a:p>
            <a:pPr marL="171450" lvl="0" indent="-171450">
              <a:buFontTx/>
              <a:buChar char="-"/>
            </a:pPr>
            <a:r>
              <a:rPr lang="en-US" baseline="0" dirty="0" smtClean="0"/>
              <a:t>UHG can share the insights from the aggregated data from the </a:t>
            </a:r>
            <a:r>
              <a:rPr lang="en-US" baseline="0" dirty="0" err="1" smtClean="0"/>
              <a:t>UnitedNetwork</a:t>
            </a:r>
            <a:r>
              <a:rPr lang="en-US" baseline="0" dirty="0" smtClean="0"/>
              <a:t> with the same partners so they can make more impactful offers to their customers (e.g. </a:t>
            </a:r>
            <a:r>
              <a:rPr lang="en-US" baseline="0" dirty="0" err="1" smtClean="0"/>
              <a:t>nike</a:t>
            </a:r>
            <a:r>
              <a:rPr lang="en-US" baseline="0" dirty="0" smtClean="0"/>
              <a:t> can make </a:t>
            </a:r>
            <a:r>
              <a:rPr lang="en-US" baseline="0" dirty="0" err="1" smtClean="0"/>
              <a:t>appreal</a:t>
            </a:r>
            <a:r>
              <a:rPr lang="en-US" baseline="0" dirty="0" smtClean="0"/>
              <a:t> offer, </a:t>
            </a:r>
            <a:r>
              <a:rPr lang="en-US" baseline="0" dirty="0" err="1" smtClean="0"/>
              <a:t>WholeFoods</a:t>
            </a:r>
            <a:r>
              <a:rPr lang="en-US" baseline="0" dirty="0" smtClean="0"/>
              <a:t> can recommend specific fruits). Motivating the potential future “patient” to opt a more healthy lifestyle</a:t>
            </a:r>
          </a:p>
          <a:p>
            <a:pPr marL="171450" lvl="0" indent="-171450">
              <a:buFontTx/>
              <a:buChar char="-"/>
            </a:pPr>
            <a:r>
              <a:rPr lang="en-US" baseline="0" dirty="0" err="1" smtClean="0"/>
              <a:t>UnitedNetwork</a:t>
            </a:r>
            <a:r>
              <a:rPr lang="en-US" baseline="0" dirty="0" smtClean="0"/>
              <a:t> can help its’ partners build and eventually perfect a scalable micro strategy in New York City to battle obesity by raising awareness and incentivizing their customers to live healthier lives to take all other medium to large size city in the US. </a:t>
            </a:r>
          </a:p>
          <a:p>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11</a:t>
            </a:fld>
            <a:endParaRPr lang="en-US"/>
          </a:p>
        </p:txBody>
      </p:sp>
    </p:spTree>
    <p:extLst>
      <p:ext uri="{BB962C8B-B14F-4D97-AF65-F5344CB8AC3E}">
        <p14:creationId xmlns:p14="http://schemas.microsoft.com/office/powerpoint/2010/main" val="379799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support each of these points with a one line explanation for each of them?</a:t>
            </a:r>
          </a:p>
          <a:p>
            <a:endParaRPr lang="en-US" b="1" dirty="0" smtClean="0"/>
          </a:p>
          <a:p>
            <a:r>
              <a:rPr lang="en-US" b="1" dirty="0" smtClean="0"/>
              <a:t>N</a:t>
            </a:r>
            <a:r>
              <a:rPr lang="en-US" b="1" baseline="0" dirty="0" smtClean="0"/>
              <a:t>o other insurance company is proactively making technology investments in the healthcare industry. Championing this strategy will make UHG an innovative brand</a:t>
            </a:r>
          </a:p>
          <a:p>
            <a:endParaRPr lang="en-US" b="1" baseline="0" dirty="0" smtClean="0"/>
          </a:p>
          <a:p>
            <a:r>
              <a:rPr lang="en-US" b="1" baseline="0" dirty="0" smtClean="0"/>
              <a:t>By bringing down obesity UHG will have a direct impact on 4 of the top 10 causes of death in the US, hence lowering risks</a:t>
            </a:r>
          </a:p>
          <a:p>
            <a:endParaRPr lang="en-US" b="1" baseline="0" dirty="0" smtClean="0"/>
          </a:p>
          <a:p>
            <a:r>
              <a:rPr lang="en-US" b="1" baseline="0" dirty="0" smtClean="0"/>
              <a:t>By aggregating data from so many sources, we can have variables when segmenting our customer base actuarial point of view</a:t>
            </a:r>
          </a:p>
          <a:p>
            <a:endParaRPr lang="en-US" b="1" baseline="0" dirty="0" smtClean="0"/>
          </a:p>
          <a:p>
            <a:r>
              <a:rPr lang="en-US" b="1" baseline="0" dirty="0" smtClean="0"/>
              <a:t>By successfully executing the </a:t>
            </a:r>
            <a:r>
              <a:rPr lang="en-US" b="1" baseline="0" dirty="0" err="1" smtClean="0"/>
              <a:t>UnitedNetwork</a:t>
            </a:r>
            <a:r>
              <a:rPr lang="en-US" b="1" baseline="0" dirty="0" smtClean="0"/>
              <a:t>, UHG will be able to maintain influence over industry since it will be seen as the organization for having foresight in the industry based of history in Healthcare</a:t>
            </a:r>
            <a:endParaRPr lang="en-US" b="1" dirty="0"/>
          </a:p>
        </p:txBody>
      </p:sp>
      <p:sp>
        <p:nvSpPr>
          <p:cNvPr id="4" name="Slide Number Placeholder 3"/>
          <p:cNvSpPr>
            <a:spLocks noGrp="1"/>
          </p:cNvSpPr>
          <p:nvPr>
            <p:ph type="sldNum" sz="quarter" idx="10"/>
          </p:nvPr>
        </p:nvSpPr>
        <p:spPr/>
        <p:txBody>
          <a:bodyPr/>
          <a:lstStyle/>
          <a:p>
            <a:fld id="{C05FFDA3-68F6-412B-BD8C-36526B71D11B}" type="slidenum">
              <a:rPr lang="en-US" smtClean="0"/>
              <a:t>12</a:t>
            </a:fld>
            <a:endParaRPr lang="en-US"/>
          </a:p>
        </p:txBody>
      </p:sp>
    </p:spTree>
    <p:extLst>
      <p:ext uri="{BB962C8B-B14F-4D97-AF65-F5344CB8AC3E}">
        <p14:creationId xmlns:p14="http://schemas.microsoft.com/office/powerpoint/2010/main" val="1881292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one line explanation for each of these would be</a:t>
            </a:r>
            <a:r>
              <a:rPr lang="en-US" b="1" baseline="0" dirty="0" smtClean="0"/>
              <a:t> good too</a:t>
            </a:r>
          </a:p>
          <a:p>
            <a:endParaRPr lang="en-US" b="1" baseline="0" dirty="0" smtClean="0"/>
          </a:p>
          <a:p>
            <a:r>
              <a:rPr lang="en-US" b="1" baseline="0" dirty="0" smtClean="0"/>
              <a:t>Healthcare professionals and researchers will be able to create long term value by having more of reliable data to analyze. </a:t>
            </a:r>
          </a:p>
          <a:p>
            <a:endParaRPr lang="en-US" b="1" baseline="0" dirty="0" smtClean="0"/>
          </a:p>
          <a:p>
            <a:r>
              <a:rPr lang="en-US" b="1" baseline="0" dirty="0" smtClean="0"/>
              <a:t>Companies will be able to add more considerably more value if they set appropriate processes in place to analyze data from multiple sources and give insights to healthcare professionals and patients with enough time to take the right actions.</a:t>
            </a:r>
          </a:p>
          <a:p>
            <a:endParaRPr lang="en-US" b="1" baseline="0" dirty="0" smtClean="0"/>
          </a:p>
          <a:p>
            <a:r>
              <a:rPr lang="en-US" b="1" baseline="0" dirty="0" smtClean="0"/>
              <a:t>By collaborating on existing products it is safe it infer that companies are highly likely to continue disrupting with innovating by collaborating and doing joint ventures.</a:t>
            </a:r>
          </a:p>
          <a:p>
            <a:r>
              <a:rPr lang="en-US" b="1" baseline="0" dirty="0" smtClean="0"/>
              <a:t> </a:t>
            </a:r>
            <a:endParaRPr lang="en-US" b="1" dirty="0"/>
          </a:p>
        </p:txBody>
      </p:sp>
      <p:sp>
        <p:nvSpPr>
          <p:cNvPr id="4" name="Slide Number Placeholder 3"/>
          <p:cNvSpPr>
            <a:spLocks noGrp="1"/>
          </p:cNvSpPr>
          <p:nvPr>
            <p:ph type="sldNum" sz="quarter" idx="10"/>
          </p:nvPr>
        </p:nvSpPr>
        <p:spPr/>
        <p:txBody>
          <a:bodyPr/>
          <a:lstStyle/>
          <a:p>
            <a:fld id="{C05FFDA3-68F6-412B-BD8C-36526B71D11B}" type="slidenum">
              <a:rPr lang="en-US" smtClean="0"/>
              <a:t>13</a:t>
            </a:fld>
            <a:endParaRPr lang="en-US"/>
          </a:p>
        </p:txBody>
      </p:sp>
    </p:spTree>
    <p:extLst>
      <p:ext uri="{BB962C8B-B14F-4D97-AF65-F5344CB8AC3E}">
        <p14:creationId xmlns:p14="http://schemas.microsoft.com/office/powerpoint/2010/main" val="82273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Viz</a:t>
            </a:r>
            <a:r>
              <a:rPr lang="en-US" dirty="0" smtClean="0"/>
              <a:t> explaining the constant</a:t>
            </a:r>
            <a:r>
              <a:rPr lang="en-US" baseline="0" dirty="0" smtClean="0"/>
              <a:t> growth in population and obesity in the state of new york supporting the business problem statement</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2</a:t>
            </a:fld>
            <a:endParaRPr lang="en-US"/>
          </a:p>
        </p:txBody>
      </p:sp>
    </p:spTree>
    <p:extLst>
      <p:ext uri="{BB962C8B-B14F-4D97-AF65-F5344CB8AC3E}">
        <p14:creationId xmlns:p14="http://schemas.microsoft.com/office/powerpoint/2010/main" val="1256018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 </a:t>
            </a:r>
            <a:r>
              <a:rPr lang="en-US" dirty="0" err="1" smtClean="0"/>
              <a:t>viz</a:t>
            </a:r>
            <a:r>
              <a:rPr lang="en-US" dirty="0" smtClean="0"/>
              <a:t> supporting the aforementioned</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3</a:t>
            </a:fld>
            <a:endParaRPr lang="en-US"/>
          </a:p>
        </p:txBody>
      </p:sp>
    </p:spTree>
    <p:extLst>
      <p:ext uri="{BB962C8B-B14F-4D97-AF65-F5344CB8AC3E}">
        <p14:creationId xmlns:p14="http://schemas.microsoft.com/office/powerpoint/2010/main" val="423606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Causes of obesity which are harmful foe health and hence</a:t>
            </a:r>
            <a:r>
              <a:rPr lang="en-US" baseline="0" dirty="0" smtClean="0"/>
              <a:t> for the insurance companies.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How do I state that the increase in death rates due to the above causes is bad for the </a:t>
            </a:r>
            <a:r>
              <a:rPr lang="en-US" b="1" baseline="0" dirty="0" err="1" smtClean="0"/>
              <a:t>insuracne</a:t>
            </a:r>
            <a:r>
              <a:rPr lang="en-US" b="1" baseline="0" dirty="0" smtClean="0"/>
              <a:t> companies?</a:t>
            </a:r>
            <a:br>
              <a:rPr lang="en-US" b="1" baseline="0" dirty="0" smtClean="0"/>
            </a:br>
            <a:r>
              <a:rPr lang="en-US" b="1" baseline="0" dirty="0" smtClean="0"/>
              <a:t>How does their business suffer?</a:t>
            </a:r>
            <a:endParaRPr lang="en-US" b="1" dirty="0" smtClean="0"/>
          </a:p>
          <a:p>
            <a:endParaRPr lang="en-US" dirty="0" smtClean="0"/>
          </a:p>
          <a:p>
            <a:endParaRPr lang="en-US" dirty="0" smtClean="0"/>
          </a:p>
          <a:p>
            <a:r>
              <a:rPr lang="en-US" dirty="0" smtClean="0"/>
              <a:t>Top 10 leading causes of death in the states – medical news today</a:t>
            </a:r>
          </a:p>
          <a:p>
            <a:r>
              <a:rPr lang="en-US" dirty="0" smtClean="0"/>
              <a:t>The above</a:t>
            </a:r>
            <a:r>
              <a:rPr lang="en-US" baseline="0" dirty="0" smtClean="0"/>
              <a:t> 4 diseases are related to obesity as stated in obesity in </a:t>
            </a:r>
            <a:r>
              <a:rPr lang="en-US" baseline="0" dirty="0" err="1" smtClean="0"/>
              <a:t>america.org</a:t>
            </a:r>
            <a:r>
              <a:rPr lang="en-US" baseline="0" dirty="0" smtClean="0"/>
              <a:t> and national heart, lung and blood institute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4</a:t>
            </a:fld>
            <a:endParaRPr lang="en-US"/>
          </a:p>
        </p:txBody>
      </p:sp>
    </p:spTree>
    <p:extLst>
      <p:ext uri="{BB962C8B-B14F-4D97-AF65-F5344CB8AC3E}">
        <p14:creationId xmlns:p14="http://schemas.microsoft.com/office/powerpoint/2010/main" val="213474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Viz</a:t>
            </a:r>
            <a:r>
              <a:rPr lang="en-US" dirty="0" smtClean="0"/>
              <a:t> showing the deaths due to the 4 major causes that are related to obesity</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5</a:t>
            </a:fld>
            <a:endParaRPr lang="en-US"/>
          </a:p>
        </p:txBody>
      </p:sp>
    </p:spTree>
    <p:extLst>
      <p:ext uri="{BB962C8B-B14F-4D97-AF65-F5344CB8AC3E}">
        <p14:creationId xmlns:p14="http://schemas.microsoft.com/office/powerpoint/2010/main" val="237678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Need some points</a:t>
            </a:r>
            <a:r>
              <a:rPr lang="en-US" b="0" baseline="0" dirty="0" smtClean="0"/>
              <a:t> to explain these.</a:t>
            </a:r>
          </a:p>
          <a:p>
            <a:r>
              <a:rPr lang="en-US" b="0" baseline="0" dirty="0" smtClean="0"/>
              <a:t>I have no clue what to talk about with regards to these</a:t>
            </a:r>
          </a:p>
          <a:p>
            <a:r>
              <a:rPr lang="en-US" b="1" baseline="0" dirty="0" smtClean="0"/>
              <a:t>Regulations/Affordable Care Act – catalyzed most disruptions by lowering the barriers and changing the overall framework of the industry by changing the criteria of monetary reimbursements for Medicare/Medicaid and other insurances companies. It also changed the criteria by which a Hospital is rated by and given government aid.</a:t>
            </a:r>
          </a:p>
          <a:p>
            <a:endParaRPr lang="en-US" b="1" baseline="0" dirty="0" smtClean="0"/>
          </a:p>
          <a:p>
            <a:r>
              <a:rPr lang="en-US" b="1" dirty="0" smtClean="0"/>
              <a:t>Technology</a:t>
            </a:r>
            <a:r>
              <a:rPr lang="en-US" b="1" baseline="0" dirty="0" smtClean="0"/>
              <a:t> – Has been integrated at all levels of healthcare as regulations impose more important on tracking information with the healthcare providers’ capability to leveraging that information into meaningful value for their patients.</a:t>
            </a:r>
          </a:p>
          <a:p>
            <a:r>
              <a:rPr lang="en-US" b="1" baseline="0" dirty="0" smtClean="0"/>
              <a:t>	Two Major Health-Tech initiatives:</a:t>
            </a:r>
          </a:p>
          <a:p>
            <a:r>
              <a:rPr lang="en-US" b="1" baseline="0" dirty="0" smtClean="0"/>
              <a:t>	Operations: This primary includes EMR systems like Cerner and Epic and many other smaller EMR systems used at clinics, ERs, and other specialty facilities. The biggest opportunities for professional services here is in integration.</a:t>
            </a:r>
          </a:p>
          <a:p>
            <a:r>
              <a:rPr lang="en-US" b="1" baseline="0" dirty="0" smtClean="0"/>
              <a:t>	Mobile: This includes mobile apps like </a:t>
            </a:r>
            <a:r>
              <a:rPr lang="en-US" b="1" baseline="0" dirty="0" err="1" smtClean="0"/>
              <a:t>MyFitnessPal</a:t>
            </a:r>
            <a:r>
              <a:rPr lang="en-US" b="1" baseline="0" dirty="0" smtClean="0"/>
              <a:t> and the HealthVault that count your calories and enable the potential patient to run basic diagnostics with out seeing a Healthcare professional. This also includes Wearables that measure daily activity like physical exertion and sleep cycle to name a few and provide concrete data to the patient and doctor.</a:t>
            </a:r>
          </a:p>
          <a:p>
            <a:endParaRPr lang="en-US" b="1" baseline="0" dirty="0" smtClean="0"/>
          </a:p>
          <a:p>
            <a:r>
              <a:rPr lang="en-US" b="1" baseline="0" dirty="0" smtClean="0"/>
              <a:t>Pharma: Besides the major acquisitions on pharmacies of all sizes and histories, there are many other trends in the pharmaceutical space. The two major trends we have identified are – </a:t>
            </a:r>
          </a:p>
          <a:p>
            <a:r>
              <a:rPr lang="en-US" b="1" baseline="0" dirty="0" smtClean="0"/>
              <a:t>	Specialty Compounding Pharmacy: These are small pharmacies with deep understanding of certain medications used in high margin services. These pharmacies have the capability to cater each medication to its’ patient according to his/</a:t>
            </a:r>
            <a:r>
              <a:rPr lang="en-US" b="1" baseline="0" dirty="0" err="1" smtClean="0"/>
              <a:t>her’s</a:t>
            </a:r>
            <a:r>
              <a:rPr lang="en-US" b="1" baseline="0" dirty="0" smtClean="0"/>
              <a:t> DNA and patient history to have the maximum impact in the shortest amount of time.</a:t>
            </a:r>
          </a:p>
          <a:p>
            <a:r>
              <a:rPr lang="en-US" b="1" baseline="0" dirty="0" smtClean="0"/>
              <a:t>	Delivery Services: These are small pharmacies that operate on a small locality to cater to clinics, doctors’ offices that can outsource pharmaceuticals; along with patients that prefer same day delivery.  </a:t>
            </a:r>
          </a:p>
          <a:p>
            <a:endParaRPr lang="en-US" b="1" baseline="0" dirty="0" smtClean="0"/>
          </a:p>
          <a:p>
            <a:r>
              <a:rPr lang="en-US" b="1" baseline="0" dirty="0" smtClean="0"/>
              <a:t>New Delivery Models: This includes a series of delivery evolutions the industry is seeing everyday</a:t>
            </a:r>
          </a:p>
          <a:p>
            <a:r>
              <a:rPr lang="en-US" b="1" baseline="0" dirty="0" smtClean="0"/>
              <a:t>	CVS/Walgreens: are proving more healthcare services than every before, vaccinations, eye, ear and basic heart tests, and so on</a:t>
            </a:r>
          </a:p>
          <a:p>
            <a:r>
              <a:rPr lang="en-US" b="1" baseline="0" dirty="0" smtClean="0"/>
              <a:t>	</a:t>
            </a:r>
          </a:p>
        </p:txBody>
      </p:sp>
      <p:sp>
        <p:nvSpPr>
          <p:cNvPr id="4" name="Slide Number Placeholder 3"/>
          <p:cNvSpPr>
            <a:spLocks noGrp="1"/>
          </p:cNvSpPr>
          <p:nvPr>
            <p:ph type="sldNum" sz="quarter" idx="10"/>
          </p:nvPr>
        </p:nvSpPr>
        <p:spPr/>
        <p:txBody>
          <a:bodyPr/>
          <a:lstStyle/>
          <a:p>
            <a:fld id="{C05FFDA3-68F6-412B-BD8C-36526B71D11B}" type="slidenum">
              <a:rPr lang="en-US" smtClean="0"/>
              <a:t>6</a:t>
            </a:fld>
            <a:endParaRPr lang="en-US"/>
          </a:p>
        </p:txBody>
      </p:sp>
    </p:spTree>
    <p:extLst>
      <p:ext uri="{BB962C8B-B14F-4D97-AF65-F5344CB8AC3E}">
        <p14:creationId xmlns:p14="http://schemas.microsoft.com/office/powerpoint/2010/main" val="236787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set the tone</a:t>
            </a:r>
            <a:r>
              <a:rPr lang="en-US" baseline="0" dirty="0" smtClean="0"/>
              <a:t> we mention our client – an insurance company – united health</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7</a:t>
            </a:fld>
            <a:endParaRPr lang="en-US"/>
          </a:p>
        </p:txBody>
      </p:sp>
    </p:spTree>
    <p:extLst>
      <p:ext uri="{BB962C8B-B14F-4D97-AF65-F5344CB8AC3E}">
        <p14:creationId xmlns:p14="http://schemas.microsoft.com/office/powerpoint/2010/main" val="725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proposed solution explained in brief</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8</a:t>
            </a:fld>
            <a:endParaRPr lang="en-US"/>
          </a:p>
        </p:txBody>
      </p:sp>
    </p:spTree>
    <p:extLst>
      <p:ext uri="{BB962C8B-B14F-4D97-AF65-F5344CB8AC3E}">
        <p14:creationId xmlns:p14="http://schemas.microsoft.com/office/powerpoint/2010/main" val="118121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smtClean="0"/>
              <a:t>slide shows h</a:t>
            </a:r>
            <a:r>
              <a:rPr lang="en-US" smtClean="0"/>
              <a:t>ow </a:t>
            </a:r>
            <a:r>
              <a:rPr lang="en-US" dirty="0" smtClean="0"/>
              <a:t>the proposed</a:t>
            </a:r>
            <a:r>
              <a:rPr lang="en-US" baseline="0" dirty="0" smtClean="0"/>
              <a:t> solution is different</a:t>
            </a:r>
            <a:endParaRPr lang="en-US" dirty="0"/>
          </a:p>
        </p:txBody>
      </p:sp>
      <p:sp>
        <p:nvSpPr>
          <p:cNvPr id="4" name="Slide Number Placeholder 3"/>
          <p:cNvSpPr>
            <a:spLocks noGrp="1"/>
          </p:cNvSpPr>
          <p:nvPr>
            <p:ph type="sldNum" sz="quarter" idx="10"/>
          </p:nvPr>
        </p:nvSpPr>
        <p:spPr/>
        <p:txBody>
          <a:bodyPr/>
          <a:lstStyle/>
          <a:p>
            <a:fld id="{C05FFDA3-68F6-412B-BD8C-36526B71D11B}" type="slidenum">
              <a:rPr lang="en-US" smtClean="0"/>
              <a:t>9</a:t>
            </a:fld>
            <a:endParaRPr lang="en-US"/>
          </a:p>
        </p:txBody>
      </p:sp>
    </p:spTree>
    <p:extLst>
      <p:ext uri="{BB962C8B-B14F-4D97-AF65-F5344CB8AC3E}">
        <p14:creationId xmlns:p14="http://schemas.microsoft.com/office/powerpoint/2010/main" val="75068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8"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1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6"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US" noProof="0" smtClean="0"/>
              <a:t>Click to edit Master title style</a:t>
            </a:r>
            <a:endParaRPr lang="en-GB"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2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B186292-13E9-412C-A3E8-CFB4AA45B8D2}" type="slidenum">
              <a:rPr lang="en-US" smtClean="0"/>
              <a:t>‹#›</a:t>
            </a:fld>
            <a:endParaRPr lang="en-US"/>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GB" noProof="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smtClean="0"/>
          </a:p>
        </p:txBody>
      </p:sp>
      <p:sp>
        <p:nvSpPr>
          <p:cNvPr id="33"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533400" y="6477001"/>
            <a:ext cx="25908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GB"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B186292-13E9-412C-A3E8-CFB4AA45B8D2}" type="slidenum">
              <a:rPr lang="en-US" smtClean="0"/>
              <a:t>‹#›</a:t>
            </a:fld>
            <a:endParaRPr lang="en-US"/>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GB" noProof="0" smtClean="0"/>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B186292-13E9-412C-A3E8-CFB4AA45B8D2}" type="slidenum">
              <a:rPr lang="en-US" smtClean="0"/>
              <a:t>‹#›</a:t>
            </a:fld>
            <a:endParaRPr lang="en-US"/>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noProof="0" smtClean="0"/>
              <a:t>Click icon to add picture</a:t>
            </a:r>
            <a:endParaRPr lang="en-GB" noProof="0" dirty="0"/>
          </a:p>
        </p:txBody>
      </p:sp>
      <p:grpSp>
        <p:nvGrpSpPr>
          <p:cNvPr id="18"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2" name="TextBox 31"/>
          <p:cNvSpPr txBox="1"/>
          <p:nvPr/>
        </p:nvSpPr>
        <p:spPr>
          <a:xfrm>
            <a:off x="533400" y="6477000"/>
            <a:ext cx="25908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noProof="0" smtClean="0"/>
              <a:t>Click to edit Master title style</a:t>
            </a:r>
            <a:endParaRPr lang="en-GB"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B59822-9543-4005-9345-F5C3A74EDB78}" type="datetimeFigureOut">
              <a:rPr lang="en-US" smtClean="0"/>
              <a:t>7/27/15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86292-13E9-412C-A3E8-CFB4AA45B8D2}" type="slidenum">
              <a:rPr lang="en-US" smtClean="0"/>
              <a:t>‹#›</a:t>
            </a:fld>
            <a:endParaRPr lang="en-US"/>
          </a:p>
        </p:txBody>
      </p:sp>
    </p:spTree>
    <p:extLst>
      <p:ext uri="{BB962C8B-B14F-4D97-AF65-F5344CB8AC3E}">
        <p14:creationId xmlns:p14="http://schemas.microsoft.com/office/powerpoint/2010/main" val="225909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533400" y="1752601"/>
            <a:ext cx="39624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4648201" y="1752600"/>
            <a:ext cx="3962399"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noProof="0" smtClean="0"/>
              <a:t>Click to edit Master title style</a:t>
            </a:r>
            <a:endParaRPr lang="en-GB" noProof="0"/>
          </a:p>
        </p:txBody>
      </p:sp>
      <p:sp>
        <p:nvSpPr>
          <p:cNvPr id="27" name="Content Placeholder 26"/>
          <p:cNvSpPr>
            <a:spLocks noGrp="1"/>
          </p:cNvSpPr>
          <p:nvPr>
            <p:ph sz="quarter" idx="13"/>
          </p:nvPr>
        </p:nvSpPr>
        <p:spPr>
          <a:xfrm>
            <a:off x="533400" y="1752601"/>
            <a:ext cx="25908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8" name="Content Placeholder 26"/>
          <p:cNvSpPr>
            <a:spLocks noGrp="1"/>
          </p:cNvSpPr>
          <p:nvPr>
            <p:ph sz="quarter" idx="14"/>
          </p:nvPr>
        </p:nvSpPr>
        <p:spPr>
          <a:xfrm>
            <a:off x="3276601" y="1752601"/>
            <a:ext cx="2590799"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019800" y="1752601"/>
            <a:ext cx="25908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6"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533400" y="6477000"/>
            <a:ext cx="25908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533400" y="3352800"/>
            <a:ext cx="3962400"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4648199" y="3352800"/>
            <a:ext cx="3962401"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3" name="Text Placeholder 12"/>
          <p:cNvSpPr>
            <a:spLocks noGrp="1"/>
          </p:cNvSpPr>
          <p:nvPr>
            <p:ph type="body" sz="quarter" idx="16"/>
          </p:nvPr>
        </p:nvSpPr>
        <p:spPr>
          <a:xfrm>
            <a:off x="533400" y="1752600"/>
            <a:ext cx="8077200" cy="1447800"/>
          </a:xfrm>
        </p:spPr>
        <p:txBody>
          <a:bodyPr/>
          <a:lstStyle/>
          <a:p>
            <a:pPr lvl="0"/>
            <a:r>
              <a:rPr lang="en-US"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6019800" y="1752600"/>
            <a:ext cx="2590800"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noProof="1" smtClean="0"/>
              <a:t>Click to edit Master text styles</a:t>
            </a:r>
          </a:p>
        </p:txBody>
      </p:sp>
      <p:sp>
        <p:nvSpPr>
          <p:cNvPr id="1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1" smtClean="0">
                <a:latin typeface="Arial" pitchFamily="34" charset="0"/>
                <a:cs typeface="Arial" pitchFamily="34" charset="0"/>
              </a:rPr>
              <a:t>PwC</a:t>
            </a:r>
            <a:endParaRPr lang="en-GB" sz="1000" noProof="1">
              <a:latin typeface="Arial" pitchFamily="34" charset="0"/>
              <a:cs typeface="Arial" pitchFamily="34" charset="0"/>
            </a:endParaRP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GB" noProof="0"/>
          </a:p>
        </p:txBody>
      </p:sp>
      <p:sp>
        <p:nvSpPr>
          <p:cNvPr id="1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B186292-13E9-412C-A3E8-CFB4AA45B8D2}" type="slidenum">
              <a:rPr lang="en-US" smtClean="0"/>
              <a:t>‹#›</a:t>
            </a:fld>
            <a:endParaRPr lang="en-US"/>
          </a:p>
        </p:txBody>
      </p:sp>
      <p:sp>
        <p:nvSpPr>
          <p:cNvPr id="6"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12B59822-9543-4005-9345-F5C3A74EDB78}" type="datetimeFigureOut">
              <a:rPr lang="en-US" smtClean="0"/>
              <a:t>7/27/15</a:t>
            </a:fld>
            <a:endParaRPr lang="en-US"/>
          </a:p>
        </p:txBody>
      </p:sp>
      <p:sp>
        <p:nvSpPr>
          <p:cNvPr id="7"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png"/><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 Type="http://schemas.openxmlformats.org/officeDocument/2006/relationships/themeOverride" Target="../theme/themeOverride6.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png"/><Relationship Id="rId1" Type="http://schemas.openxmlformats.org/officeDocument/2006/relationships/themeOverride" Target="../theme/themeOverride7.xml"/><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1" Type="http://schemas.openxmlformats.org/officeDocument/2006/relationships/themeOverride" Target="../theme/themeOverride8.x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png"/><Relationship Id="rId1" Type="http://schemas.openxmlformats.org/officeDocument/2006/relationships/themeOverride" Target="../theme/themeOverride9.xml"/><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png"/><Relationship Id="rId1" Type="http://schemas.openxmlformats.org/officeDocument/2006/relationships/themeOverride" Target="../theme/themeOverride1.x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1.png"/><Relationship Id="rId1" Type="http://schemas.openxmlformats.org/officeDocument/2006/relationships/themeOverride" Target="../theme/themeOverride2.xml"/><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hemeOverride" Target="../theme/themeOverride3.xml"/><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png"/><Relationship Id="rId1" Type="http://schemas.openxmlformats.org/officeDocument/2006/relationships/themeOverride" Target="../theme/themeOverride4.x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png"/><Relationship Id="rId1" Type="http://schemas.openxmlformats.org/officeDocument/2006/relationships/themeOverride" Target="../theme/themeOverride5.xml"/><Relationship Id="rId2"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05000" y="2590800"/>
            <a:ext cx="5791200" cy="2819401"/>
          </a:xfrm>
        </p:spPr>
        <p:txBody>
          <a:bodyPr/>
          <a:lstStyle/>
          <a:p>
            <a:r>
              <a:rPr lang="en-US" sz="2800" dirty="0" smtClean="0"/>
              <a:t>How will the rise of the number of obese people in New York City affect the business of insurance companies under the </a:t>
            </a:r>
            <a:r>
              <a:rPr lang="en-US" sz="2800" dirty="0" err="1" smtClean="0"/>
              <a:t>ObamaCare</a:t>
            </a:r>
            <a:r>
              <a:rPr lang="en-US" sz="2800" dirty="0" smtClean="0"/>
              <a:t>?</a:t>
            </a:r>
            <a:endParaRPr lang="en-US" sz="2800" dirty="0"/>
          </a:p>
        </p:txBody>
      </p:sp>
      <p:pic>
        <p:nvPicPr>
          <p:cNvPr id="1026" name="Picture 2" descr="C:\Users\ragha001\Documents\Data Competition\U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855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ltGray">
          <a:xfrm>
            <a:off x="228600" y="1219200"/>
            <a:ext cx="8534400" cy="48768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smtClean="0"/>
              <a:t>The</a:t>
            </a:r>
            <a:r>
              <a:rPr lang="en-US" baseline="0" dirty="0" smtClean="0"/>
              <a:t> First Healthcare Ecosystem</a:t>
            </a:r>
            <a:endParaRPr lang="en-US" dirty="0"/>
          </a:p>
        </p:txBody>
      </p:sp>
      <p:pic>
        <p:nvPicPr>
          <p:cNvPr id="5"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3"/>
          <p:cNvGraphicFramePr>
            <a:graphicFrameLocks noGrp="1"/>
          </p:cNvGraphicFramePr>
          <p:nvPr>
            <p:ph sz="quarter" idx="4294967295"/>
            <p:extLst>
              <p:ext uri="{D42A27DB-BD31-4B8C-83A1-F6EECF244321}">
                <p14:modId xmlns:p14="http://schemas.microsoft.com/office/powerpoint/2010/main" val="1452281019"/>
              </p:ext>
            </p:extLst>
          </p:nvPr>
        </p:nvGraphicFramePr>
        <p:xfrm>
          <a:off x="283308" y="1219200"/>
          <a:ext cx="8382000" cy="5029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95517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600200"/>
            <a:ext cx="8534400" cy="26670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smtClean="0"/>
              <a:t>Solving obesity via the United Network</a:t>
            </a:r>
            <a:endParaRPr lang="en-US" dirty="0"/>
          </a:p>
        </p:txBody>
      </p:sp>
      <p:sp>
        <p:nvSpPr>
          <p:cNvPr id="3" name="Content Placeholder 2"/>
          <p:cNvSpPr>
            <a:spLocks noGrp="1"/>
          </p:cNvSpPr>
          <p:nvPr>
            <p:ph idx="1"/>
          </p:nvPr>
        </p:nvSpPr>
        <p:spPr/>
        <p:txBody>
          <a:bodyPr/>
          <a:lstStyle/>
          <a:p>
            <a:pPr marL="182880" indent="-457200">
              <a:buFont typeface="Arial" panose="020B0604020202020204" pitchFamily="34" charset="0"/>
              <a:buChar char="•"/>
            </a:pPr>
            <a:r>
              <a:rPr lang="en-US" dirty="0" smtClean="0"/>
              <a:t>Leverage data experts</a:t>
            </a:r>
          </a:p>
          <a:p>
            <a:pPr marL="182880" indent="-457200">
              <a:buFont typeface="Arial" panose="020B0604020202020204" pitchFamily="34" charset="0"/>
              <a:buChar char="•"/>
            </a:pPr>
            <a:r>
              <a:rPr lang="en-US" dirty="0" smtClean="0"/>
              <a:t>Share insights from data with partners</a:t>
            </a:r>
          </a:p>
          <a:p>
            <a:pPr marL="182880" indent="-457200">
              <a:buFont typeface="Arial" panose="020B0604020202020204" pitchFamily="34" charset="0"/>
              <a:buChar char="•"/>
            </a:pPr>
            <a:r>
              <a:rPr lang="en-US" dirty="0" smtClean="0"/>
              <a:t>Raise awareness and provide incentives to  customers</a:t>
            </a:r>
          </a:p>
          <a:p>
            <a:pPr marL="182880" indent="-457200">
              <a:buFont typeface="Arial" panose="020B0604020202020204" pitchFamily="34" charset="0"/>
              <a:buChar char="•"/>
            </a:pPr>
            <a:endParaRPr lang="en-US" dirty="0" smtClean="0"/>
          </a:p>
          <a:p>
            <a:pPr marL="182880" indent="-457200">
              <a:buFont typeface="Arial" panose="020B0604020202020204" pitchFamily="34" charset="0"/>
              <a:buChar char="•"/>
            </a:pPr>
            <a:endParaRPr lang="en-US" dirty="0" smtClean="0"/>
          </a:p>
          <a:p>
            <a:pPr marL="182880" indent="-457200">
              <a:buFont typeface="Arial" panose="020B0604020202020204" pitchFamily="34" charset="0"/>
              <a:buChar char="•"/>
            </a:pPr>
            <a:endParaRPr lang="en-US" dirty="0" smtClean="0"/>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919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600200"/>
            <a:ext cx="8534400" cy="30480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p:txBody>
          <a:bodyPr/>
          <a:lstStyle/>
          <a:p>
            <a:pPr marL="182880" indent="-457200">
              <a:buFont typeface="Arial" panose="020B0604020202020204" pitchFamily="34" charset="0"/>
              <a:buChar char="•"/>
            </a:pPr>
            <a:r>
              <a:rPr lang="en-US" dirty="0" smtClean="0"/>
              <a:t>Become an Innovative Brand</a:t>
            </a:r>
          </a:p>
          <a:p>
            <a:pPr marL="182880" indent="-457200">
              <a:buFont typeface="Arial" panose="020B0604020202020204" pitchFamily="34" charset="0"/>
              <a:buChar char="•"/>
            </a:pPr>
            <a:r>
              <a:rPr lang="en-US" dirty="0" smtClean="0"/>
              <a:t>Lower long-term health risks</a:t>
            </a:r>
          </a:p>
          <a:p>
            <a:pPr marL="182880" indent="-457200">
              <a:buFont typeface="Arial" panose="020B0604020202020204" pitchFamily="34" charset="0"/>
              <a:buChar char="•"/>
            </a:pPr>
            <a:r>
              <a:rPr lang="en-US" dirty="0" smtClean="0"/>
              <a:t>Segment Customer Base</a:t>
            </a:r>
          </a:p>
          <a:p>
            <a:pPr marL="182880" indent="-457200">
              <a:buFont typeface="Arial" panose="020B0604020202020204" pitchFamily="34" charset="0"/>
              <a:buChar char="•"/>
            </a:pPr>
            <a:r>
              <a:rPr lang="en-US" dirty="0" smtClean="0"/>
              <a:t>Maintain Influence in the Health Industry</a:t>
            </a:r>
          </a:p>
        </p:txBody>
      </p:sp>
      <p:sp>
        <p:nvSpPr>
          <p:cNvPr id="9" name="Title 1"/>
          <p:cNvSpPr>
            <a:spLocks noGrp="1"/>
          </p:cNvSpPr>
          <p:nvPr>
            <p:ph type="title"/>
          </p:nvPr>
        </p:nvSpPr>
        <p:spPr/>
        <p:txBody>
          <a:bodyPr/>
          <a:lstStyle/>
          <a:p>
            <a:r>
              <a:rPr lang="en-US" dirty="0" smtClean="0"/>
              <a:t>Opportunity</a:t>
            </a:r>
            <a:r>
              <a:rPr lang="en-US" baseline="0" dirty="0" smtClean="0"/>
              <a:t> For UnitedHealth</a:t>
            </a:r>
            <a:endParaRPr lang="en-US" dirty="0"/>
          </a:p>
        </p:txBody>
      </p:sp>
    </p:spTree>
    <p:extLst>
      <p:ext uri="{BB962C8B-B14F-4D97-AF65-F5344CB8AC3E}">
        <p14:creationId xmlns:p14="http://schemas.microsoft.com/office/powerpoint/2010/main" val="932871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524000"/>
            <a:ext cx="8534400" cy="44958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p:txBody>
          <a:bodyPr/>
          <a:lstStyle/>
          <a:p>
            <a:r>
              <a:rPr lang="en-US" dirty="0" smtClean="0"/>
              <a:t>The</a:t>
            </a:r>
            <a:r>
              <a:rPr lang="en-US" baseline="0" dirty="0" smtClean="0"/>
              <a:t> </a:t>
            </a:r>
            <a:r>
              <a:rPr lang="en-US" baseline="0" dirty="0" err="1" smtClean="0"/>
              <a:t>UnitedNetwork</a:t>
            </a:r>
            <a:endParaRPr lang="en-US" dirty="0"/>
          </a:p>
        </p:txBody>
      </p:sp>
      <p:sp>
        <p:nvSpPr>
          <p:cNvPr id="9" name="Content Placeholder 2"/>
          <p:cNvSpPr>
            <a:spLocks noGrp="1"/>
          </p:cNvSpPr>
          <p:nvPr>
            <p:ph idx="1"/>
          </p:nvPr>
        </p:nvSpPr>
        <p:spPr/>
        <p:txBody>
          <a:bodyPr/>
          <a:lstStyle/>
          <a:p>
            <a:r>
              <a:rPr lang="en-US" dirty="0" smtClean="0"/>
              <a:t>Potential Value add from the Healthcare Ecosystem </a:t>
            </a:r>
          </a:p>
          <a:p>
            <a:pPr marL="182880" indent="-457200">
              <a:buFont typeface="Arial" panose="020B0604020202020204" pitchFamily="34" charset="0"/>
              <a:buChar char="•"/>
            </a:pPr>
            <a:r>
              <a:rPr lang="en-US" dirty="0" smtClean="0"/>
              <a:t>Access to Data across all platforms </a:t>
            </a:r>
          </a:p>
          <a:p>
            <a:pPr marL="182880" indent="-457200">
              <a:buFont typeface="Arial" panose="020B0604020202020204" pitchFamily="34" charset="0"/>
              <a:buChar char="•"/>
            </a:pPr>
            <a:r>
              <a:rPr lang="en-US" dirty="0" smtClean="0"/>
              <a:t>Long-term Strategic Alliances</a:t>
            </a:r>
          </a:p>
          <a:p>
            <a:pPr marL="182880" indent="-457200">
              <a:buFont typeface="Arial" panose="020B0604020202020204" pitchFamily="34" charset="0"/>
              <a:buChar char="•"/>
            </a:pPr>
            <a:r>
              <a:rPr lang="en-US" dirty="0" smtClean="0"/>
              <a:t>Contribute and Manage Disruptions</a:t>
            </a:r>
          </a:p>
          <a:p>
            <a:pPr marL="18288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092082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r>
              <a:rPr lang="en-US" dirty="0" smtClean="0"/>
              <a:t> </a:t>
            </a:r>
            <a:endParaRPr lang="en-US" dirty="0"/>
          </a:p>
        </p:txBody>
      </p:sp>
      <p:pic>
        <p:nvPicPr>
          <p:cNvPr id="4" name="Picture 2" descr="C:\Users\ragha001\Documents\Data Competition\U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467475"/>
            <a:ext cx="2762250" cy="31432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ltGray">
          <a:xfrm>
            <a:off x="1752600" y="1143000"/>
            <a:ext cx="5562600" cy="5267325"/>
          </a:xfrm>
          <a:prstGeom prst="roundRect">
            <a:avLst/>
          </a:prstGeom>
          <a:solidFill>
            <a:schemeClr val="bg2">
              <a:lumMod val="65000"/>
              <a:alpha val="50196"/>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5" name="TextBox 4"/>
          <p:cNvSpPr txBox="1"/>
          <p:nvPr/>
        </p:nvSpPr>
        <p:spPr>
          <a:xfrm>
            <a:off x="3429000" y="2057400"/>
            <a:ext cx="4419600" cy="4191000"/>
          </a:xfrm>
          <a:prstGeom prst="rect">
            <a:avLst/>
          </a:prstGeom>
          <a:noFill/>
        </p:spPr>
        <p:txBody>
          <a:bodyPr wrap="square" lIns="0" tIns="0" rIns="0" bIns="0" rtlCol="0">
            <a:noAutofit/>
          </a:bodyPr>
          <a:lstStyle/>
          <a:p>
            <a:pPr marL="68580" indent="-342900">
              <a:spcAft>
                <a:spcPts val="900"/>
              </a:spcAft>
              <a:buFont typeface="Arial"/>
              <a:buChar char="•"/>
            </a:pPr>
            <a:endParaRPr lang="en-US" sz="2400" dirty="0" smtClean="0">
              <a:solidFill>
                <a:schemeClr val="bg1"/>
              </a:solidFill>
              <a:latin typeface="Georgia" pitchFamily="18" charset="0"/>
            </a:endParaRPr>
          </a:p>
          <a:p>
            <a:pPr marL="68580" indent="-342900">
              <a:spcAft>
                <a:spcPts val="900"/>
              </a:spcAft>
              <a:buFont typeface="Arial"/>
              <a:buChar char="•"/>
            </a:pPr>
            <a:r>
              <a:rPr lang="en-US" sz="2400" dirty="0" err="1" smtClean="0">
                <a:solidFill>
                  <a:schemeClr val="bg1"/>
                </a:solidFill>
                <a:latin typeface="Georgia" pitchFamily="18" charset="0"/>
              </a:rPr>
              <a:t>Raza</a:t>
            </a:r>
            <a:r>
              <a:rPr lang="en-US" sz="2400" dirty="0" smtClean="0">
                <a:solidFill>
                  <a:schemeClr val="bg1"/>
                </a:solidFill>
                <a:latin typeface="Georgia" pitchFamily="18" charset="0"/>
              </a:rPr>
              <a:t> Agha</a:t>
            </a:r>
          </a:p>
          <a:p>
            <a:pPr marL="68580" indent="-342900">
              <a:spcAft>
                <a:spcPts val="900"/>
              </a:spcAft>
              <a:buFont typeface="Arial"/>
              <a:buChar char="•"/>
            </a:pPr>
            <a:r>
              <a:rPr lang="en-US" sz="2400" dirty="0" smtClean="0">
                <a:solidFill>
                  <a:schemeClr val="bg1"/>
                </a:solidFill>
                <a:latin typeface="Georgia" pitchFamily="18" charset="0"/>
              </a:rPr>
              <a:t>Chen Tang</a:t>
            </a:r>
          </a:p>
          <a:p>
            <a:pPr marL="68580" indent="-342900">
              <a:spcAft>
                <a:spcPts val="900"/>
              </a:spcAft>
              <a:buFont typeface="Arial"/>
              <a:buChar char="•"/>
            </a:pPr>
            <a:r>
              <a:rPr lang="en-US" sz="2400" dirty="0" smtClean="0">
                <a:solidFill>
                  <a:schemeClr val="bg1"/>
                </a:solidFill>
                <a:latin typeface="Georgia" pitchFamily="18" charset="0"/>
              </a:rPr>
              <a:t>Aditya Kaul</a:t>
            </a:r>
            <a:endParaRPr lang="en-US" sz="2400" dirty="0" smtClean="0">
              <a:solidFill>
                <a:schemeClr val="bg1"/>
              </a:solidFill>
              <a:latin typeface="Georgia" pitchFamily="18" charset="0"/>
            </a:endParaRPr>
          </a:p>
          <a:p>
            <a:pPr marL="68580" indent="-342900">
              <a:spcAft>
                <a:spcPts val="900"/>
              </a:spcAft>
              <a:buFont typeface="Arial"/>
              <a:buChar char="•"/>
            </a:pPr>
            <a:r>
              <a:rPr lang="en-US" sz="2400" dirty="0" smtClean="0">
                <a:solidFill>
                  <a:schemeClr val="bg1"/>
                </a:solidFill>
                <a:latin typeface="Georgia" pitchFamily="18" charset="0"/>
              </a:rPr>
              <a:t>Angelica Nunez</a:t>
            </a:r>
          </a:p>
          <a:p>
            <a:pPr marL="68580" indent="-342900">
              <a:spcAft>
                <a:spcPts val="900"/>
              </a:spcAft>
              <a:buFont typeface="Arial"/>
              <a:buChar char="•"/>
            </a:pPr>
            <a:r>
              <a:rPr lang="en-US" sz="2400" dirty="0" smtClean="0">
                <a:solidFill>
                  <a:schemeClr val="bg1"/>
                </a:solidFill>
                <a:latin typeface="Georgia" pitchFamily="18" charset="0"/>
              </a:rPr>
              <a:t>Mary </a:t>
            </a:r>
            <a:r>
              <a:rPr lang="en-US" sz="2400" dirty="0" err="1" smtClean="0">
                <a:solidFill>
                  <a:schemeClr val="bg1"/>
                </a:solidFill>
                <a:latin typeface="Georgia" pitchFamily="18" charset="0"/>
              </a:rPr>
              <a:t>Pipenhagen</a:t>
            </a:r>
            <a:endParaRPr lang="en-US" sz="2400" dirty="0" smtClean="0">
              <a:solidFill>
                <a:schemeClr val="bg1"/>
              </a:solidFill>
              <a:latin typeface="Georgia" pitchFamily="18" charset="0"/>
            </a:endParaRPr>
          </a:p>
          <a:p>
            <a:pPr marL="68580" indent="-342900">
              <a:spcAft>
                <a:spcPts val="900"/>
              </a:spcAft>
              <a:buFont typeface="Arial"/>
              <a:buChar char="•"/>
            </a:pPr>
            <a:endParaRPr lang="en-US" sz="2000" dirty="0" err="1" smtClean="0">
              <a:latin typeface="Georgia" pitchFamily="18" charset="0"/>
            </a:endParaRPr>
          </a:p>
        </p:txBody>
      </p:sp>
    </p:spTree>
    <p:extLst>
      <p:ext uri="{BB962C8B-B14F-4D97-AF65-F5344CB8AC3E}">
        <p14:creationId xmlns:p14="http://schemas.microsoft.com/office/powerpoint/2010/main" val="20600423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endParaRPr lang="en-US" dirty="0"/>
          </a:p>
        </p:txBody>
      </p:sp>
      <p:pic>
        <p:nvPicPr>
          <p:cNvPr id="4" name="Picture 2" descr="C:\Users\ragha001\Documents\Data Competition\U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467475"/>
            <a:ext cx="2762250" cy="31432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ltGray">
          <a:xfrm>
            <a:off x="1752600" y="1143000"/>
            <a:ext cx="5562600" cy="5267325"/>
          </a:xfrm>
          <a:prstGeom prst="roundRect">
            <a:avLst/>
          </a:prstGeom>
          <a:solidFill>
            <a:schemeClr val="bg2">
              <a:lumMod val="65000"/>
              <a:alpha val="50196"/>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grpSp>
        <p:nvGrpSpPr>
          <p:cNvPr id="3" name="Group 2"/>
          <p:cNvGrpSpPr/>
          <p:nvPr/>
        </p:nvGrpSpPr>
        <p:grpSpPr>
          <a:xfrm>
            <a:off x="2268454" y="1447800"/>
            <a:ext cx="4475746" cy="4572000"/>
            <a:chOff x="2268454" y="1503946"/>
            <a:chExt cx="4475746" cy="4572000"/>
          </a:xfrm>
        </p:grpSpPr>
        <p:sp>
          <p:nvSpPr>
            <p:cNvPr id="8" name="Freeform 7"/>
            <p:cNvSpPr/>
            <p:nvPr/>
          </p:nvSpPr>
          <p:spPr>
            <a:xfrm>
              <a:off x="2268454" y="3810010"/>
              <a:ext cx="2237873" cy="2237873"/>
            </a:xfrm>
            <a:custGeom>
              <a:avLst/>
              <a:gdLst>
                <a:gd name="connsiteX0" fmla="*/ 0 w 2237873"/>
                <a:gd name="connsiteY0" fmla="*/ 2237873 h 2237873"/>
                <a:gd name="connsiteX1" fmla="*/ 1118937 w 2237873"/>
                <a:gd name="connsiteY1" fmla="*/ 0 h 2237873"/>
                <a:gd name="connsiteX2" fmla="*/ 2237873 w 2237873"/>
                <a:gd name="connsiteY2" fmla="*/ 2237873 h 2237873"/>
                <a:gd name="connsiteX3" fmla="*/ 0 w 2237873"/>
                <a:gd name="connsiteY3" fmla="*/ 2237873 h 2237873"/>
              </a:gdLst>
              <a:ahLst/>
              <a:cxnLst>
                <a:cxn ang="0">
                  <a:pos x="connsiteX0" y="connsiteY0"/>
                </a:cxn>
                <a:cxn ang="0">
                  <a:pos x="connsiteX1" y="connsiteY1"/>
                </a:cxn>
                <a:cxn ang="0">
                  <a:pos x="connsiteX2" y="connsiteY2"/>
                </a:cxn>
                <a:cxn ang="0">
                  <a:pos x="connsiteX3" y="connsiteY3"/>
                </a:cxn>
              </a:cxnLst>
              <a:rect l="l" t="t" r="r" b="b"/>
              <a:pathLst>
                <a:path w="2237873" h="2237873">
                  <a:moveTo>
                    <a:pt x="0" y="2237873"/>
                  </a:moveTo>
                  <a:lnTo>
                    <a:pt x="1118937" y="0"/>
                  </a:lnTo>
                  <a:lnTo>
                    <a:pt x="2237873" y="2237873"/>
                  </a:lnTo>
                  <a:lnTo>
                    <a:pt x="0" y="22378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428" tIns="1179897" rIns="620428" bIns="60960" numCol="1" spcCol="1270" anchor="ctr" anchorCtr="0">
              <a:noAutofit/>
            </a:bodyPr>
            <a:lstStyle/>
            <a:p>
              <a:pPr lvl="0" algn="ctr" defTabSz="711200">
                <a:lnSpc>
                  <a:spcPct val="90000"/>
                </a:lnSpc>
                <a:spcBef>
                  <a:spcPct val="0"/>
                </a:spcBef>
                <a:spcAft>
                  <a:spcPct val="35000"/>
                </a:spcAft>
              </a:pPr>
              <a:r>
                <a:rPr lang="en-US" sz="1600" kern="1200" dirty="0" smtClean="0"/>
                <a:t>Electronic Health</a:t>
              </a:r>
              <a:br>
                <a:rPr lang="en-US" sz="1600" kern="1200" dirty="0" smtClean="0"/>
              </a:br>
              <a:r>
                <a:rPr lang="en-US" sz="1600" kern="1200" dirty="0" smtClean="0"/>
                <a:t>Records</a:t>
              </a:r>
              <a:endParaRPr lang="en-US" sz="1600" kern="1200" dirty="0"/>
            </a:p>
          </p:txBody>
        </p:sp>
        <p:sp>
          <p:nvSpPr>
            <p:cNvPr id="9" name="Freeform 8"/>
            <p:cNvSpPr/>
            <p:nvPr/>
          </p:nvSpPr>
          <p:spPr>
            <a:xfrm rot="21600000">
              <a:off x="3387391" y="3838072"/>
              <a:ext cx="2237874" cy="2237874"/>
            </a:xfrm>
            <a:custGeom>
              <a:avLst/>
              <a:gdLst>
                <a:gd name="connsiteX0" fmla="*/ 0 w 2237873"/>
                <a:gd name="connsiteY0" fmla="*/ 2237873 h 2237873"/>
                <a:gd name="connsiteX1" fmla="*/ 1118937 w 2237873"/>
                <a:gd name="connsiteY1" fmla="*/ 0 h 2237873"/>
                <a:gd name="connsiteX2" fmla="*/ 2237873 w 2237873"/>
                <a:gd name="connsiteY2" fmla="*/ 2237873 h 2237873"/>
                <a:gd name="connsiteX3" fmla="*/ 0 w 2237873"/>
                <a:gd name="connsiteY3" fmla="*/ 2237873 h 2237873"/>
              </a:gdLst>
              <a:ahLst/>
              <a:cxnLst>
                <a:cxn ang="0">
                  <a:pos x="connsiteX0" y="connsiteY0"/>
                </a:cxn>
                <a:cxn ang="0">
                  <a:pos x="connsiteX1" y="connsiteY1"/>
                </a:cxn>
                <a:cxn ang="0">
                  <a:pos x="connsiteX2" y="connsiteY2"/>
                </a:cxn>
                <a:cxn ang="0">
                  <a:pos x="connsiteX3" y="connsiteY3"/>
                </a:cxn>
              </a:cxnLst>
              <a:rect l="l" t="t" r="r" b="b"/>
              <a:pathLst>
                <a:path w="2237873" h="2237873">
                  <a:moveTo>
                    <a:pt x="2237873" y="0"/>
                  </a:moveTo>
                  <a:lnTo>
                    <a:pt x="1118936" y="2237873"/>
                  </a:lnTo>
                  <a:lnTo>
                    <a:pt x="0" y="0"/>
                  </a:lnTo>
                  <a:lnTo>
                    <a:pt x="2237873"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428" tIns="60961" rIns="620429" bIns="1179897" numCol="1" spcCol="1270" anchor="ctr" anchorCtr="0">
              <a:noAutofit/>
            </a:bodyPr>
            <a:lstStyle/>
            <a:p>
              <a:pPr lvl="0" algn="ctr" defTabSz="711200">
                <a:lnSpc>
                  <a:spcPct val="90000"/>
                </a:lnSpc>
                <a:spcBef>
                  <a:spcPct val="0"/>
                </a:spcBef>
                <a:spcAft>
                  <a:spcPct val="35000"/>
                </a:spcAft>
              </a:pPr>
              <a:r>
                <a:rPr lang="en-US" sz="1600" kern="1200" dirty="0" smtClean="0"/>
                <a:t>Lifestyle </a:t>
              </a:r>
              <a:br>
                <a:rPr lang="en-US" sz="1600" kern="1200" dirty="0" smtClean="0"/>
              </a:br>
              <a:r>
                <a:rPr lang="en-US" sz="1600" kern="1200" dirty="0" smtClean="0"/>
                <a:t>Apps/Data</a:t>
              </a:r>
              <a:endParaRPr lang="en-US" sz="1600" kern="1200" dirty="0"/>
            </a:p>
          </p:txBody>
        </p:sp>
        <p:sp>
          <p:nvSpPr>
            <p:cNvPr id="10" name="Freeform 9"/>
            <p:cNvSpPr/>
            <p:nvPr/>
          </p:nvSpPr>
          <p:spPr>
            <a:xfrm>
              <a:off x="4506327" y="3796337"/>
              <a:ext cx="2237873" cy="2237873"/>
            </a:xfrm>
            <a:custGeom>
              <a:avLst/>
              <a:gdLst>
                <a:gd name="connsiteX0" fmla="*/ 0 w 2237873"/>
                <a:gd name="connsiteY0" fmla="*/ 2237873 h 2237873"/>
                <a:gd name="connsiteX1" fmla="*/ 1118937 w 2237873"/>
                <a:gd name="connsiteY1" fmla="*/ 0 h 2237873"/>
                <a:gd name="connsiteX2" fmla="*/ 2237873 w 2237873"/>
                <a:gd name="connsiteY2" fmla="*/ 2237873 h 2237873"/>
                <a:gd name="connsiteX3" fmla="*/ 0 w 2237873"/>
                <a:gd name="connsiteY3" fmla="*/ 2237873 h 2237873"/>
              </a:gdLst>
              <a:ahLst/>
              <a:cxnLst>
                <a:cxn ang="0">
                  <a:pos x="connsiteX0" y="connsiteY0"/>
                </a:cxn>
                <a:cxn ang="0">
                  <a:pos x="connsiteX1" y="connsiteY1"/>
                </a:cxn>
                <a:cxn ang="0">
                  <a:pos x="connsiteX2" y="connsiteY2"/>
                </a:cxn>
                <a:cxn ang="0">
                  <a:pos x="connsiteX3" y="connsiteY3"/>
                </a:cxn>
              </a:cxnLst>
              <a:rect l="l" t="t" r="r" b="b"/>
              <a:pathLst>
                <a:path w="2237873" h="2237873">
                  <a:moveTo>
                    <a:pt x="0" y="2237873"/>
                  </a:moveTo>
                  <a:lnTo>
                    <a:pt x="1118937" y="0"/>
                  </a:lnTo>
                  <a:lnTo>
                    <a:pt x="2237873" y="2237873"/>
                  </a:lnTo>
                  <a:lnTo>
                    <a:pt x="0" y="22378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428" tIns="1179897" rIns="620428" bIns="60960" numCol="1" spcCol="1270" anchor="ctr" anchorCtr="0">
              <a:noAutofit/>
            </a:bodyPr>
            <a:lstStyle/>
            <a:p>
              <a:pPr lvl="0" algn="ctr" defTabSz="711200">
                <a:lnSpc>
                  <a:spcPct val="90000"/>
                </a:lnSpc>
                <a:spcBef>
                  <a:spcPct val="0"/>
                </a:spcBef>
                <a:spcAft>
                  <a:spcPct val="35000"/>
                </a:spcAft>
              </a:pPr>
              <a:r>
                <a:rPr lang="en-US" sz="1600" kern="1200" dirty="0" smtClean="0"/>
                <a:t>DIY</a:t>
              </a:r>
              <a:br>
                <a:rPr lang="en-US" sz="1600" kern="1200" dirty="0" smtClean="0"/>
              </a:br>
              <a:r>
                <a:rPr lang="en-US" sz="1600" kern="1200" dirty="0" smtClean="0"/>
                <a:t>Healthcare </a:t>
              </a:r>
              <a:br>
                <a:rPr lang="en-US" sz="1600" kern="1200" dirty="0" smtClean="0"/>
              </a:br>
              <a:r>
                <a:rPr lang="en-US" sz="1600" kern="1200" dirty="0" smtClean="0"/>
                <a:t>Apps</a:t>
              </a:r>
              <a:endParaRPr lang="en-US" sz="1600" kern="1200" dirty="0"/>
            </a:p>
          </p:txBody>
        </p:sp>
        <p:sp>
          <p:nvSpPr>
            <p:cNvPr id="7" name="Freeform 6"/>
            <p:cNvSpPr/>
            <p:nvPr/>
          </p:nvSpPr>
          <p:spPr>
            <a:xfrm>
              <a:off x="3400927" y="1503946"/>
              <a:ext cx="2237873" cy="2237873"/>
            </a:xfrm>
            <a:custGeom>
              <a:avLst/>
              <a:gdLst>
                <a:gd name="connsiteX0" fmla="*/ 0 w 2237873"/>
                <a:gd name="connsiteY0" fmla="*/ 2237873 h 2237873"/>
                <a:gd name="connsiteX1" fmla="*/ 1118937 w 2237873"/>
                <a:gd name="connsiteY1" fmla="*/ 0 h 2237873"/>
                <a:gd name="connsiteX2" fmla="*/ 2237873 w 2237873"/>
                <a:gd name="connsiteY2" fmla="*/ 2237873 h 2237873"/>
                <a:gd name="connsiteX3" fmla="*/ 0 w 2237873"/>
                <a:gd name="connsiteY3" fmla="*/ 2237873 h 2237873"/>
              </a:gdLst>
              <a:ahLst/>
              <a:cxnLst>
                <a:cxn ang="0">
                  <a:pos x="connsiteX0" y="connsiteY0"/>
                </a:cxn>
                <a:cxn ang="0">
                  <a:pos x="connsiteX1" y="connsiteY1"/>
                </a:cxn>
                <a:cxn ang="0">
                  <a:pos x="connsiteX2" y="connsiteY2"/>
                </a:cxn>
                <a:cxn ang="0">
                  <a:pos x="connsiteX3" y="connsiteY3"/>
                </a:cxn>
              </a:cxnLst>
              <a:rect l="l" t="t" r="r" b="b"/>
              <a:pathLst>
                <a:path w="2237873" h="2237873">
                  <a:moveTo>
                    <a:pt x="0" y="2237873"/>
                  </a:moveTo>
                  <a:lnTo>
                    <a:pt x="1118937" y="0"/>
                  </a:lnTo>
                  <a:lnTo>
                    <a:pt x="2237873" y="2237873"/>
                  </a:lnTo>
                  <a:lnTo>
                    <a:pt x="0" y="2237873"/>
                  </a:lnTo>
                  <a:close/>
                </a:path>
              </a:pathLst>
            </a:custGeom>
            <a:solidFill>
              <a:schemeClr val="accent6">
                <a:lumMod val="60000"/>
                <a:lumOff val="40000"/>
                <a:alpha val="50000"/>
              </a:schemeClr>
            </a:solidFill>
            <a:ln>
              <a:solidFill>
                <a:schemeClr val="accent5">
                  <a:lumMod val="60000"/>
                  <a:lumOff val="4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20428" tIns="1179897" rIns="620428" bIns="60960" numCol="1" spcCol="1270" anchor="ctr" anchorCtr="0">
              <a:noAutofit/>
            </a:bodyPr>
            <a:lstStyle/>
            <a:p>
              <a:pPr lvl="0" algn="ctr" defTabSz="711200">
                <a:lnSpc>
                  <a:spcPct val="90000"/>
                </a:lnSpc>
                <a:spcBef>
                  <a:spcPct val="0"/>
                </a:spcBef>
                <a:spcAft>
                  <a:spcPct val="35000"/>
                </a:spcAft>
              </a:pPr>
              <a:r>
                <a:rPr lang="en-US" sz="1600" kern="1200" dirty="0" smtClean="0"/>
                <a:t>New Delivery/</a:t>
              </a:r>
              <a:br>
                <a:rPr lang="en-US" sz="1600" kern="1200" dirty="0" smtClean="0"/>
              </a:br>
              <a:r>
                <a:rPr lang="en-US" sz="1600" kern="1200" dirty="0" smtClean="0"/>
                <a:t>Treatment  Models </a:t>
              </a:r>
              <a:endParaRPr lang="en-US" sz="1600" kern="1200" dirty="0"/>
            </a:p>
          </p:txBody>
        </p:sp>
      </p:grpSp>
    </p:spTree>
    <p:extLst>
      <p:ext uri="{BB962C8B-B14F-4D97-AF65-F5344CB8AC3E}">
        <p14:creationId xmlns:p14="http://schemas.microsoft.com/office/powerpoint/2010/main" val="20337781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304800" y="1600200"/>
            <a:ext cx="8534400" cy="4495800"/>
          </a:xfrm>
          <a:prstGeom prst="roundRect">
            <a:avLst/>
          </a:prstGeom>
          <a:solidFill>
            <a:schemeClr val="bg2">
              <a:lumMod val="65000"/>
              <a:alpha val="50196"/>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a:t>Appendix</a:t>
            </a:r>
          </a:p>
        </p:txBody>
      </p:sp>
      <p:pic>
        <p:nvPicPr>
          <p:cNvPr id="4" name="Picture 2" descr="C:\Users\ragha001\Documents\Data Competition\U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ragha001\Documents\Data Competition\App Preference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2217698"/>
            <a:ext cx="8077200" cy="348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206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1524000" y="1143000"/>
            <a:ext cx="6096000" cy="4953000"/>
          </a:xfrm>
          <a:prstGeom prst="roundRect">
            <a:avLst/>
          </a:prstGeom>
          <a:solidFill>
            <a:schemeClr val="bg2">
              <a:lumMod val="65000"/>
              <a:alpha val="50196"/>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a:t>Appendix</a:t>
            </a:r>
          </a:p>
        </p:txBody>
      </p:sp>
      <p:pic>
        <p:nvPicPr>
          <p:cNvPr id="4" name="Picture 2" descr="C:\Users\ragha001\Documents\Data Competition\U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ragha001\Documents\Data Competition\Data vs Convineanc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1784" y="1371600"/>
            <a:ext cx="51310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3465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7 at 7.1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877241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5 at 8.02.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15110854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600200"/>
            <a:ext cx="8534400" cy="3810000"/>
          </a:xfrm>
          <a:prstGeom prst="roundRect">
            <a:avLst/>
          </a:prstGeom>
          <a:solidFill>
            <a:schemeClr val="bg2">
              <a:lumMod val="7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smtClean="0"/>
              <a:t>Current Major</a:t>
            </a:r>
            <a:r>
              <a:rPr lang="en-US" baseline="0" dirty="0" smtClean="0"/>
              <a:t> Health Issues</a:t>
            </a:r>
            <a:endParaRPr lang="en-US" dirty="0"/>
          </a:p>
        </p:txBody>
      </p:sp>
      <p:sp>
        <p:nvSpPr>
          <p:cNvPr id="3" name="Content Placeholder 2"/>
          <p:cNvSpPr>
            <a:spLocks noGrp="1"/>
          </p:cNvSpPr>
          <p:nvPr>
            <p:ph idx="1"/>
          </p:nvPr>
        </p:nvSpPr>
        <p:spPr/>
        <p:txBody>
          <a:bodyPr/>
          <a:lstStyle/>
          <a:p>
            <a:r>
              <a:rPr lang="en-US" dirty="0" smtClean="0"/>
              <a:t>Obesity contributes to 4 of the top 10 causes of Death in the United States:</a:t>
            </a:r>
          </a:p>
          <a:p>
            <a:pPr marL="182880" indent="-457200">
              <a:buFont typeface="Arial" panose="020B0604020202020204" pitchFamily="34" charset="0"/>
              <a:buChar char="•"/>
            </a:pPr>
            <a:r>
              <a:rPr lang="en-US" dirty="0" smtClean="0"/>
              <a:t>Heart Disease</a:t>
            </a:r>
          </a:p>
          <a:p>
            <a:pPr marL="182880" indent="-457200">
              <a:buFont typeface="Arial" panose="020B0604020202020204" pitchFamily="34" charset="0"/>
              <a:buChar char="•"/>
            </a:pPr>
            <a:r>
              <a:rPr lang="en-US" dirty="0" smtClean="0"/>
              <a:t>Stroke</a:t>
            </a:r>
          </a:p>
          <a:p>
            <a:pPr marL="182880" indent="-457200">
              <a:buFont typeface="Arial" panose="020B0604020202020204" pitchFamily="34" charset="0"/>
              <a:buChar char="•"/>
            </a:pPr>
            <a:r>
              <a:rPr lang="en-US" dirty="0" smtClean="0"/>
              <a:t>Type 2 Diabetes</a:t>
            </a:r>
          </a:p>
          <a:p>
            <a:pPr marL="182880" indent="-457200">
              <a:buFont typeface="Arial" panose="020B0604020202020204" pitchFamily="34" charset="0"/>
              <a:buChar char="•"/>
            </a:pPr>
            <a:r>
              <a:rPr lang="en-US" dirty="0" smtClean="0"/>
              <a:t>Cancer</a:t>
            </a:r>
            <a:endParaRPr lang="en-US" dirty="0"/>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1733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6 at 11.04.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37307027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ltGray">
          <a:xfrm>
            <a:off x="228600" y="1600200"/>
            <a:ext cx="8534400" cy="44958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smtClean="0"/>
              <a:t>Healthcare</a:t>
            </a:r>
            <a:r>
              <a:rPr lang="en-US" baseline="0" dirty="0" smtClean="0"/>
              <a:t> Disruptions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5716064"/>
              </p:ext>
            </p:extLst>
          </p:nvPr>
        </p:nvGraphicFramePr>
        <p:xfrm>
          <a:off x="838200" y="1905000"/>
          <a:ext cx="7162800" cy="396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2" descr="C:\Users\ragha001\Documents\Data Competition\UH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95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600200"/>
            <a:ext cx="8534400" cy="4495800"/>
          </a:xfrm>
          <a:prstGeom prst="roundRect">
            <a:avLst/>
          </a:prstGeom>
          <a:solidFill>
            <a:schemeClr val="bg2">
              <a:lumMod val="65000"/>
              <a:alpha val="50196"/>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981200" y="2667000"/>
            <a:ext cx="5343525" cy="91440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baseline="0">
                <a:solidFill>
                  <a:schemeClr val="bg1"/>
                </a:solidFill>
                <a:latin typeface="+mj-lt"/>
                <a:ea typeface="+mj-ea"/>
                <a:cs typeface="+mj-cs"/>
              </a:defRPr>
            </a:lvl1pPr>
          </a:lstStyle>
          <a:p>
            <a:pPr algn="ctr"/>
            <a:r>
              <a:rPr lang="en-US" sz="3600" smtClean="0"/>
              <a:t>UnitedHealth: Pioneering the New Health Mindset</a:t>
            </a:r>
            <a:endParaRPr lang="en-US" sz="3600" dirty="0"/>
          </a:p>
        </p:txBody>
      </p:sp>
    </p:spTree>
    <p:extLst>
      <p:ext uri="{BB962C8B-B14F-4D97-AF65-F5344CB8AC3E}">
        <p14:creationId xmlns:p14="http://schemas.microsoft.com/office/powerpoint/2010/main" val="42336130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3"/>
          <p:cNvSpPr txBox="1">
            <a:spLocks/>
          </p:cNvSpPr>
          <p:nvPr/>
        </p:nvSpPr>
        <p:spPr>
          <a:xfrm>
            <a:off x="1905000" y="1600200"/>
            <a:ext cx="5791200" cy="2819401"/>
          </a:xfrm>
          <a:prstGeom prst="rect">
            <a:avLst/>
          </a:prstGeom>
        </p:spPr>
        <p:txBody>
          <a:bodyPr vert="horz" lIns="0" tIns="0" rIns="0" bIns="0" rtlCol="0">
            <a:noAutofit/>
          </a:bodyPr>
          <a:lstStyle>
            <a:lvl1pPr marL="0" marR="0" indent="-274320" algn="l" defTabSz="914400" rtl="0" eaLnBrk="1" fontAlgn="auto" latinLnBrk="0" hangingPunct="1">
              <a:lnSpc>
                <a:spcPts val="3600"/>
              </a:lnSpc>
              <a:spcBef>
                <a:spcPts val="0"/>
              </a:spcBef>
              <a:spcAft>
                <a:spcPts val="600"/>
              </a:spcAft>
              <a:buClr>
                <a:schemeClr val="tx1"/>
              </a:buClr>
              <a:buSzTx/>
              <a:buFontTx/>
              <a:buNone/>
              <a:tabLst/>
              <a:defRPr sz="3200" kern="1200" baseline="0">
                <a:solidFill>
                  <a:schemeClr val="bg1"/>
                </a:solidFill>
                <a:latin typeface="Georgia" pitchFamily="18" charset="0"/>
                <a:ea typeface="+mn-ea"/>
                <a:cs typeface="+mn-cs"/>
              </a:defRPr>
            </a:lvl1pPr>
            <a:lvl2pPr marL="444500" indent="-263525" algn="l" defTabSz="914400" rtl="0" eaLnBrk="1" latinLnBrk="0" hangingPunct="1">
              <a:lnSpc>
                <a:spcPts val="3600"/>
              </a:lnSpc>
              <a:spcBef>
                <a:spcPts val="0"/>
              </a:spcBef>
              <a:spcAft>
                <a:spcPts val="600"/>
              </a:spcAft>
              <a:buClr>
                <a:schemeClr val="bg1"/>
              </a:buClr>
              <a:buFont typeface="Georgia" pitchFamily="18" charset="0"/>
              <a:buChar char="•"/>
              <a:defRPr sz="3200" kern="1200">
                <a:solidFill>
                  <a:schemeClr val="bg1"/>
                </a:solidFill>
                <a:latin typeface="Georgia" pitchFamily="18" charset="0"/>
                <a:ea typeface="+mn-ea"/>
                <a:cs typeface="+mn-cs"/>
              </a:defRPr>
            </a:lvl2pPr>
            <a:lvl3pPr marL="714375" indent="-266700" algn="l" defTabSz="914400" rtl="0" eaLnBrk="1" latinLnBrk="0" hangingPunct="1">
              <a:lnSpc>
                <a:spcPts val="3600"/>
              </a:lnSpc>
              <a:spcBef>
                <a:spcPts val="0"/>
              </a:spcBef>
              <a:spcAft>
                <a:spcPts val="600"/>
              </a:spcAft>
              <a:buClr>
                <a:schemeClr val="bg1"/>
              </a:buClr>
              <a:buFont typeface="Georgia" pitchFamily="18" charset="0"/>
              <a:buChar char="-"/>
              <a:defRPr sz="3200" kern="1200">
                <a:solidFill>
                  <a:schemeClr val="bg1"/>
                </a:solidFill>
                <a:latin typeface="Georgia" pitchFamily="18" charset="0"/>
                <a:ea typeface="+mn-ea"/>
                <a:cs typeface="+mn-cs"/>
              </a:defRPr>
            </a:lvl3pPr>
            <a:lvl4pPr marL="984250" indent="-266700" algn="l" defTabSz="914400" rtl="0" eaLnBrk="1" latinLnBrk="0" hangingPunct="1">
              <a:lnSpc>
                <a:spcPts val="3600"/>
              </a:lnSpc>
              <a:spcBef>
                <a:spcPts val="0"/>
              </a:spcBef>
              <a:spcAft>
                <a:spcPts val="600"/>
              </a:spcAft>
              <a:buClr>
                <a:schemeClr val="bg1"/>
              </a:buClr>
              <a:buFont typeface="Georgia" pitchFamily="18" charset="0"/>
              <a:buChar char="◦"/>
              <a:defRPr sz="3200" kern="1200">
                <a:solidFill>
                  <a:schemeClr val="bg1"/>
                </a:solidFill>
                <a:latin typeface="Georgia" pitchFamily="18" charset="0"/>
                <a:ea typeface="+mn-ea"/>
                <a:cs typeface="+mn-cs"/>
              </a:defRPr>
            </a:lvl4pPr>
            <a:lvl5pPr marL="1341438" indent="-266700" algn="l" defTabSz="914400" rtl="0" eaLnBrk="1" latinLnBrk="0" hangingPunct="1">
              <a:lnSpc>
                <a:spcPts val="3600"/>
              </a:lnSpc>
              <a:spcBef>
                <a:spcPts val="0"/>
              </a:spcBef>
              <a:spcAft>
                <a:spcPts val="600"/>
              </a:spcAft>
              <a:buClr>
                <a:schemeClr val="bg1"/>
              </a:buClr>
              <a:buFont typeface="Georgia" pitchFamily="18" charset="0"/>
              <a:buChar char="›"/>
              <a:defRPr sz="3200" kern="1200" baseline="0">
                <a:solidFill>
                  <a:schemeClr val="bg1"/>
                </a:solidFill>
                <a:latin typeface="Georgia" pitchFamily="18" charset="0"/>
                <a:ea typeface="+mn-ea"/>
                <a:cs typeface="+mn-cs"/>
              </a:defRPr>
            </a:lvl5pPr>
            <a:lvl6pPr marL="1611313" marR="0" indent="-271463" algn="l" defTabSz="914400" rtl="0" eaLnBrk="1" fontAlgn="auto" latinLnBrk="0" hangingPunct="1">
              <a:lnSpc>
                <a:spcPts val="3600"/>
              </a:lnSpc>
              <a:spcBef>
                <a:spcPts val="0"/>
              </a:spcBef>
              <a:spcAft>
                <a:spcPts val="60"/>
              </a:spcAft>
              <a:buClr>
                <a:schemeClr val="bg1"/>
              </a:buClr>
              <a:buSzPct val="100000"/>
              <a:buFont typeface="Arial" pitchFamily="34" charset="0"/>
              <a:buNone/>
              <a:tabLst/>
              <a:defRPr sz="2800" kern="1200" baseline="0">
                <a:solidFill>
                  <a:schemeClr val="bg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800" kern="1200" baseline="0">
                <a:solidFill>
                  <a:schemeClr val="bg1"/>
                </a:solidFill>
                <a:latin typeface="Georgia" pitchFamily="18" charset="0"/>
                <a:ea typeface="+mn-ea"/>
                <a:cs typeface="+mn-cs"/>
              </a:defRPr>
            </a:lvl7pPr>
            <a:lvl8pPr marL="822960" indent="-274320" algn="l" defTabSz="914400" rtl="0" eaLnBrk="1" latinLnBrk="0" hangingPunct="1">
              <a:lnSpc>
                <a:spcPts val="3600"/>
              </a:lnSpc>
              <a:spcBef>
                <a:spcPts val="0"/>
              </a:spcBef>
              <a:spcAft>
                <a:spcPts val="900"/>
              </a:spcAft>
              <a:buSzPct val="100000"/>
              <a:buFont typeface="+mj-lt"/>
              <a:buAutoNum type="romanLcPeriod"/>
              <a:defRPr sz="2800" kern="1200" baseline="0">
                <a:solidFill>
                  <a:schemeClr val="bg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800" b="1" kern="1200" baseline="0">
                <a:solidFill>
                  <a:schemeClr val="bg1"/>
                </a:solidFill>
                <a:latin typeface="Georgia" pitchFamily="18" charset="0"/>
                <a:ea typeface="+mn-ea"/>
                <a:cs typeface="+mn-cs"/>
              </a:defRPr>
            </a:lvl9pPr>
          </a:lstStyle>
          <a:p>
            <a:r>
              <a:rPr lang="en-US" sz="2800" i="1" dirty="0" smtClean="0"/>
              <a:t>In the midst of the largest industry transformation in the United States, </a:t>
            </a:r>
            <a:r>
              <a:rPr lang="en-US" sz="2800" i="1" dirty="0" smtClean="0"/>
              <a:t>we</a:t>
            </a:r>
            <a:r>
              <a:rPr lang="en-US" sz="2800" i="1" dirty="0" smtClean="0"/>
              <a:t> recommend that </a:t>
            </a:r>
            <a:r>
              <a:rPr lang="en-US" sz="2800" i="1" dirty="0" smtClean="0"/>
              <a:t>UnitedHealth Group </a:t>
            </a:r>
            <a:r>
              <a:rPr lang="en-US" sz="2800" i="1" dirty="0" smtClean="0"/>
              <a:t>should initiate </a:t>
            </a:r>
            <a:r>
              <a:rPr lang="en-US" sz="2800" i="1" dirty="0" smtClean="0"/>
              <a:t>a Partnership with other organizations to manage the growing obesity problem in New York City.</a:t>
            </a:r>
            <a:endParaRPr lang="en-US" sz="2800" i="1" dirty="0"/>
          </a:p>
        </p:txBody>
      </p:sp>
    </p:spTree>
    <p:extLst>
      <p:ext uri="{BB962C8B-B14F-4D97-AF65-F5344CB8AC3E}">
        <p14:creationId xmlns:p14="http://schemas.microsoft.com/office/powerpoint/2010/main" val="31834507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ltGray">
          <a:xfrm>
            <a:off x="228600" y="1524000"/>
            <a:ext cx="8534400" cy="4495800"/>
          </a:xfrm>
          <a:prstGeom prst="roundRect">
            <a:avLst/>
          </a:prstGeom>
          <a:solidFill>
            <a:schemeClr val="bg2">
              <a:lumMod val="65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
        <p:nvSpPr>
          <p:cNvPr id="2" name="Title 1"/>
          <p:cNvSpPr>
            <a:spLocks noGrp="1"/>
          </p:cNvSpPr>
          <p:nvPr>
            <p:ph type="title"/>
          </p:nvPr>
        </p:nvSpPr>
        <p:spPr/>
        <p:txBody>
          <a:bodyPr/>
          <a:lstStyle/>
          <a:p>
            <a:r>
              <a:rPr lang="en-US" dirty="0" smtClean="0"/>
              <a:t>A New Prospective On Wellness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Changing </a:t>
            </a:r>
            <a:r>
              <a:rPr lang="en-US" dirty="0" smtClean="0"/>
              <a:t>a cure centric healthcare industry to become a more preventative healthcare </a:t>
            </a:r>
            <a:r>
              <a:rPr lang="en-US" dirty="0" smtClean="0"/>
              <a:t>industry</a:t>
            </a:r>
            <a:endParaRPr lang="en-US" dirty="0" smtClean="0"/>
          </a:p>
          <a:p>
            <a:endParaRPr lang="en-US" dirty="0"/>
          </a:p>
          <a:p>
            <a:endParaRPr lang="en-US" dirty="0"/>
          </a:p>
        </p:txBody>
      </p:sp>
      <p:pic>
        <p:nvPicPr>
          <p:cNvPr id="4" name="Picture 2" descr="C:\Users\ragha001\Documents\Data Competition\UH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178" y="6248400"/>
            <a:ext cx="2762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2800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wC">
  <a:themeElements>
    <a:clrScheme name="PwC Grey">
      <a:dk1>
        <a:srgbClr val="000000"/>
      </a:dk1>
      <a:lt1>
        <a:srgbClr val="FFFFFF"/>
      </a:lt1>
      <a:dk2>
        <a:srgbClr val="968C6D"/>
      </a:dk2>
      <a:lt2>
        <a:srgbClr val="FFFFFF"/>
      </a:lt2>
      <a:accent1>
        <a:srgbClr val="968C6D"/>
      </a:accent1>
      <a:accent2>
        <a:srgbClr val="D5D1C5"/>
      </a:accent2>
      <a:accent3>
        <a:srgbClr val="602320"/>
      </a:accent3>
      <a:accent4>
        <a:srgbClr val="DB536A"/>
      </a:accent4>
      <a:accent5>
        <a:srgbClr val="A32020"/>
      </a:accent5>
      <a:accent6>
        <a:srgbClr val="E0301E"/>
      </a:accent6>
      <a:hlink>
        <a:srgbClr val="968C6D"/>
      </a:hlink>
      <a:folHlink>
        <a:srgbClr val="968C6D"/>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ppt/theme/themeOverride2.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3.xml><?xml version="1.0" encoding="utf-8"?>
<a:themeOverride xmlns:a="http://schemas.openxmlformats.org/drawingml/2006/main">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themeOverride>
</file>

<file path=ppt/theme/themeOverride4.xml><?xml version="1.0" encoding="utf-8"?>
<a:themeOverride xmlns:a="http://schemas.openxmlformats.org/drawingml/2006/main">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themeOverride>
</file>

<file path=ppt/theme/themeOverride5.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ppt/theme/themeOverride6.xml><?xml version="1.0" encoding="utf-8"?>
<a:themeOverride xmlns:a="http://schemas.openxmlformats.org/drawingml/2006/main">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themeOverride>
</file>

<file path=ppt/theme/themeOverride7.xml><?xml version="1.0" encoding="utf-8"?>
<a:themeOverride xmlns:a="http://schemas.openxmlformats.org/drawingml/2006/main">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themeOverride>
</file>

<file path=ppt/theme/themeOverride8.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9.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docProps/app.xml><?xml version="1.0" encoding="utf-8"?>
<Properties xmlns="http://schemas.openxmlformats.org/officeDocument/2006/extended-properties" xmlns:vt="http://schemas.openxmlformats.org/officeDocument/2006/docPropsVTypes">
  <Template>PwC</Template>
  <TotalTime>1178</TotalTime>
  <Words>1353</Words>
  <Application>Microsoft Macintosh PowerPoint</Application>
  <PresentationFormat>On-screen Show (4:3)</PresentationFormat>
  <Paragraphs>141</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PwC</vt:lpstr>
      <vt:lpstr>PowerPoint Presentation</vt:lpstr>
      <vt:lpstr>PowerPoint Presentation</vt:lpstr>
      <vt:lpstr>PowerPoint Presentation</vt:lpstr>
      <vt:lpstr>Current Major Health Issues</vt:lpstr>
      <vt:lpstr>PowerPoint Presentation</vt:lpstr>
      <vt:lpstr>Healthcare Disruptions</vt:lpstr>
      <vt:lpstr>PowerPoint Presentation</vt:lpstr>
      <vt:lpstr>PowerPoint Presentation</vt:lpstr>
      <vt:lpstr>A New Prospective On Wellness</vt:lpstr>
      <vt:lpstr>The First Healthcare Ecosystem</vt:lpstr>
      <vt:lpstr>Solving obesity via the United Network</vt:lpstr>
      <vt:lpstr>Opportunity For UnitedHealth</vt:lpstr>
      <vt:lpstr>The UnitedNetwork</vt:lpstr>
      <vt:lpstr>Thank You! </vt:lpstr>
      <vt:lpstr>Appendix </vt:lpstr>
      <vt:lpstr>Appendix</vt:lpstr>
      <vt:lpstr>Appendix</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Raza Agha</dc:creator>
  <cp:lastModifiedBy>Aditya Kaul</cp:lastModifiedBy>
  <cp:revision>65</cp:revision>
  <dcterms:created xsi:type="dcterms:W3CDTF">2015-07-25T22:44:55Z</dcterms:created>
  <dcterms:modified xsi:type="dcterms:W3CDTF">2015-07-28T05:41:08Z</dcterms:modified>
</cp:coreProperties>
</file>