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85" r:id="rId6"/>
    <p:sldId id="271" r:id="rId7"/>
    <p:sldId id="279" r:id="rId8"/>
    <p:sldId id="281" r:id="rId9"/>
    <p:sldId id="283" r:id="rId10"/>
    <p:sldId id="284" r:id="rId11"/>
    <p:sldId id="275"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5"/>
          </p14:sldIdLst>
        </p14:section>
        <p14:section name="Design, Morph, Annotate, Work Together, Tell Me" id="{B9B51309-D148-4332-87C2-07BE32FBCA3B}">
          <p14:sldIdLst>
            <p14:sldId id="271"/>
            <p14:sldId id="279"/>
            <p14:sldId id="281"/>
            <p14:sldId id="283"/>
            <p14:sldId id="284"/>
            <p14:sldId id="27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D462F"/>
    <a:srgbClr val="923922"/>
    <a:srgbClr val="D24726"/>
    <a:srgbClr val="404040"/>
    <a:srgbClr val="FF9B45"/>
    <a:srgbClr val="F8CFB6"/>
    <a:srgbClr val="F8CAB6"/>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70" autoAdjust="0"/>
  </p:normalViewPr>
  <p:slideViewPr>
    <p:cSldViewPr snapToGrid="0">
      <p:cViewPr varScale="1">
        <p:scale>
          <a:sx n="71" d="100"/>
          <a:sy n="71" d="100"/>
        </p:scale>
        <p:origin x="39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  Both the industry and Airbnb claimed they were serving different markets and had different underlying business models. As Airbnb become more successful and grown to being larger than the companies in the hotel industry, the hotel industry began to realize they had something to worry about.</a:t>
            </a:r>
          </a:p>
          <a:p>
            <a:pPr marL="0" indent="0">
              <a:spcAft>
                <a:spcPts val="600"/>
              </a:spcAft>
              <a:buNone/>
              <a:defRPr/>
            </a:pPr>
            <a:r>
              <a:rPr lang="en-US" dirty="0"/>
              <a:t>  In a recent study, Smith Travel Research (STR) showed that Airbnb's market share ranges between 1.8% and 8.9% in top hotel markets in the world (Haywood, </a:t>
            </a:r>
            <a:r>
              <a:rPr lang="en-US" dirty="0" err="1"/>
              <a:t>Mayock</a:t>
            </a:r>
            <a:r>
              <a:rPr lang="en-US" dirty="0"/>
              <a:t>, </a:t>
            </a:r>
            <a:r>
              <a:rPr lang="en-US" dirty="0" err="1"/>
              <a:t>Freitag</a:t>
            </a:r>
            <a:r>
              <a:rPr lang="en-US" dirty="0"/>
              <a:t>, </a:t>
            </a:r>
            <a:r>
              <a:rPr lang="en-US" dirty="0" err="1"/>
              <a:t>Owoo</a:t>
            </a:r>
            <a:r>
              <a:rPr lang="en-US" dirty="0"/>
              <a:t>, &amp; </a:t>
            </a:r>
            <a:r>
              <a:rPr lang="en-US" dirty="0" err="1"/>
              <a:t>Fiorilla</a:t>
            </a:r>
            <a:r>
              <a:rPr lang="en-US" dirty="0"/>
              <a:t>, 2017)</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02206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62602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In </a:t>
            </a:r>
            <a:r>
              <a:rPr lang="en-US" baseline="0"/>
              <a:t>Slide Show mode, select the arrows to visit links.</a:t>
            </a:r>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11/13/2019</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11/13/2019</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altLang="zh-CN" sz="4800">
                <a:solidFill>
                  <a:schemeClr val="bg1"/>
                </a:solidFill>
              </a:rPr>
              <a:t>Airbnb Host Dataset in Boston</a:t>
            </a:r>
            <a:endParaRPr lang="en-US" sz="480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a:solidFill>
                  <a:schemeClr val="bg1"/>
                </a:solidFill>
                <a:latin typeface="+mj-lt"/>
              </a:rPr>
              <a:t>Using Linear Regression</a:t>
            </a:r>
          </a:p>
        </p:txBody>
      </p:sp>
      <p:pic>
        <p:nvPicPr>
          <p:cNvPr id="5" name="Picture 4">
            <a:extLst>
              <a:ext uri="{FF2B5EF4-FFF2-40B4-BE49-F238E27FC236}">
                <a16:creationId xmlns:a16="http://schemas.microsoft.com/office/drawing/2014/main" xmlns="" id="{3F0ED634-E09A-42E0-B00D-AF3729E0B578}"/>
              </a:ext>
            </a:extLst>
          </p:cNvPr>
          <p:cNvPicPr>
            <a:picLocks noChangeAspect="1"/>
          </p:cNvPicPr>
          <p:nvPr/>
        </p:nvPicPr>
        <p:blipFill>
          <a:blip r:embed="rId3"/>
          <a:stretch>
            <a:fillRect/>
          </a:stretch>
        </p:blipFill>
        <p:spPr>
          <a:xfrm>
            <a:off x="617923" y="603942"/>
            <a:ext cx="800100" cy="742950"/>
          </a:xfrm>
          <a:prstGeom prst="rect">
            <a:avLst/>
          </a:prstGeom>
        </p:spPr>
      </p:pic>
      <p:sp>
        <p:nvSpPr>
          <p:cNvPr id="4" name="TextBox 3">
            <a:extLst>
              <a:ext uri="{FF2B5EF4-FFF2-40B4-BE49-F238E27FC236}">
                <a16:creationId xmlns:a16="http://schemas.microsoft.com/office/drawing/2014/main" xmlns="" id="{40DF60DD-CB13-4C4C-A4F3-050EABC2D4A1}"/>
              </a:ext>
            </a:extLst>
          </p:cNvPr>
          <p:cNvSpPr txBox="1"/>
          <p:nvPr/>
        </p:nvSpPr>
        <p:spPr>
          <a:xfrm>
            <a:off x="9483366" y="5630517"/>
            <a:ext cx="2309567" cy="369332"/>
          </a:xfrm>
          <a:prstGeom prst="rect">
            <a:avLst/>
          </a:prstGeom>
          <a:noFill/>
        </p:spPr>
        <p:txBody>
          <a:bodyPr wrap="square" rtlCol="0">
            <a:spAutoFit/>
          </a:bodyPr>
          <a:lstStyle/>
          <a:p>
            <a:r>
              <a:rPr lang="en-US">
                <a:solidFill>
                  <a:schemeClr val="bg1"/>
                </a:solidFill>
              </a:rPr>
              <a:t>Group 8</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Company</a:t>
            </a:r>
            <a:endParaRPr lang="en-IN" dirty="0"/>
          </a:p>
        </p:txBody>
      </p:sp>
      <p:sp>
        <p:nvSpPr>
          <p:cNvPr id="3" name="Content Placeholder 2"/>
          <p:cNvSpPr>
            <a:spLocks noGrp="1"/>
          </p:cNvSpPr>
          <p:nvPr>
            <p:ph sz="quarter" idx="10"/>
          </p:nvPr>
        </p:nvSpPr>
        <p:spPr>
          <a:xfrm>
            <a:off x="539495" y="1435608"/>
            <a:ext cx="11199787" cy="3977640"/>
          </a:xfrm>
        </p:spPr>
        <p:txBody>
          <a:bodyPr>
            <a:normAutofit/>
          </a:bodyPr>
          <a:lstStyle/>
          <a:p>
            <a:pPr marL="285750" indent="-285750">
              <a:buFont typeface="Arial" panose="020B0604020202020204" pitchFamily="34" charset="0"/>
              <a:buChar char="•"/>
            </a:pPr>
            <a:r>
              <a:rPr lang="en-IN" sz="1400" b="1" dirty="0" smtClean="0"/>
              <a:t>Airbnb</a:t>
            </a:r>
            <a:r>
              <a:rPr lang="en-IN" sz="1400" b="1" dirty="0"/>
              <a:t>, </a:t>
            </a:r>
            <a:r>
              <a:rPr lang="en-IN" sz="1400" b="1" dirty="0" smtClean="0"/>
              <a:t>Inc.</a:t>
            </a:r>
            <a:r>
              <a:rPr lang="en-IN" sz="1400" dirty="0" smtClean="0"/>
              <a:t> is </a:t>
            </a:r>
            <a:r>
              <a:rPr lang="en-IN" sz="1400" dirty="0"/>
              <a:t>an online marketplace for arranging or offering lodging, primarily homestays, or tourism experiences. </a:t>
            </a:r>
            <a:endParaRPr lang="en-IN" sz="1400" dirty="0" smtClean="0"/>
          </a:p>
          <a:p>
            <a:pPr marL="285750" indent="-285750">
              <a:buFont typeface="Arial" panose="020B0604020202020204" pitchFamily="34" charset="0"/>
              <a:buChar char="•"/>
            </a:pPr>
            <a:r>
              <a:rPr lang="en-IN" sz="1400" dirty="0" smtClean="0"/>
              <a:t>The company provides </a:t>
            </a:r>
            <a:r>
              <a:rPr lang="en-IN" sz="1400" dirty="0"/>
              <a:t>a platform for hosts to accommodate guests with short-term lodging and tourism-related activities</a:t>
            </a:r>
            <a:r>
              <a:rPr lang="en-IN" sz="1400" dirty="0" smtClean="0"/>
              <a:t>.</a:t>
            </a:r>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419048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Goals and Objectives</a:t>
            </a:r>
          </a:p>
        </p:txBody>
      </p:sp>
      <p:sp>
        <p:nvSpPr>
          <p:cNvPr id="38" name="Content Placeholder 17"/>
          <p:cNvSpPr txBox="1">
            <a:spLocks/>
          </p:cNvSpPr>
          <p:nvPr/>
        </p:nvSpPr>
        <p:spPr>
          <a:xfrm>
            <a:off x="541609" y="1524708"/>
            <a:ext cx="4323353" cy="38715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600"/>
              </a:spcAft>
              <a:defRPr/>
            </a:pPr>
            <a:r>
              <a:rPr lang="en-US" sz="1600" dirty="0">
                <a:latin typeface="Segoe UI" panose="020B0502040204020203" pitchFamily="34" charset="0"/>
                <a:cs typeface="Segoe UI" panose="020B0502040204020203" pitchFamily="34" charset="0"/>
              </a:rPr>
              <a:t>Provide hosts a better prediction model to make a fair price to get the most RevPAR (Revenue Per Available Room)</a:t>
            </a:r>
          </a:p>
          <a:p>
            <a:pPr algn="just">
              <a:lnSpc>
                <a:spcPct val="200000"/>
              </a:lnSpc>
              <a:spcAft>
                <a:spcPts val="600"/>
              </a:spcAft>
              <a:defRPr/>
            </a:pPr>
            <a:r>
              <a:rPr lang="en-US" sz="1600" dirty="0">
                <a:latin typeface="Segoe UI" panose="020B0502040204020203" pitchFamily="34" charset="0"/>
                <a:cs typeface="Segoe UI" panose="020B0502040204020203" pitchFamily="34" charset="0"/>
              </a:rPr>
              <a:t>Provide the company a visualized model of the potential profit of one new house (or room)</a:t>
            </a:r>
          </a:p>
          <a:p>
            <a:pPr algn="just">
              <a:lnSpc>
                <a:spcPct val="200000"/>
              </a:lnSpc>
              <a:spcAft>
                <a:spcPts val="600"/>
              </a:spcAft>
              <a:defRPr/>
            </a:pPr>
            <a:r>
              <a:rPr lang="en-US" sz="1600" dirty="0">
                <a:latin typeface="Segoe UI" panose="020B0502040204020203" pitchFamily="34" charset="0"/>
                <a:cs typeface="Segoe UI" panose="020B0502040204020203" pitchFamily="34" charset="0"/>
              </a:rPr>
              <a:t>Help the company to </a:t>
            </a:r>
            <a:r>
              <a:rPr lang="en-US" sz="1600" dirty="0" smtClean="0">
                <a:latin typeface="Segoe UI" panose="020B0502040204020203" pitchFamily="34" charset="0"/>
                <a:cs typeface="Segoe UI" panose="020B0502040204020203" pitchFamily="34" charset="0"/>
              </a:rPr>
              <a:t>identify </a:t>
            </a:r>
            <a:r>
              <a:rPr lang="en-US" sz="1600" dirty="0">
                <a:latin typeface="Segoe UI" panose="020B0502040204020203" pitchFamily="34" charset="0"/>
                <a:cs typeface="Segoe UI" panose="020B0502040204020203" pitchFamily="34" charset="0"/>
              </a:rPr>
              <a:t>the most valuable hosts</a:t>
            </a:r>
          </a:p>
          <a:p>
            <a:pPr marL="0" indent="0">
              <a:spcAft>
                <a:spcPts val="600"/>
              </a:spcAft>
              <a:buNone/>
              <a:defRPr/>
            </a:pPr>
            <a:r>
              <a:rPr lang="en-US" dirty="0">
                <a:latin typeface="Segoe UI" panose="020B0502040204020203" pitchFamily="34" charset="0"/>
                <a:cs typeface="Segoe UI" panose="020B0502040204020203" pitchFamily="34" charset="0"/>
              </a:rPr>
              <a:t> </a:t>
            </a:r>
          </a:p>
        </p:txBody>
      </p:sp>
      <p:pic>
        <p:nvPicPr>
          <p:cNvPr id="3" name="Picture 2">
            <a:extLst>
              <a:ext uri="{FF2B5EF4-FFF2-40B4-BE49-F238E27FC236}">
                <a16:creationId xmlns:a16="http://schemas.microsoft.com/office/drawing/2014/main" xmlns="" id="{26864064-5150-4FA8-950E-EFEE57F5C382}"/>
              </a:ext>
            </a:extLst>
          </p:cNvPr>
          <p:cNvPicPr>
            <a:picLocks noChangeAspect="1"/>
          </p:cNvPicPr>
          <p:nvPr/>
        </p:nvPicPr>
        <p:blipFill>
          <a:blip r:embed="rId2"/>
          <a:stretch>
            <a:fillRect/>
          </a:stretch>
        </p:blipFill>
        <p:spPr>
          <a:xfrm>
            <a:off x="4863314" y="1217632"/>
            <a:ext cx="7015163" cy="5433710"/>
          </a:xfrm>
          <a:prstGeom prst="rect">
            <a:avLst/>
          </a:prstGeom>
          <a:effectLst>
            <a:softEdge rad="762000"/>
          </a:effec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Segoe UI Light" panose="020B0502040204020203" pitchFamily="34" charset="0"/>
                <a:cs typeface="Segoe UI Light" panose="020B0502040204020203" pitchFamily="34" charset="0"/>
              </a:rPr>
              <a:t>Industry and Company</a:t>
            </a:r>
          </a:p>
        </p:txBody>
      </p:sp>
      <p:sp>
        <p:nvSpPr>
          <p:cNvPr id="25" name="Content Placeholder 17"/>
          <p:cNvSpPr txBox="1">
            <a:spLocks/>
          </p:cNvSpPr>
          <p:nvPr/>
        </p:nvSpPr>
        <p:spPr>
          <a:xfrm>
            <a:off x="786958" y="1857525"/>
            <a:ext cx="5110161" cy="12521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 typeface="Wingdings" panose="05000000000000000000" pitchFamily="2" charset="2"/>
              <a:buChar char="Ø"/>
            </a:pPr>
            <a:r>
              <a:rPr lang="en-US" sz="1400">
                <a:solidFill>
                  <a:prstClr val="black">
                    <a:lumMod val="75000"/>
                    <a:lumOff val="25000"/>
                  </a:prstClr>
                </a:solidFill>
                <a:latin typeface="Segoe UI" panose="020B0502040204020203" pitchFamily="34" charset="0"/>
                <a:cs typeface="Segoe UI" panose="020B0502040204020203" pitchFamily="34" charset="0"/>
              </a:rPr>
              <a:t>Hotel &amp; </a:t>
            </a:r>
            <a:r>
              <a:rPr lang="en-US" sz="1400"/>
              <a:t>Lodging Industry</a:t>
            </a:r>
          </a:p>
          <a:p>
            <a:pPr>
              <a:spcAft>
                <a:spcPts val="2000"/>
              </a:spcAft>
              <a:buFont typeface="Wingdings" panose="05000000000000000000" pitchFamily="2" charset="2"/>
              <a:buChar char="Ø"/>
            </a:pPr>
            <a:r>
              <a:rPr lang="en-US" sz="1400">
                <a:latin typeface="Segoe UI" panose="020B0502040204020203" pitchFamily="34" charset="0"/>
                <a:cs typeface="Segoe UI" panose="020B0502040204020203" pitchFamily="34" charset="0"/>
              </a:rPr>
              <a:t>Airbnb </a:t>
            </a:r>
          </a:p>
        </p:txBody>
      </p:sp>
      <p:pic>
        <p:nvPicPr>
          <p:cNvPr id="5" name="Picture 4">
            <a:extLst>
              <a:ext uri="{FF2B5EF4-FFF2-40B4-BE49-F238E27FC236}">
                <a16:creationId xmlns:a16="http://schemas.microsoft.com/office/drawing/2014/main" xmlns="" id="{BC5543AD-6BC7-456B-A711-39C59DDDDCBB}"/>
              </a:ext>
            </a:extLst>
          </p:cNvPr>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6898161" y="520945"/>
            <a:ext cx="5171290" cy="6440749"/>
          </a:xfrm>
          <a:prstGeom prst="rect">
            <a:avLst/>
          </a:prstGeom>
          <a:effectLst>
            <a:glow>
              <a:schemeClr val="accent1">
                <a:alpha val="40000"/>
              </a:schemeClr>
            </a:glow>
            <a:reflection endPos="0" dist="63500" dir="5400000" sy="-100000" algn="bl" rotWithShape="0"/>
            <a:softEdge rad="698500"/>
          </a:effec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panose="020B0502040204020203" pitchFamily="34" charset="0"/>
                <a:cs typeface="Segoe UI Light" panose="020B0502040204020203" pitchFamily="34" charset="0"/>
              </a:rPr>
              <a:t>Data Description</a:t>
            </a:r>
          </a:p>
        </p:txBody>
      </p:sp>
      <p:graphicFrame>
        <p:nvGraphicFramePr>
          <p:cNvPr id="11" name="Table 11">
            <a:extLst>
              <a:ext uri="{FF2B5EF4-FFF2-40B4-BE49-F238E27FC236}">
                <a16:creationId xmlns:a16="http://schemas.microsoft.com/office/drawing/2014/main" xmlns="" id="{AFE5C9ED-79CC-405C-AA08-3C0581D5B304}"/>
              </a:ext>
            </a:extLst>
          </p:cNvPr>
          <p:cNvGraphicFramePr>
            <a:graphicFrameLocks noGrp="1"/>
          </p:cNvGraphicFramePr>
          <p:nvPr>
            <p:extLst>
              <p:ext uri="{D42A27DB-BD31-4B8C-83A1-F6EECF244321}">
                <p14:modId xmlns:p14="http://schemas.microsoft.com/office/powerpoint/2010/main" val="457589298"/>
              </p:ext>
            </p:extLst>
          </p:nvPr>
        </p:nvGraphicFramePr>
        <p:xfrm>
          <a:off x="696162" y="4970860"/>
          <a:ext cx="4719896" cy="1483360"/>
        </p:xfrm>
        <a:graphic>
          <a:graphicData uri="http://schemas.openxmlformats.org/drawingml/2006/table">
            <a:tbl>
              <a:tblPr firstRow="1" bandRow="1">
                <a:tableStyleId>{7DF18680-E054-41AD-8BC1-D1AEF772440D}</a:tableStyleId>
              </a:tblPr>
              <a:tblGrid>
                <a:gridCol w="2359948">
                  <a:extLst>
                    <a:ext uri="{9D8B030D-6E8A-4147-A177-3AD203B41FA5}">
                      <a16:colId xmlns:a16="http://schemas.microsoft.com/office/drawing/2014/main" xmlns="" val="2530347852"/>
                    </a:ext>
                  </a:extLst>
                </a:gridCol>
                <a:gridCol w="2359948">
                  <a:extLst>
                    <a:ext uri="{9D8B030D-6E8A-4147-A177-3AD203B41FA5}">
                      <a16:colId xmlns:a16="http://schemas.microsoft.com/office/drawing/2014/main" xmlns="" val="2152532075"/>
                    </a:ext>
                  </a:extLst>
                </a:gridCol>
              </a:tblGrid>
              <a:tr h="370840">
                <a:tc gridSpan="2">
                  <a:txBody>
                    <a:bodyPr/>
                    <a:lstStyle/>
                    <a:p>
                      <a:pPr algn="ctr"/>
                      <a:r>
                        <a:rPr lang="en-US" sz="1800">
                          <a:solidFill>
                            <a:srgbClr val="F5F5F5"/>
                          </a:solidFill>
                        </a:rPr>
                        <a:t>Dependent Variables</a:t>
                      </a:r>
                      <a:endParaRPr lang="en-US">
                        <a:solidFill>
                          <a:srgbClr val="F5F5F5"/>
                        </a:solidFill>
                      </a:endParaRPr>
                    </a:p>
                  </a:txBody>
                  <a:tcPr/>
                </a:tc>
                <a:tc hMerge="1">
                  <a:txBody>
                    <a:bodyPr/>
                    <a:lstStyle/>
                    <a:p>
                      <a:endParaRPr lang="en-US"/>
                    </a:p>
                  </a:txBody>
                  <a:tcPr/>
                </a:tc>
                <a:extLst>
                  <a:ext uri="{0D108BD9-81ED-4DB2-BD59-A6C34878D82A}">
                    <a16:rowId xmlns:a16="http://schemas.microsoft.com/office/drawing/2014/main" xmlns="" val="3230837667"/>
                  </a:ext>
                </a:extLst>
              </a:tr>
              <a:tr h="370840">
                <a:tc>
                  <a:txBody>
                    <a:bodyPr/>
                    <a:lstStyle/>
                    <a:p>
                      <a:r>
                        <a:rPr lang="en-US" sz="120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one-day price</a:t>
                      </a:r>
                      <a:endParaRPr lang="en-US" sz="1200">
                        <a:solidFill>
                          <a:prstClr val="black">
                            <a:lumMod val="75000"/>
                            <a:lumOff val="25000"/>
                          </a:prstClr>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xmlns="" val="2231718581"/>
                  </a:ext>
                </a:extLst>
              </a:tr>
              <a:tr h="370840">
                <a:tc>
                  <a:txBody>
                    <a:bodyPr/>
                    <a:lstStyle/>
                    <a:p>
                      <a:r>
                        <a:rPr lang="en-US" sz="1200"/>
                        <a:t>weekly_price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one-week price</a:t>
                      </a:r>
                    </a:p>
                  </a:txBody>
                  <a:tcPr/>
                </a:tc>
                <a:extLst>
                  <a:ext uri="{0D108BD9-81ED-4DB2-BD59-A6C34878D82A}">
                    <a16:rowId xmlns:a16="http://schemas.microsoft.com/office/drawing/2014/main" xmlns="" val="367035045"/>
                  </a:ext>
                </a:extLst>
              </a:tr>
              <a:tr h="370840">
                <a:tc>
                  <a:txBody>
                    <a:bodyPr/>
                    <a:lstStyle/>
                    <a:p>
                      <a:r>
                        <a:rPr lang="en-US" sz="1200"/>
                        <a:t>monthly_price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one-month price</a:t>
                      </a:r>
                      <a:endParaRPr lang="en-US" sz="1200">
                        <a:solidFill>
                          <a:prstClr val="black">
                            <a:lumMod val="75000"/>
                            <a:lumOff val="25000"/>
                          </a:prstClr>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xmlns="" val="3009276067"/>
                  </a:ext>
                </a:extLst>
              </a:tr>
            </a:tbl>
          </a:graphicData>
        </a:graphic>
      </p:graphicFrame>
      <p:graphicFrame>
        <p:nvGraphicFramePr>
          <p:cNvPr id="13" name="Table 13">
            <a:extLst>
              <a:ext uri="{FF2B5EF4-FFF2-40B4-BE49-F238E27FC236}">
                <a16:creationId xmlns:a16="http://schemas.microsoft.com/office/drawing/2014/main" xmlns="" id="{ED20291E-2478-4305-856A-D48AC121EE83}"/>
              </a:ext>
            </a:extLst>
          </p:cNvPr>
          <p:cNvGraphicFramePr>
            <a:graphicFrameLocks noGrp="1"/>
          </p:cNvGraphicFramePr>
          <p:nvPr>
            <p:extLst>
              <p:ext uri="{D42A27DB-BD31-4B8C-83A1-F6EECF244321}">
                <p14:modId xmlns:p14="http://schemas.microsoft.com/office/powerpoint/2010/main" val="658852529"/>
              </p:ext>
            </p:extLst>
          </p:nvPr>
        </p:nvGraphicFramePr>
        <p:xfrm>
          <a:off x="6509562" y="1275965"/>
          <a:ext cx="5001119" cy="5440320"/>
        </p:xfrm>
        <a:graphic>
          <a:graphicData uri="http://schemas.openxmlformats.org/drawingml/2006/table">
            <a:tbl>
              <a:tblPr firstRow="1" bandRow="1">
                <a:tableStyleId>{5C22544A-7EE6-4342-B048-85BDC9FD1C3A}</a:tableStyleId>
              </a:tblPr>
              <a:tblGrid>
                <a:gridCol w="2492278">
                  <a:extLst>
                    <a:ext uri="{9D8B030D-6E8A-4147-A177-3AD203B41FA5}">
                      <a16:colId xmlns:a16="http://schemas.microsoft.com/office/drawing/2014/main" xmlns="" val="557434400"/>
                    </a:ext>
                  </a:extLst>
                </a:gridCol>
                <a:gridCol w="2508841">
                  <a:extLst>
                    <a:ext uri="{9D8B030D-6E8A-4147-A177-3AD203B41FA5}">
                      <a16:colId xmlns:a16="http://schemas.microsoft.com/office/drawing/2014/main" xmlns="" val="3628544768"/>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5F5F5"/>
                          </a:solidFill>
                          <a:latin typeface="Segoe UI" panose="020B0502040204020203" pitchFamily="34" charset="0"/>
                          <a:cs typeface="Segoe UI" panose="020B0502040204020203" pitchFamily="34" charset="0"/>
                        </a:rPr>
                        <a:t>Index</a:t>
                      </a:r>
                      <a:endParaRPr lang="en-US" sz="1800" b="1" dirty="0">
                        <a:solidFill>
                          <a:srgbClr val="F5F5F5"/>
                        </a:solidFill>
                        <a:latin typeface="Segoe UI" panose="020B0502040204020203" pitchFamily="34" charset="0"/>
                        <a:cs typeface="Segoe UI" panose="020B0502040204020203" pitchFamily="34" charset="0"/>
                      </a:endParaRPr>
                    </a:p>
                  </a:txBody>
                  <a:tcPr/>
                </a:tc>
                <a:tc hMerge="1">
                  <a:txBody>
                    <a:bodyPr/>
                    <a:lstStyle/>
                    <a:p>
                      <a:endParaRPr lang="en-US"/>
                    </a:p>
                  </a:txBody>
                  <a:tcPr/>
                </a:tc>
                <a:extLst>
                  <a:ext uri="{0D108BD9-81ED-4DB2-BD59-A6C34878D82A}">
                    <a16:rowId xmlns:a16="http://schemas.microsoft.com/office/drawing/2014/main" xmlns="" val="178253786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id</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listing id</a:t>
                      </a:r>
                    </a:p>
                  </a:txBody>
                  <a:tcPr>
                    <a:solidFill>
                      <a:schemeClr val="accent1">
                        <a:lumMod val="20000"/>
                        <a:lumOff val="80000"/>
                      </a:schemeClr>
                    </a:solidFill>
                  </a:tcPr>
                </a:tc>
                <a:extLst>
                  <a:ext uri="{0D108BD9-81ED-4DB2-BD59-A6C34878D82A}">
                    <a16:rowId xmlns:a16="http://schemas.microsoft.com/office/drawing/2014/main" xmlns="" val="1506476782"/>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host_id</a:t>
                      </a:r>
                      <a:endParaRPr lang="en-US" sz="1200"/>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 id</a:t>
                      </a:r>
                    </a:p>
                  </a:txBody>
                  <a:tcPr>
                    <a:solidFill>
                      <a:schemeClr val="accent1">
                        <a:lumMod val="20000"/>
                        <a:lumOff val="80000"/>
                      </a:schemeClr>
                    </a:solidFill>
                  </a:tcPr>
                </a:tc>
                <a:extLst>
                  <a:ext uri="{0D108BD9-81ED-4DB2-BD59-A6C34878D82A}">
                    <a16:rowId xmlns:a16="http://schemas.microsoft.com/office/drawing/2014/main" xmlns="" val="1522929503"/>
                  </a:ext>
                </a:extLst>
              </a:tr>
              <a:tr h="3600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solidFill>
                            <a:srgbClr val="F5F5F5"/>
                          </a:solidFill>
                          <a:latin typeface="Segoe UI" panose="020B0502040204020203" pitchFamily="34" charset="0"/>
                          <a:cs typeface="Segoe UI" panose="020B0502040204020203" pitchFamily="34" charset="0"/>
                        </a:rPr>
                        <a:t>Independent Variables</a:t>
                      </a:r>
                    </a:p>
                  </a:txBody>
                  <a:tcPr>
                    <a:solidFill>
                      <a:schemeClr val="accent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dk1"/>
                        </a:solidFill>
                        <a:effectLst/>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xmlns="" val="3903764479"/>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host_since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the date of becoming a host</a:t>
                      </a:r>
                    </a:p>
                  </a:txBody>
                  <a:tcPr>
                    <a:solidFill>
                      <a:schemeClr val="accent1">
                        <a:lumMod val="20000"/>
                        <a:lumOff val="80000"/>
                      </a:schemeClr>
                    </a:solidFill>
                  </a:tcPr>
                </a:tc>
                <a:extLst>
                  <a:ext uri="{0D108BD9-81ED-4DB2-BD59-A6C34878D82A}">
                    <a16:rowId xmlns:a16="http://schemas.microsoft.com/office/drawing/2014/main" xmlns="" val="3493184322"/>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host_response_time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Time taken</a:t>
                      </a:r>
                      <a:r>
                        <a:rPr lang="en-US" sz="1200" kern="1200" baseline="0" dirty="0" smtClean="0">
                          <a:solidFill>
                            <a:schemeClr val="dk1"/>
                          </a:solidFill>
                          <a:effectLst/>
                          <a:latin typeface="+mn-lt"/>
                          <a:ea typeface="+mn-ea"/>
                          <a:cs typeface="+mn-cs"/>
                        </a:rPr>
                        <a:t> by host to respond</a:t>
                      </a:r>
                      <a:endParaRPr lang="en-US" sz="1200" kern="1200" dirty="0">
                        <a:solidFill>
                          <a:schemeClr val="dk1"/>
                        </a:solidFill>
                        <a:effectLst/>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xmlns="" val="509368033"/>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host_response_rate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the rate </a:t>
                      </a:r>
                      <a:r>
                        <a:rPr lang="en-US" sz="1200" kern="1200" dirty="0" smtClean="0">
                          <a:solidFill>
                            <a:schemeClr val="dk1"/>
                          </a:solidFill>
                          <a:effectLst/>
                          <a:latin typeface="+mn-lt"/>
                          <a:ea typeface="+mn-ea"/>
                          <a:cs typeface="+mn-cs"/>
                        </a:rPr>
                        <a:t>at</a:t>
                      </a:r>
                      <a:r>
                        <a:rPr lang="en-US" sz="1200" kern="1200" baseline="0" dirty="0" smtClean="0">
                          <a:solidFill>
                            <a:schemeClr val="dk1"/>
                          </a:solidFill>
                          <a:effectLst/>
                          <a:latin typeface="+mn-lt"/>
                          <a:ea typeface="+mn-ea"/>
                          <a:cs typeface="+mn-cs"/>
                        </a:rPr>
                        <a:t> which the </a:t>
                      </a:r>
                      <a:r>
                        <a:rPr lang="en-US" sz="1200" kern="1200" dirty="0" smtClean="0">
                          <a:solidFill>
                            <a:schemeClr val="dk1"/>
                          </a:solidFill>
                          <a:effectLst/>
                          <a:latin typeface="+mn-lt"/>
                          <a:ea typeface="+mn-ea"/>
                          <a:cs typeface="+mn-cs"/>
                        </a:rPr>
                        <a:t>host </a:t>
                      </a:r>
                      <a:r>
                        <a:rPr lang="en-US" sz="1200" kern="1200" dirty="0">
                          <a:solidFill>
                            <a:schemeClr val="dk1"/>
                          </a:solidFill>
                          <a:effectLst/>
                          <a:latin typeface="+mn-lt"/>
                          <a:ea typeface="+mn-ea"/>
                          <a:cs typeface="+mn-cs"/>
                        </a:rPr>
                        <a:t>will </a:t>
                      </a:r>
                      <a:r>
                        <a:rPr lang="en-US" sz="1200" kern="1200" dirty="0" smtClean="0">
                          <a:solidFill>
                            <a:schemeClr val="dk1"/>
                          </a:solidFill>
                          <a:effectLst/>
                          <a:latin typeface="+mn-lt"/>
                          <a:ea typeface="+mn-ea"/>
                          <a:cs typeface="+mn-cs"/>
                        </a:rPr>
                        <a:t>respond</a:t>
                      </a:r>
                      <a:endParaRPr lang="en-US" sz="1200" kern="1200" dirty="0">
                        <a:solidFill>
                          <a:schemeClr val="dk1"/>
                        </a:solidFill>
                        <a:effectLst/>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xmlns="" val="3653108271"/>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host_is_superhost</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whether he or she is </a:t>
                      </a:r>
                      <a:r>
                        <a:rPr lang="en-US" sz="1200" kern="1200" dirty="0" smtClean="0">
                          <a:solidFill>
                            <a:schemeClr val="dk1"/>
                          </a:solidFill>
                          <a:effectLst/>
                          <a:latin typeface="+mn-lt"/>
                          <a:ea typeface="+mn-ea"/>
                          <a:cs typeface="+mn-cs"/>
                        </a:rPr>
                        <a:t>a </a:t>
                      </a:r>
                      <a:r>
                        <a:rPr lang="en-US" sz="1200" kern="1200" dirty="0" err="1" smtClean="0">
                          <a:solidFill>
                            <a:schemeClr val="dk1"/>
                          </a:solidFill>
                          <a:effectLst/>
                          <a:latin typeface="+mn-lt"/>
                          <a:ea typeface="+mn-ea"/>
                          <a:cs typeface="+mn-cs"/>
                        </a:rPr>
                        <a:t>superhost</a:t>
                      </a:r>
                      <a:endParaRPr lang="en-US" sz="1200" kern="1200" dirty="0">
                        <a:solidFill>
                          <a:schemeClr val="dk1"/>
                        </a:solidFill>
                        <a:effectLst/>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xmlns="" val="3273166753"/>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host_total_listings_count</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the number of rooms </a:t>
                      </a:r>
                      <a:r>
                        <a:rPr lang="en-US" sz="1200" kern="1200" dirty="0" smtClean="0">
                          <a:solidFill>
                            <a:schemeClr val="dk1"/>
                          </a:solidFill>
                          <a:effectLst/>
                          <a:latin typeface="+mn-lt"/>
                          <a:ea typeface="+mn-ea"/>
                          <a:cs typeface="+mn-cs"/>
                        </a:rPr>
                        <a:t>belonging </a:t>
                      </a:r>
                      <a:r>
                        <a:rPr lang="en-US" sz="1200" kern="1200" dirty="0">
                          <a:solidFill>
                            <a:schemeClr val="dk1"/>
                          </a:solidFill>
                          <a:effectLst/>
                          <a:latin typeface="+mn-lt"/>
                          <a:ea typeface="+mn-ea"/>
                          <a:cs typeface="+mn-cs"/>
                        </a:rPr>
                        <a:t>to the host listing in the data set</a:t>
                      </a:r>
                    </a:p>
                  </a:txBody>
                  <a:tcPr>
                    <a:solidFill>
                      <a:schemeClr val="accent1">
                        <a:lumMod val="20000"/>
                        <a:lumOff val="80000"/>
                      </a:schemeClr>
                    </a:solidFill>
                  </a:tcPr>
                </a:tc>
                <a:extLst>
                  <a:ext uri="{0D108BD9-81ED-4DB2-BD59-A6C34878D82A}">
                    <a16:rowId xmlns:a16="http://schemas.microsoft.com/office/drawing/2014/main" xmlns="" val="805427546"/>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host_verifications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verification ways of the host</a:t>
                      </a:r>
                    </a:p>
                  </a:txBody>
                  <a:tcPr>
                    <a:solidFill>
                      <a:schemeClr val="accent1">
                        <a:lumMod val="20000"/>
                        <a:lumOff val="80000"/>
                      </a:schemeClr>
                    </a:solidFill>
                  </a:tcPr>
                </a:tc>
                <a:extLst>
                  <a:ext uri="{0D108BD9-81ED-4DB2-BD59-A6C34878D82A}">
                    <a16:rowId xmlns:a16="http://schemas.microsoft.com/office/drawing/2014/main" xmlns="" val="1895120619"/>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host_identity_verified</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whether the host's identity is verified</a:t>
                      </a:r>
                    </a:p>
                  </a:txBody>
                  <a:tcPr>
                    <a:solidFill>
                      <a:schemeClr val="accent1">
                        <a:lumMod val="20000"/>
                        <a:lumOff val="80000"/>
                      </a:schemeClr>
                    </a:solidFill>
                  </a:tcPr>
                </a:tc>
                <a:extLst>
                  <a:ext uri="{0D108BD9-81ED-4DB2-BD59-A6C34878D82A}">
                    <a16:rowId xmlns:a16="http://schemas.microsoft.com/office/drawing/2014/main" xmlns="" val="1672114135"/>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neighborhood_overview</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overview of the location neighborhood</a:t>
                      </a:r>
                    </a:p>
                  </a:txBody>
                  <a:tcPr>
                    <a:solidFill>
                      <a:schemeClr val="accent1">
                        <a:lumMod val="20000"/>
                        <a:lumOff val="80000"/>
                      </a:schemeClr>
                    </a:solidFill>
                  </a:tcPr>
                </a:tc>
                <a:extLst>
                  <a:ext uri="{0D108BD9-81ED-4DB2-BD59-A6C34878D82A}">
                    <a16:rowId xmlns:a16="http://schemas.microsoft.com/office/drawing/2014/main" xmlns="" val="4283986454"/>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transit</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rules of the corresponding room</a:t>
                      </a:r>
                    </a:p>
                  </a:txBody>
                  <a:tcPr>
                    <a:solidFill>
                      <a:schemeClr val="accent1">
                        <a:lumMod val="20000"/>
                        <a:lumOff val="80000"/>
                      </a:schemeClr>
                    </a:solidFill>
                  </a:tcPr>
                </a:tc>
                <a:extLst>
                  <a:ext uri="{0D108BD9-81ED-4DB2-BD59-A6C34878D82A}">
                    <a16:rowId xmlns:a16="http://schemas.microsoft.com/office/drawing/2014/main" xmlns="" val="3554804575"/>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neighbourhood_cleansed</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effectLst/>
                          <a:latin typeface="+mn-lt"/>
                          <a:ea typeface="+mn-ea"/>
                          <a:cs typeface="+mn-cs"/>
                        </a:rPr>
                        <a:t>Boston neighborhood</a:t>
                      </a:r>
                    </a:p>
                  </a:txBody>
                  <a:tcPr>
                    <a:solidFill>
                      <a:schemeClr val="accent1">
                        <a:lumMod val="20000"/>
                        <a:lumOff val="80000"/>
                      </a:schemeClr>
                    </a:solidFill>
                  </a:tcPr>
                </a:tc>
                <a:extLst>
                  <a:ext uri="{0D108BD9-81ED-4DB2-BD59-A6C34878D82A}">
                    <a16:rowId xmlns:a16="http://schemas.microsoft.com/office/drawing/2014/main" xmlns="" val="4166758873"/>
                  </a:ext>
                </a:extLst>
              </a:tr>
            </a:tbl>
          </a:graphicData>
        </a:graphic>
      </p:graphicFrame>
      <p:sp>
        <p:nvSpPr>
          <p:cNvPr id="16" name="Rectangle: Rounded Corners 15">
            <a:extLst>
              <a:ext uri="{FF2B5EF4-FFF2-40B4-BE49-F238E27FC236}">
                <a16:creationId xmlns:a16="http://schemas.microsoft.com/office/drawing/2014/main" xmlns="" id="{04DB189A-3C54-4DE7-8D40-3374908B140D}"/>
              </a:ext>
            </a:extLst>
          </p:cNvPr>
          <p:cNvSpPr/>
          <p:nvPr/>
        </p:nvSpPr>
        <p:spPr>
          <a:xfrm>
            <a:off x="521207" y="1379660"/>
            <a:ext cx="5386972" cy="3155763"/>
          </a:xfrm>
          <a:prstGeom prst="round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n-US" sz="1400" b="1"/>
          </a:p>
          <a:p>
            <a:pPr>
              <a:lnSpc>
                <a:spcPct val="200000"/>
              </a:lnSpc>
            </a:pPr>
            <a:r>
              <a:rPr lang="en-US" sz="1400" b="1"/>
              <a:t>Data source : </a:t>
            </a:r>
            <a:r>
              <a:rPr lang="en-US" sz="1400" u="sng">
                <a:hlinkClick r:id="rId2">
                  <a:extLst>
                    <a:ext uri="{A12FA001-AC4F-418D-AE19-62706E023703}">
                      <ahyp:hlinkClr xmlns:ahyp="http://schemas.microsoft.com/office/drawing/2018/hyperlinkcolor" xmlns="" val="tx"/>
                    </a:ext>
                  </a:extLst>
                </a:hlinkClick>
              </a:rPr>
              <a:t>http://insideairbnb.com/get-the-data.html</a:t>
            </a:r>
            <a:endParaRPr lang="en-US" sz="1400"/>
          </a:p>
          <a:p>
            <a:pPr>
              <a:lnSpc>
                <a:spcPct val="200000"/>
              </a:lnSpc>
            </a:pPr>
            <a:r>
              <a:rPr lang="en-US" sz="1400" b="1">
                <a:latin typeface="Segoe UI" panose="020B0502040204020203" pitchFamily="34" charset="0"/>
                <a:cs typeface="Segoe UI" panose="020B0502040204020203" pitchFamily="34" charset="0"/>
              </a:rPr>
              <a:t>Datasets:</a:t>
            </a:r>
            <a:r>
              <a:rPr lang="en-US" sz="1400">
                <a:latin typeface="Segoe UI" panose="020B0502040204020203" pitchFamily="34" charset="0"/>
                <a:cs typeface="Segoe UI" panose="020B0502040204020203" pitchFamily="34" charset="0"/>
              </a:rPr>
              <a:t> listings.csv(</a:t>
            </a:r>
            <a:r>
              <a:rPr lang="en-US" sz="1400"/>
              <a:t>building models</a:t>
            </a:r>
            <a:r>
              <a:rPr lang="en-US" sz="1400">
                <a:latin typeface="Segoe UI" panose="020B0502040204020203" pitchFamily="34" charset="0"/>
                <a:cs typeface="Segoe UI" panose="020B0502040204020203" pitchFamily="34" charset="0"/>
              </a:rPr>
              <a:t>), reviews.csv, calendar.csv.</a:t>
            </a:r>
          </a:p>
          <a:p>
            <a:pPr>
              <a:lnSpc>
                <a:spcPct val="200000"/>
              </a:lnSpc>
            </a:pPr>
            <a:r>
              <a:rPr lang="en-US" sz="1400" b="1">
                <a:latin typeface="Segoe UI" panose="020B0502040204020203" pitchFamily="34" charset="0"/>
                <a:cs typeface="Segoe UI" panose="020B0502040204020203" pitchFamily="34" charset="0"/>
              </a:rPr>
              <a:t>Time covered: </a:t>
            </a:r>
            <a:r>
              <a:rPr lang="en-US" sz="1400"/>
              <a:t>2008-2019</a:t>
            </a:r>
          </a:p>
          <a:p>
            <a:pPr>
              <a:lnSpc>
                <a:spcPct val="200000"/>
              </a:lnSpc>
            </a:pPr>
            <a:r>
              <a:rPr lang="en-US" sz="1400" b="1">
                <a:latin typeface="Segoe UI" panose="020B0502040204020203" pitchFamily="34" charset="0"/>
                <a:cs typeface="Segoe UI" panose="020B0502040204020203" pitchFamily="34" charset="0"/>
              </a:rPr>
              <a:t>Region: </a:t>
            </a:r>
            <a:r>
              <a:rPr lang="en-US" sz="1400">
                <a:latin typeface="Segoe UI" panose="020B0502040204020203" pitchFamily="34" charset="0"/>
                <a:cs typeface="Segoe UI" panose="020B0502040204020203" pitchFamily="34" charset="0"/>
              </a:rPr>
              <a:t>Boston</a:t>
            </a:r>
          </a:p>
          <a:p>
            <a:pPr>
              <a:lnSpc>
                <a:spcPct val="200000"/>
              </a:lnSpc>
            </a:pPr>
            <a:r>
              <a:rPr lang="en-US" sz="1400" b="1"/>
              <a:t># of </a:t>
            </a:r>
            <a:r>
              <a:rPr lang="en-US" sz="1400" b="1">
                <a:solidFill>
                  <a:schemeClr val="bg1"/>
                </a:solidFill>
              </a:rPr>
              <a:t>observations </a:t>
            </a:r>
            <a:r>
              <a:rPr lang="en-US" sz="1400" b="1">
                <a:solidFill>
                  <a:schemeClr val="bg1"/>
                </a:solidFill>
                <a:latin typeface="Segoe UI" panose="020B0502040204020203" pitchFamily="34" charset="0"/>
                <a:cs typeface="Segoe UI" panose="020B0502040204020203" pitchFamily="34" charset="0"/>
              </a:rPr>
              <a:t>: </a:t>
            </a:r>
            <a:r>
              <a:rPr lang="en-US" sz="1400">
                <a:solidFill>
                  <a:schemeClr val="bg1"/>
                </a:solidFill>
                <a:latin typeface="Segoe UI" panose="020B0502040204020203" pitchFamily="34" charset="0"/>
                <a:cs typeface="Segoe UI" panose="020B0502040204020203" pitchFamily="34" charset="0"/>
              </a:rPr>
              <a:t>5711</a:t>
            </a:r>
          </a:p>
          <a:p>
            <a:pPr>
              <a:lnSpc>
                <a:spcPct val="200000"/>
              </a:lnSpc>
            </a:pPr>
            <a:r>
              <a:rPr lang="en-US" sz="1400" b="1"/>
              <a:t># of variables : </a:t>
            </a:r>
            <a:r>
              <a:rPr lang="en-US" sz="1400"/>
              <a:t>39</a:t>
            </a:r>
            <a:endParaRPr lang="en-US" sz="1400">
              <a:solidFill>
                <a:prstClr val="black">
                  <a:lumMod val="75000"/>
                  <a:lumOff val="25000"/>
                </a:prstClr>
              </a:solidFill>
              <a:latin typeface="Segoe UI" panose="020B0502040204020203" pitchFamily="34" charset="0"/>
              <a:cs typeface="Segoe UI" panose="020B0502040204020203" pitchFamily="34" charset="0"/>
            </a:endParaRPr>
          </a:p>
          <a:p>
            <a:pPr algn="ctr"/>
            <a:endParaRPr lang="en-US"/>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panose="020B0502040204020203" pitchFamily="34" charset="0"/>
                <a:cs typeface="Segoe UI Light" panose="020B0502040204020203" pitchFamily="34" charset="0"/>
              </a:rPr>
              <a:t>Data Description</a:t>
            </a:r>
          </a:p>
        </p:txBody>
      </p:sp>
      <p:graphicFrame>
        <p:nvGraphicFramePr>
          <p:cNvPr id="13" name="Table 13">
            <a:extLst>
              <a:ext uri="{FF2B5EF4-FFF2-40B4-BE49-F238E27FC236}">
                <a16:creationId xmlns:a16="http://schemas.microsoft.com/office/drawing/2014/main" xmlns="" id="{ED20291E-2478-4305-856A-D48AC121EE83}"/>
              </a:ext>
            </a:extLst>
          </p:cNvPr>
          <p:cNvGraphicFramePr>
            <a:graphicFrameLocks noGrp="1"/>
          </p:cNvGraphicFramePr>
          <p:nvPr>
            <p:extLst>
              <p:ext uri="{D42A27DB-BD31-4B8C-83A1-F6EECF244321}">
                <p14:modId xmlns:p14="http://schemas.microsoft.com/office/powerpoint/2010/main" val="2710575643"/>
              </p:ext>
            </p:extLst>
          </p:nvPr>
        </p:nvGraphicFramePr>
        <p:xfrm>
          <a:off x="890736" y="1263941"/>
          <a:ext cx="10410526" cy="5326969"/>
        </p:xfrm>
        <a:graphic>
          <a:graphicData uri="http://schemas.openxmlformats.org/drawingml/2006/table">
            <a:tbl>
              <a:tblPr firstRow="1" bandRow="1">
                <a:tableStyleId>{5C22544A-7EE6-4342-B048-85BDC9FD1C3A}</a:tableStyleId>
              </a:tblPr>
              <a:tblGrid>
                <a:gridCol w="1165727">
                  <a:extLst>
                    <a:ext uri="{9D8B030D-6E8A-4147-A177-3AD203B41FA5}">
                      <a16:colId xmlns:a16="http://schemas.microsoft.com/office/drawing/2014/main" xmlns="" val="557434400"/>
                    </a:ext>
                  </a:extLst>
                </a:gridCol>
                <a:gridCol w="3891850">
                  <a:extLst>
                    <a:ext uri="{9D8B030D-6E8A-4147-A177-3AD203B41FA5}">
                      <a16:colId xmlns:a16="http://schemas.microsoft.com/office/drawing/2014/main" xmlns="" val="3628544768"/>
                    </a:ext>
                  </a:extLst>
                </a:gridCol>
                <a:gridCol w="208280">
                  <a:extLst>
                    <a:ext uri="{9D8B030D-6E8A-4147-A177-3AD203B41FA5}">
                      <a16:colId xmlns:a16="http://schemas.microsoft.com/office/drawing/2014/main" xmlns="" val="998128576"/>
                    </a:ext>
                  </a:extLst>
                </a:gridCol>
                <a:gridCol w="2430293">
                  <a:extLst>
                    <a:ext uri="{9D8B030D-6E8A-4147-A177-3AD203B41FA5}">
                      <a16:colId xmlns:a16="http://schemas.microsoft.com/office/drawing/2014/main" xmlns="" val="2682713365"/>
                    </a:ext>
                  </a:extLst>
                </a:gridCol>
                <a:gridCol w="2714376">
                  <a:extLst>
                    <a:ext uri="{9D8B030D-6E8A-4147-A177-3AD203B41FA5}">
                      <a16:colId xmlns:a16="http://schemas.microsoft.com/office/drawing/2014/main" xmlns="" val="1927470944"/>
                    </a:ext>
                  </a:extLst>
                </a:gridCol>
              </a:tblGrid>
              <a:tr h="461164">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solidFill>
                            <a:schemeClr val="bg1"/>
                          </a:solidFill>
                          <a:latin typeface="Segoe UI" panose="020B0502040204020203" pitchFamily="34" charset="0"/>
                          <a:cs typeface="Segoe UI" panose="020B0502040204020203" pitchFamily="34" charset="0"/>
                        </a:rPr>
                        <a:t>Independent Variables</a:t>
                      </a:r>
                    </a:p>
                  </a:txBody>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a:solidFill>
                          <a:schemeClr val="bg1"/>
                        </a:solidFill>
                        <a:latin typeface="Segoe UI" panose="020B0502040204020203" pitchFamily="34" charset="0"/>
                        <a:cs typeface="Segoe UI" panose="020B0502040204020203" pitchFamily="34"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xmlns="" val="1782537860"/>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city</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location city</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7030A0"/>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amenities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amenities in the room</a:t>
                      </a:r>
                    </a:p>
                  </a:txBody>
                  <a:tcPr>
                    <a:solidFill>
                      <a:schemeClr val="accent1">
                        <a:lumMod val="20000"/>
                        <a:lumOff val="80000"/>
                      </a:schemeClr>
                    </a:solidFill>
                  </a:tcPr>
                </a:tc>
                <a:extLst>
                  <a:ext uri="{0D108BD9-81ED-4DB2-BD59-A6C34878D82A}">
                    <a16:rowId xmlns:a16="http://schemas.microsoft.com/office/drawing/2014/main" xmlns="" val="1506476782"/>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zipcode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zip-code of the location</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7030A0"/>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square_feet</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the number of square feet of the room</a:t>
                      </a:r>
                    </a:p>
                  </a:txBody>
                  <a:tcPr>
                    <a:solidFill>
                      <a:schemeClr val="accent1">
                        <a:lumMod val="20000"/>
                        <a:lumOff val="80000"/>
                      </a:schemeClr>
                    </a:solidFill>
                  </a:tcPr>
                </a:tc>
                <a:extLst>
                  <a:ext uri="{0D108BD9-81ED-4DB2-BD59-A6C34878D82A}">
                    <a16:rowId xmlns:a16="http://schemas.microsoft.com/office/drawing/2014/main" xmlns="" val="1522929503"/>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latitude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latitude location</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7030A0"/>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security_deposit</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the amount of security deposit</a:t>
                      </a:r>
                    </a:p>
                  </a:txBody>
                  <a:tcPr>
                    <a:solidFill>
                      <a:schemeClr val="accent1">
                        <a:lumMod val="20000"/>
                        <a:lumOff val="80000"/>
                      </a:schemeClr>
                    </a:solidFill>
                  </a:tcPr>
                </a:tc>
                <a:extLst>
                  <a:ext uri="{0D108BD9-81ED-4DB2-BD59-A6C34878D82A}">
                    <a16:rowId xmlns:a16="http://schemas.microsoft.com/office/drawing/2014/main" xmlns="" val="3903764479"/>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longitude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7030A0"/>
                          </a:solidFill>
                          <a:effectLst/>
                          <a:latin typeface="+mn-lt"/>
                          <a:ea typeface="+mn-ea"/>
                          <a:cs typeface="+mn-cs"/>
                        </a:rPr>
                        <a:t>longitude location</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7030A0"/>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cleaning_fee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mn-lt"/>
                          <a:ea typeface="+mn-ea"/>
                          <a:cs typeface="+mn-cs"/>
                        </a:rPr>
                        <a:t>cleaning fee of the room</a:t>
                      </a:r>
                    </a:p>
                  </a:txBody>
                  <a:tcPr>
                    <a:solidFill>
                      <a:schemeClr val="accent1">
                        <a:lumMod val="20000"/>
                        <a:lumOff val="80000"/>
                      </a:schemeClr>
                    </a:solidFill>
                  </a:tcPr>
                </a:tc>
                <a:extLst>
                  <a:ext uri="{0D108BD9-81ED-4DB2-BD59-A6C34878D82A}">
                    <a16:rowId xmlns:a16="http://schemas.microsoft.com/office/drawing/2014/main" xmlns="" val="3493184322"/>
                  </a:ext>
                </a:extLst>
              </a:tr>
              <a:tr h="366269">
                <a:tc>
                  <a:txBody>
                    <a:bodyPr/>
                    <a:lstStyle/>
                    <a:p>
                      <a:r>
                        <a:rPr lang="en-US" sz="1200" kern="1200">
                          <a:solidFill>
                            <a:schemeClr val="accent2">
                              <a:lumMod val="50000"/>
                            </a:schemeClr>
                          </a:solidFill>
                          <a:effectLst/>
                          <a:latin typeface="+mn-lt"/>
                          <a:ea typeface="+mn-ea"/>
                          <a:cs typeface="+mn-cs"/>
                        </a:rPr>
                        <a:t>house_rules</a:t>
                      </a:r>
                    </a:p>
                  </a:txBody>
                  <a:tcPr>
                    <a:solidFill>
                      <a:schemeClr val="accent1">
                        <a:lumMod val="60000"/>
                        <a:lumOff val="40000"/>
                      </a:schemeClr>
                    </a:solidFill>
                  </a:tcPr>
                </a:tc>
                <a:tc>
                  <a:txBody>
                    <a:bodyPr/>
                    <a:lstStyle/>
                    <a:p>
                      <a:r>
                        <a:rPr lang="en-US" sz="1200" kern="1200">
                          <a:solidFill>
                            <a:schemeClr val="accent2">
                              <a:lumMod val="50000"/>
                            </a:schemeClr>
                          </a:solidFill>
                          <a:effectLst/>
                          <a:latin typeface="+mn-lt"/>
                          <a:ea typeface="+mn-ea"/>
                          <a:cs typeface="+mn-cs"/>
                        </a:rPr>
                        <a:t>rules of using the house</a:t>
                      </a:r>
                    </a:p>
                  </a:txBody>
                  <a:tcPr>
                    <a:solidFill>
                      <a:schemeClr val="accent1">
                        <a:lumMod val="20000"/>
                        <a:lumOff val="80000"/>
                      </a:schemeClr>
                    </a:solidFill>
                  </a:tcPr>
                </a:tc>
                <a:tc>
                  <a:txBody>
                    <a:bodyPr/>
                    <a:lstStyle/>
                    <a:p>
                      <a:endParaRPr lang="en-US" sz="1200" kern="1200">
                        <a:solidFill>
                          <a:schemeClr val="accent2">
                            <a:lumMod val="50000"/>
                          </a:schemeClr>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minimum_nights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required minimum nights to stay</a:t>
                      </a:r>
                    </a:p>
                  </a:txBody>
                  <a:tcPr>
                    <a:solidFill>
                      <a:schemeClr val="accent1">
                        <a:lumMod val="20000"/>
                        <a:lumOff val="80000"/>
                      </a:schemeClr>
                    </a:solidFill>
                  </a:tcPr>
                </a:tc>
                <a:extLst>
                  <a:ext uri="{0D108BD9-81ED-4DB2-BD59-A6C34878D82A}">
                    <a16:rowId xmlns:a16="http://schemas.microsoft.com/office/drawing/2014/main" xmlns="" val="509368033"/>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property_type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923922"/>
                          </a:solidFill>
                          <a:effectLst/>
                          <a:latin typeface="+mn-lt"/>
                          <a:ea typeface="+mn-ea"/>
                          <a:cs typeface="+mn-cs"/>
                        </a:rPr>
                        <a:t>Apartment, House, Loft, Hotel, etc</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923922"/>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maximum_nights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allowed maximum nights to stay</a:t>
                      </a:r>
                    </a:p>
                  </a:txBody>
                  <a:tcPr>
                    <a:solidFill>
                      <a:schemeClr val="accent1">
                        <a:lumMod val="20000"/>
                        <a:lumOff val="80000"/>
                      </a:schemeClr>
                    </a:solidFill>
                  </a:tcPr>
                </a:tc>
                <a:extLst>
                  <a:ext uri="{0D108BD9-81ED-4DB2-BD59-A6C34878D82A}">
                    <a16:rowId xmlns:a16="http://schemas.microsoft.com/office/drawing/2014/main" xmlns="" val="3653108271"/>
                  </a:ext>
                </a:extLst>
              </a:tr>
              <a:tr h="465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room_type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923922"/>
                          </a:solidFill>
                          <a:effectLst/>
                          <a:latin typeface="+mn-lt"/>
                          <a:ea typeface="+mn-ea"/>
                          <a:cs typeface="+mn-cs"/>
                        </a:rPr>
                        <a:t>Entire home/apt, Hotel room, Private room, Shared room</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923922"/>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number_of_reviews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total number of reviews</a:t>
                      </a:r>
                    </a:p>
                  </a:txBody>
                  <a:tcPr>
                    <a:solidFill>
                      <a:schemeClr val="accent1">
                        <a:lumMod val="20000"/>
                        <a:lumOff val="80000"/>
                      </a:schemeClr>
                    </a:solidFill>
                  </a:tcPr>
                </a:tc>
                <a:extLst>
                  <a:ext uri="{0D108BD9-81ED-4DB2-BD59-A6C34878D82A}">
                    <a16:rowId xmlns:a16="http://schemas.microsoft.com/office/drawing/2014/main" xmlns="" val="3273166753"/>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accommodates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923922"/>
                          </a:solidFill>
                          <a:effectLst/>
                          <a:latin typeface="+mn-lt"/>
                          <a:ea typeface="+mn-ea"/>
                          <a:cs typeface="+mn-cs"/>
                        </a:rPr>
                        <a:t>the number of guests allowing to check in</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923922"/>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last_review</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date of last review</a:t>
                      </a:r>
                    </a:p>
                  </a:txBody>
                  <a:tcPr>
                    <a:solidFill>
                      <a:schemeClr val="accent1">
                        <a:lumMod val="20000"/>
                        <a:lumOff val="80000"/>
                      </a:schemeClr>
                    </a:solidFill>
                  </a:tcPr>
                </a:tc>
                <a:extLst>
                  <a:ext uri="{0D108BD9-81ED-4DB2-BD59-A6C34878D82A}">
                    <a16:rowId xmlns:a16="http://schemas.microsoft.com/office/drawing/2014/main" xmlns="" val="805427546"/>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bathrooms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923922"/>
                          </a:solidFill>
                          <a:effectLst/>
                          <a:latin typeface="+mn-lt"/>
                          <a:ea typeface="+mn-ea"/>
                          <a:cs typeface="+mn-cs"/>
                        </a:rPr>
                        <a:t>the number of bathrooms in the room</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923922"/>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review_scores_rating</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rating of the room (20 to 100)</a:t>
                      </a:r>
                    </a:p>
                  </a:txBody>
                  <a:tcPr>
                    <a:solidFill>
                      <a:schemeClr val="accent1">
                        <a:lumMod val="20000"/>
                        <a:lumOff val="80000"/>
                      </a:schemeClr>
                    </a:solidFill>
                  </a:tcPr>
                </a:tc>
                <a:extLst>
                  <a:ext uri="{0D108BD9-81ED-4DB2-BD59-A6C34878D82A}">
                    <a16:rowId xmlns:a16="http://schemas.microsoft.com/office/drawing/2014/main" xmlns="" val="1895120619"/>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bedrooms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923922"/>
                          </a:solidFill>
                          <a:effectLst/>
                          <a:latin typeface="+mn-lt"/>
                          <a:ea typeface="+mn-ea"/>
                          <a:cs typeface="+mn-cs"/>
                        </a:rPr>
                        <a:t>the number of bedrooms in the room</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923922"/>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instant_bookable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whether it can be instant bookable</a:t>
                      </a:r>
                    </a:p>
                  </a:txBody>
                  <a:tcPr>
                    <a:solidFill>
                      <a:schemeClr val="accent1">
                        <a:lumMod val="20000"/>
                        <a:lumOff val="80000"/>
                      </a:schemeClr>
                    </a:solidFill>
                  </a:tcPr>
                </a:tc>
                <a:extLst>
                  <a:ext uri="{0D108BD9-81ED-4DB2-BD59-A6C34878D82A}">
                    <a16:rowId xmlns:a16="http://schemas.microsoft.com/office/drawing/2014/main" xmlns="" val="1672114135"/>
                  </a:ext>
                </a:extLst>
              </a:tr>
              <a:tr h="465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beds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923922"/>
                          </a:solidFill>
                          <a:effectLst/>
                          <a:latin typeface="+mn-lt"/>
                          <a:ea typeface="+mn-ea"/>
                          <a:cs typeface="+mn-cs"/>
                        </a:rPr>
                        <a:t>the number of beds in the room</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923922"/>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cancellation_policy</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 the policy of cancellation (flexible, moderate, strict, etc)</a:t>
                      </a:r>
                    </a:p>
                  </a:txBody>
                  <a:tcPr>
                    <a:solidFill>
                      <a:schemeClr val="accent1">
                        <a:lumMod val="20000"/>
                        <a:lumOff val="80000"/>
                      </a:schemeClr>
                    </a:solidFill>
                  </a:tcPr>
                </a:tc>
                <a:extLst>
                  <a:ext uri="{0D108BD9-81ED-4DB2-BD59-A6C34878D82A}">
                    <a16:rowId xmlns:a16="http://schemas.microsoft.com/office/drawing/2014/main" xmlns="" val="4283986454"/>
                  </a:ext>
                </a:extLst>
              </a:tr>
              <a:tr h="366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2">
                              <a:lumMod val="50000"/>
                            </a:schemeClr>
                          </a:solidFill>
                          <a:effectLst/>
                          <a:latin typeface="+mn-lt"/>
                          <a:ea typeface="+mn-ea"/>
                          <a:cs typeface="+mn-cs"/>
                        </a:rPr>
                        <a:t>bed type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923922"/>
                          </a:solidFill>
                          <a:effectLst/>
                          <a:latin typeface="+mn-lt"/>
                          <a:ea typeface="+mn-ea"/>
                          <a:cs typeface="+mn-cs"/>
                        </a:rPr>
                        <a:t>whether it is real bed (yes or no)</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923922"/>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reviews per month</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accent6">
                              <a:lumMod val="50000"/>
                            </a:schemeClr>
                          </a:solidFill>
                          <a:effectLst/>
                          <a:latin typeface="+mn-lt"/>
                          <a:ea typeface="+mn-ea"/>
                          <a:cs typeface="+mn-cs"/>
                        </a:rPr>
                        <a:t>average number of reviews per month</a:t>
                      </a:r>
                    </a:p>
                  </a:txBody>
                  <a:tcPr>
                    <a:solidFill>
                      <a:schemeClr val="accent1">
                        <a:lumMod val="20000"/>
                        <a:lumOff val="80000"/>
                      </a:schemeClr>
                    </a:solidFill>
                  </a:tcPr>
                </a:tc>
                <a:extLst>
                  <a:ext uri="{0D108BD9-81ED-4DB2-BD59-A6C34878D82A}">
                    <a16:rowId xmlns:a16="http://schemas.microsoft.com/office/drawing/2014/main" xmlns="" val="3554804575"/>
                  </a:ext>
                </a:extLst>
              </a:tr>
            </a:tbl>
          </a:graphicData>
        </a:graphic>
      </p:graphicFrame>
    </p:spTree>
    <p:extLst>
      <p:ext uri="{BB962C8B-B14F-4D97-AF65-F5344CB8AC3E}">
        <p14:creationId xmlns:p14="http://schemas.microsoft.com/office/powerpoint/2010/main" val="3898771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 Modeling</a:t>
            </a:r>
            <a:endParaRPr lang="en-US">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xmlns="" id="{F1D538D0-469C-422A-B68A-E88F454C7395}"/>
              </a:ext>
            </a:extLst>
          </p:cNvPr>
          <p:cNvSpPr txBox="1"/>
          <p:nvPr/>
        </p:nvSpPr>
        <p:spPr>
          <a:xfrm>
            <a:off x="969264" y="1783080"/>
            <a:ext cx="10469880"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a:t>Goals:</a:t>
            </a:r>
            <a:r>
              <a:rPr lang="en-US"/>
              <a:t> Build a price-prediction system for hosts to give them reference prices of their rooms or houses. </a:t>
            </a:r>
          </a:p>
          <a:p>
            <a:pPr marL="285750" indent="-285750">
              <a:lnSpc>
                <a:spcPct val="150000"/>
              </a:lnSpc>
              <a:buFont typeface="Arial" panose="020B0604020202020204" pitchFamily="34" charset="0"/>
              <a:buChar char="•"/>
            </a:pPr>
            <a:r>
              <a:rPr lang="en-US" b="1"/>
              <a:t>Model method:</a:t>
            </a:r>
            <a:r>
              <a:rPr lang="en-US"/>
              <a:t> Multiple linear regression</a:t>
            </a:r>
          </a:p>
          <a:p>
            <a:pPr marL="285750" indent="-285750">
              <a:lnSpc>
                <a:spcPct val="150000"/>
              </a:lnSpc>
              <a:buFont typeface="Arial" panose="020B0604020202020204" pitchFamily="34" charset="0"/>
              <a:buChar char="•"/>
            </a:pPr>
            <a:r>
              <a:rPr lang="en-US" b="1"/>
              <a:t>Dependent(target) variable:</a:t>
            </a:r>
            <a:r>
              <a:rPr lang="en-US"/>
              <a:t> price, weekly price, monthly_price</a:t>
            </a:r>
          </a:p>
          <a:p>
            <a:pPr marL="285750" indent="-285750">
              <a:lnSpc>
                <a:spcPct val="150000"/>
              </a:lnSpc>
              <a:buFont typeface="Arial" panose="020B0604020202020204" pitchFamily="34" charset="0"/>
              <a:buChar char="•"/>
            </a:pPr>
            <a:r>
              <a:rPr lang="en-US" b="1"/>
              <a:t>Independent variables(20) : </a:t>
            </a:r>
            <a:r>
              <a:rPr lang="en-US"/>
              <a:t>host_since, host_response_time, host_is_superhost, host_total_listings_count, host_identity_verified, property_type, room_type, accommodates, bathrooms, bedrooms, beds, bed_type, security_deposit, cleaning_fee, minimum_nights, maximum_nights, number_of_reivews, review_scores_rating, instant_bookable, reviews_per_month.</a:t>
            </a:r>
          </a:p>
          <a:p>
            <a:endParaRPr lang="en-US"/>
          </a:p>
        </p:txBody>
      </p:sp>
    </p:spTree>
    <p:extLst>
      <p:ext uri="{BB962C8B-B14F-4D97-AF65-F5344CB8AC3E}">
        <p14:creationId xmlns:p14="http://schemas.microsoft.com/office/powerpoint/2010/main" val="2468913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Segoe UI Light" panose="020B0502040204020203" pitchFamily="34" charset="0"/>
                <a:cs typeface="Segoe UI Light" panose="020B0502040204020203" pitchFamily="34" charset="0"/>
              </a:rPr>
              <a:t>Recommendations</a:t>
            </a:r>
          </a:p>
        </p:txBody>
      </p:sp>
      <p:grpSp>
        <p:nvGrpSpPr>
          <p:cNvPr id="4" name="Group 3" descr="Small circle with number 1 inside  indicating step 1"/>
          <p:cNvGrpSpPr/>
          <p:nvPr/>
        </p:nvGrpSpPr>
        <p:grpSpPr bwMode="blackWhite">
          <a:xfrm>
            <a:off x="558723" y="1783777"/>
            <a:ext cx="55874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1823969"/>
            <a:ext cx="10567238" cy="10586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400" dirty="0"/>
              <a:t>The company’s goal is to facilitate </a:t>
            </a:r>
            <a:r>
              <a:rPr lang="en-US" sz="1400" dirty="0" smtClean="0"/>
              <a:t>trade </a:t>
            </a:r>
            <a:r>
              <a:rPr lang="en-US" sz="1400" dirty="0"/>
              <a:t>between hosts and customers. So </a:t>
            </a:r>
            <a:r>
              <a:rPr lang="en-US" sz="1400" dirty="0" smtClean="0"/>
              <a:t>the model would help predict </a:t>
            </a:r>
            <a:r>
              <a:rPr lang="en-US" sz="1400" dirty="0"/>
              <a:t>price </a:t>
            </a:r>
            <a:r>
              <a:rPr lang="en-US" sz="1400" dirty="0" smtClean="0"/>
              <a:t>as fair and accurate as possible to </a:t>
            </a:r>
            <a:r>
              <a:rPr lang="en-US" sz="1400" dirty="0"/>
              <a:t>make customers feel worthy.</a:t>
            </a:r>
          </a:p>
        </p:txBody>
      </p:sp>
      <p:grpSp>
        <p:nvGrpSpPr>
          <p:cNvPr id="19" name="Group 18" descr="Small circle with number 2 inside  indicating step 2"/>
          <p:cNvGrpSpPr/>
          <p:nvPr/>
        </p:nvGrpSpPr>
        <p:grpSpPr bwMode="blackWhite">
          <a:xfrm>
            <a:off x="558723" y="3208076"/>
            <a:ext cx="55874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8" y="3248268"/>
            <a:ext cx="10578031"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400" dirty="0" smtClean="0"/>
              <a:t>The model is designed to be flexible which will help company to adjust prices during special events such as festivals, holidays etc. to ensure maximum profits for hosts</a:t>
            </a:r>
            <a:endParaRPr lang="en-US" sz="1400" dirty="0"/>
          </a:p>
        </p:txBody>
      </p:sp>
      <p:grpSp>
        <p:nvGrpSpPr>
          <p:cNvPr id="31" name="Group 30" descr="Small circle with number 3 inside  indicating step 3"/>
          <p:cNvGrpSpPr/>
          <p:nvPr/>
        </p:nvGrpSpPr>
        <p:grpSpPr bwMode="blackWhite">
          <a:xfrm>
            <a:off x="557319" y="4698085"/>
            <a:ext cx="55874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5" y="4738276"/>
            <a:ext cx="10578031" cy="10347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400" dirty="0"/>
              <a:t>In order to </a:t>
            </a:r>
            <a:r>
              <a:rPr lang="en-US" sz="1400" dirty="0" smtClean="0"/>
              <a:t>attract more </a:t>
            </a:r>
            <a:r>
              <a:rPr lang="en-US" sz="1400" dirty="0"/>
              <a:t>hosts to </a:t>
            </a:r>
            <a:r>
              <a:rPr lang="en-US" sz="1400" dirty="0" smtClean="0"/>
              <a:t>join this </a:t>
            </a:r>
            <a:r>
              <a:rPr lang="en-US" sz="1400" dirty="0"/>
              <a:t>platform, </a:t>
            </a:r>
            <a:r>
              <a:rPr lang="en-US" sz="1400" dirty="0" smtClean="0"/>
              <a:t>the company could </a:t>
            </a:r>
            <a:r>
              <a:rPr lang="en-US" sz="1400" dirty="0"/>
              <a:t>set different commission </a:t>
            </a:r>
            <a:r>
              <a:rPr lang="en-US" sz="1400" dirty="0" smtClean="0"/>
              <a:t>charges for different hosts </a:t>
            </a:r>
            <a:r>
              <a:rPr lang="en-US" sz="1400" dirty="0"/>
              <a:t>according to different </a:t>
            </a:r>
            <a:r>
              <a:rPr lang="en-US" sz="1400" dirty="0" smtClean="0"/>
              <a:t>price ranges predicted using the model</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915617" y="3674097"/>
            <a:ext cx="4493851" cy="640080"/>
          </a:xfrm>
        </p:spPr>
        <p:txBody>
          <a:bodyPr>
            <a:normAutofit/>
          </a:bodyPr>
          <a:lstStyle/>
          <a:p>
            <a:r>
              <a:rPr lang="en-US">
                <a:solidFill>
                  <a:schemeClr val="accent2">
                    <a:lumMod val="75000"/>
                  </a:schemeClr>
                </a:solidFill>
                <a:latin typeface="Segoe UI Light" panose="020B0502040204020203" pitchFamily="34" charset="0"/>
                <a:cs typeface="Segoe UI Light" panose="020B0502040204020203" pitchFamily="34" charset="0"/>
              </a:rPr>
              <a:t>Thanks  </a:t>
            </a:r>
            <a:r>
              <a:rPr lang="zh-CN" altLang="en-US">
                <a:solidFill>
                  <a:schemeClr val="accent2">
                    <a:lumMod val="75000"/>
                  </a:schemeClr>
                </a:solidFill>
                <a:latin typeface="Segoe UI Light" panose="020B0502040204020203" pitchFamily="34" charset="0"/>
                <a:cs typeface="Segoe UI Light" panose="020B0502040204020203" pitchFamily="34" charset="0"/>
              </a:rPr>
              <a:t>❥</a:t>
            </a:r>
            <a:endParaRPr lang="en-US">
              <a:solidFill>
                <a:schemeClr val="accent2">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676</Words>
  <Application>Microsoft Office PowerPoint</Application>
  <PresentationFormat>Widescreen</PresentationFormat>
  <Paragraphs>125</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Wingdings</vt:lpstr>
      <vt:lpstr>WelcomeDoc</vt:lpstr>
      <vt:lpstr>Airbnb Host Dataset in Boston</vt:lpstr>
      <vt:lpstr>About the Company</vt:lpstr>
      <vt:lpstr>Goals and Objectives</vt:lpstr>
      <vt:lpstr>Industry and Company</vt:lpstr>
      <vt:lpstr>Data Description</vt:lpstr>
      <vt:lpstr>Data Description</vt:lpstr>
      <vt:lpstr>Data Modeling</vt:lpstr>
      <vt:lpstr>Recommendations</vt:lpstr>
      <vt:lpstr>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2019-11-13T20:43:28Z</dcterms:created>
  <dcterms:modified xsi:type="dcterms:W3CDTF">2019-11-14T03:29:26Z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