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7" r:id="rId12"/>
  </p:sldIdLst>
  <p:sldSz cx="9144000" cy="6858000" type="screen4x3"/>
  <p:notesSz cx="6858000" cy="9144000"/>
  <p:embeddedFontLst>
    <p:embeddedFont>
      <p:font typeface="Century Gothic" panose="020B050202020202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Wingdings 3" panose="05040102010807070707" pitchFamily="18" charset="2"/>
      <p:regular r:id="rId22"/>
    </p:embeddedFont>
    <p:embeddedFont>
      <p:font typeface="Helvetica Neue"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362"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34054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3" name="Shape 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229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095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800"/>
              </a:spcBef>
              <a:buClr>
                <a:schemeClr val="accent3"/>
              </a:buClr>
              <a:buSzPct val="25000"/>
              <a:buFont typeface="Arial"/>
              <a:buNone/>
            </a:pPr>
            <a:r>
              <a:rPr lang="en-US" sz="1800">
                <a:solidFill>
                  <a:schemeClr val="accent3"/>
                </a:solidFill>
                <a:latin typeface="Helvetica Neue"/>
                <a:ea typeface="Helvetica Neue"/>
                <a:cs typeface="Helvetica Neue"/>
                <a:sym typeface="Helvetica Neue"/>
              </a:rPr>
              <a:t>People ranging from the age of 30 to 80 can give their characteristics and obtain their risk of being suffering from heart disease. In receiving this personalized assessment, people will be informed to be more active in adopting a lifestyle and behaviors that support cardiovascular health. </a:t>
            </a:r>
          </a:p>
          <a:p>
            <a:pPr lvl="0" rtl="0">
              <a:spcBef>
                <a:spcPts val="800"/>
              </a:spcBef>
              <a:buClr>
                <a:schemeClr val="accent3"/>
              </a:buClr>
              <a:buSzPct val="25000"/>
              <a:buFont typeface="Arial"/>
              <a:buNone/>
            </a:pPr>
            <a:r>
              <a:rPr lang="en-US" sz="1800">
                <a:solidFill>
                  <a:schemeClr val="accent3"/>
                </a:solidFill>
                <a:latin typeface="Helvetica Neue"/>
                <a:ea typeface="Helvetica Neue"/>
                <a:cs typeface="Helvetica Neue"/>
                <a:sym typeface="Helvetica Neue"/>
              </a:rPr>
              <a:t>Develop an understanding of what factors/negative behaviors contribute to heart disease??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265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Clr>
                <a:srgbClr val="000000"/>
              </a:buClr>
              <a:buSzPct val="110000"/>
              <a:buFont typeface="Arial"/>
              <a:buNone/>
            </a:pPr>
            <a:r>
              <a:rPr lang="en-US" sz="1000">
                <a:solidFill>
                  <a:schemeClr val="accent3"/>
                </a:solidFill>
                <a:latin typeface="Helvetica Neue"/>
                <a:ea typeface="Helvetica Neue"/>
                <a:cs typeface="Helvetica Neue"/>
                <a:sym typeface="Helvetica Neue"/>
              </a:rPr>
              <a:t>How does your system work</a:t>
            </a:r>
          </a:p>
          <a:p>
            <a:pPr lvl="0" rtl="0">
              <a:spcBef>
                <a:spcPts val="0"/>
              </a:spcBef>
              <a:buClr>
                <a:srgbClr val="000000"/>
              </a:buClr>
              <a:buSzPct val="110000"/>
              <a:buFont typeface="Arial"/>
              <a:buNone/>
            </a:pPr>
            <a:endParaRPr sz="1000">
              <a:solidFill>
                <a:schemeClr val="accent3"/>
              </a:solidFill>
              <a:latin typeface="Helvetica Neue"/>
              <a:ea typeface="Helvetica Neue"/>
              <a:cs typeface="Helvetica Neue"/>
              <a:sym typeface="Helvetica Neue"/>
            </a:endParaRPr>
          </a:p>
          <a:p>
            <a:pPr lvl="0" rtl="0">
              <a:spcBef>
                <a:spcPts val="0"/>
              </a:spcBef>
              <a:buClr>
                <a:srgbClr val="000000"/>
              </a:buClr>
              <a:buSzPct val="110000"/>
              <a:buFont typeface="Arial"/>
              <a:buNone/>
            </a:pPr>
            <a:r>
              <a:rPr lang="en-US" sz="1000">
                <a:solidFill>
                  <a:schemeClr val="accent3"/>
                </a:solidFill>
                <a:latin typeface="Helvetica Neue"/>
                <a:ea typeface="Helvetica Neue"/>
                <a:cs typeface="Helvetica Neue"/>
                <a:sym typeface="Helvetica Neue"/>
              </a:rPr>
              <a:t>Predictive model to show users the </a:t>
            </a:r>
          </a:p>
          <a:p>
            <a:pPr lvl="0" rtl="0">
              <a:spcBef>
                <a:spcPts val="0"/>
              </a:spcBef>
              <a:buClr>
                <a:srgbClr val="000000"/>
              </a:buClr>
              <a:buSzPct val="110000"/>
              <a:buFont typeface="Arial"/>
              <a:buNone/>
            </a:pPr>
            <a:endParaRPr sz="1000">
              <a:solidFill>
                <a:schemeClr val="accent3"/>
              </a:solidFill>
              <a:latin typeface="Helvetica Neue"/>
              <a:ea typeface="Helvetica Neue"/>
              <a:cs typeface="Helvetica Neue"/>
              <a:sym typeface="Helvetica Neue"/>
            </a:endParaRPr>
          </a:p>
          <a:p>
            <a:pPr lvl="0" rtl="0">
              <a:spcBef>
                <a:spcPts val="0"/>
              </a:spcBef>
              <a:buClr>
                <a:srgbClr val="000000"/>
              </a:buClr>
              <a:buSzPct val="110000"/>
              <a:buFont typeface="Arial"/>
              <a:buNone/>
            </a:pPr>
            <a:r>
              <a:rPr lang="en-US" sz="1000">
                <a:solidFill>
                  <a:schemeClr val="accent3"/>
                </a:solidFill>
                <a:latin typeface="Helvetica Neue"/>
                <a:ea typeface="Helvetica Neue"/>
                <a:cs typeface="Helvetica Neue"/>
                <a:sym typeface="Helvetica Neue"/>
              </a:rPr>
              <a:t>Interactive visualizations to explore data collected by the CDC and variables related to our prediction model. </a:t>
            </a:r>
          </a:p>
          <a:p>
            <a:pPr lvl="0" rtl="0">
              <a:spcBef>
                <a:spcPts val="0"/>
              </a:spcBef>
              <a:buClr>
                <a:srgbClr val="000000"/>
              </a:buClr>
              <a:buSzPct val="110000"/>
              <a:buFont typeface="Arial"/>
              <a:buNone/>
            </a:pPr>
            <a:endParaRPr sz="1000">
              <a:solidFill>
                <a:schemeClr val="accent3"/>
              </a:solidFill>
              <a:latin typeface="Helvetica Neue"/>
              <a:ea typeface="Helvetica Neue"/>
              <a:cs typeface="Helvetica Neue"/>
              <a:sym typeface="Helvetica Neue"/>
            </a:endParaRPr>
          </a:p>
          <a:p>
            <a:pPr lvl="0" rtl="0">
              <a:spcBef>
                <a:spcPts val="0"/>
              </a:spcBef>
              <a:buClr>
                <a:srgbClr val="000000"/>
              </a:buClr>
              <a:buSzPct val="110000"/>
              <a:buFont typeface="Arial"/>
              <a:buNone/>
            </a:pPr>
            <a:r>
              <a:rPr lang="en-US" sz="1000">
                <a:solidFill>
                  <a:schemeClr val="accent3"/>
                </a:solidFill>
                <a:latin typeface="Helvetica Neue"/>
                <a:ea typeface="Helvetica Neue"/>
                <a:cs typeface="Helvetica Neue"/>
                <a:sym typeface="Helvetica Neue"/>
              </a:rPr>
              <a:t>We built a web application that lets a user interact with visualizations and explore heart disease datasets</a:t>
            </a:r>
          </a:p>
          <a:p>
            <a:pPr lvl="0" rtl="0">
              <a:spcBef>
                <a:spcPts val="0"/>
              </a:spcBef>
              <a:buClr>
                <a:srgbClr val="000000"/>
              </a:buClr>
              <a:buSzPct val="110000"/>
              <a:buFont typeface="Arial"/>
              <a:buNone/>
            </a:pPr>
            <a:r>
              <a:rPr lang="en-US" sz="1000">
                <a:solidFill>
                  <a:schemeClr val="accent3"/>
                </a:solidFill>
                <a:latin typeface="Helvetica Neue"/>
                <a:ea typeface="Helvetica Neue"/>
                <a:cs typeface="Helvetica Neue"/>
                <a:sym typeface="Helvetica Neue"/>
              </a:rPr>
              <a:t>We also built predictive model that the user can use to assess his/her risk of contracting heart disease</a:t>
            </a:r>
          </a:p>
          <a:p>
            <a:pPr marL="228600" lvl="0" indent="-114300" rtl="0">
              <a:spcBef>
                <a:spcPts val="800"/>
              </a:spcBef>
              <a:buClr>
                <a:schemeClr val="accent3"/>
              </a:buClr>
              <a:buSzPct val="100000"/>
              <a:buChar char="•"/>
            </a:pPr>
            <a:r>
              <a:rPr lang="en-US" sz="1000">
                <a:solidFill>
                  <a:schemeClr val="accent3"/>
                </a:solidFill>
                <a:latin typeface="Helvetica Neue"/>
                <a:ea typeface="Helvetica Neue"/>
                <a:cs typeface="Helvetica Neue"/>
                <a:sym typeface="Helvetica Neue"/>
              </a:rPr>
              <a:t>How does it answer the question you posed?</a:t>
            </a:r>
          </a:p>
          <a:p>
            <a:pPr marL="228600" lvl="0" indent="-228600" rtl="0">
              <a:spcBef>
                <a:spcPts val="800"/>
              </a:spcBef>
              <a:buClr>
                <a:schemeClr val="accent3"/>
              </a:buClr>
              <a:buSzPct val="280000"/>
              <a:buFont typeface="Arial"/>
              <a:buNone/>
            </a:pPr>
            <a:endParaRPr sz="1000">
              <a:solidFill>
                <a:schemeClr val="accent3"/>
              </a:solidFill>
              <a:latin typeface="Helvetica Neue"/>
              <a:ea typeface="Helvetica Neue"/>
              <a:cs typeface="Helvetica Neue"/>
              <a:sym typeface="Helvetica Neue"/>
            </a:endParaRPr>
          </a:p>
          <a:p>
            <a:pPr marL="228600" lvl="0" indent="-228600" rtl="0">
              <a:spcBef>
                <a:spcPts val="800"/>
              </a:spcBef>
              <a:buClr>
                <a:schemeClr val="accent3"/>
              </a:buClr>
              <a:buSzPct val="280000"/>
              <a:buFont typeface="Arial"/>
              <a:buNone/>
            </a:pPr>
            <a:endParaRPr sz="1000">
              <a:solidFill>
                <a:schemeClr val="accent3"/>
              </a:solidFill>
              <a:latin typeface="Helvetica Neue"/>
              <a:ea typeface="Helvetica Neue"/>
              <a:cs typeface="Helvetica Neue"/>
              <a:sym typeface="Helvetica Neue"/>
            </a:endParaRPr>
          </a:p>
          <a:p>
            <a:pPr marL="228600" lvl="0" indent="-228600" rtl="0">
              <a:spcBef>
                <a:spcPts val="800"/>
              </a:spcBef>
              <a:buClr>
                <a:schemeClr val="accent3"/>
              </a:buClr>
              <a:buSzPct val="280000"/>
              <a:buFont typeface="Arial"/>
              <a:buNone/>
            </a:pPr>
            <a:endParaRPr sz="1000">
              <a:solidFill>
                <a:schemeClr val="accent3"/>
              </a:solidFill>
              <a:latin typeface="Helvetica Neue"/>
              <a:ea typeface="Helvetica Neue"/>
              <a:cs typeface="Helvetica Neue"/>
              <a:sym typeface="Helvetica Neue"/>
            </a:endParaRPr>
          </a:p>
          <a:p>
            <a:pPr marL="228600" lvl="0" indent="-228600" rtl="0">
              <a:spcBef>
                <a:spcPts val="800"/>
              </a:spcBef>
              <a:buClr>
                <a:schemeClr val="accent3"/>
              </a:buClr>
              <a:buSzPct val="280000"/>
              <a:buFont typeface="Arial"/>
              <a:buNone/>
            </a:pPr>
            <a:endParaRPr sz="1000">
              <a:solidFill>
                <a:schemeClr val="accent3"/>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ct val="25000"/>
              <a:buFont typeface="Calibri"/>
              <a:buNone/>
            </a:pPr>
            <a:endParaRPr sz="1000" i="1"/>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83" name="Shape 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57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228600" lvl="0" indent="-165100" rtl="0">
              <a:spcBef>
                <a:spcPts val="0"/>
              </a:spcBef>
              <a:buClr>
                <a:schemeClr val="accent3"/>
              </a:buClr>
              <a:buSzPct val="100000"/>
              <a:buChar char="•"/>
            </a:pPr>
            <a:r>
              <a:rPr lang="en-US" sz="1800">
                <a:solidFill>
                  <a:schemeClr val="accent3"/>
                </a:solidFill>
                <a:latin typeface="Helvetica Neue"/>
                <a:ea typeface="Helvetica Neue"/>
                <a:cs typeface="Helvetica Neue"/>
                <a:sym typeface="Helvetica Neue"/>
              </a:rPr>
              <a:t>Summarize in one slide what you did to answer this question. </a:t>
            </a:r>
          </a:p>
          <a:p>
            <a:pPr marL="228600" lvl="0" indent="-165100" rtl="0">
              <a:spcBef>
                <a:spcPts val="800"/>
              </a:spcBef>
              <a:buClr>
                <a:schemeClr val="accent3"/>
              </a:buClr>
              <a:buSzPct val="100000"/>
              <a:buChar char="•"/>
            </a:pPr>
            <a:r>
              <a:rPr lang="en-US" sz="1800">
                <a:solidFill>
                  <a:schemeClr val="accent3"/>
                </a:solidFill>
                <a:latin typeface="Helvetica Neue"/>
                <a:ea typeface="Helvetica Neue"/>
                <a:cs typeface="Helvetica Neue"/>
                <a:sym typeface="Helvetica Neue"/>
              </a:rPr>
              <a:t>What are the most important things you learned?</a:t>
            </a:r>
          </a:p>
          <a:p>
            <a:pPr lvl="0" rtl="0">
              <a:spcBef>
                <a:spcPts val="800"/>
              </a:spcBef>
              <a:buClr>
                <a:srgbClr val="000000"/>
              </a:buClr>
              <a:buSzPct val="61111"/>
              <a:buFont typeface="Arial"/>
              <a:buNone/>
            </a:pPr>
            <a:r>
              <a:rPr lang="en-US" sz="1800">
                <a:solidFill>
                  <a:schemeClr val="accent3"/>
                </a:solidFill>
                <a:latin typeface="Helvetica Neue"/>
                <a:ea typeface="Helvetica Neue"/>
                <a:cs typeface="Helvetica Neue"/>
                <a:sym typeface="Helvetica Neue"/>
              </a:rPr>
              <a:t>Flow chart:</a:t>
            </a:r>
          </a:p>
          <a:p>
            <a:pPr marL="457200" lvl="0" indent="-342900" rtl="0">
              <a:spcBef>
                <a:spcPts val="800"/>
              </a:spcBef>
              <a:buClr>
                <a:schemeClr val="accent3"/>
              </a:buClr>
              <a:buSzPct val="100000"/>
              <a:buAutoNum type="arabicPeriod"/>
            </a:pPr>
            <a:r>
              <a:rPr lang="en-US" sz="1800">
                <a:solidFill>
                  <a:schemeClr val="accent3"/>
                </a:solidFill>
                <a:latin typeface="Helvetica Neue"/>
                <a:ea typeface="Helvetica Neue"/>
                <a:cs typeface="Helvetica Neue"/>
                <a:sym typeface="Helvetica Neue"/>
              </a:rPr>
              <a:t>Survey different datasets to answer our questions</a:t>
            </a:r>
          </a:p>
          <a:p>
            <a:pPr marL="457200" lvl="0" indent="-342900" rtl="0">
              <a:spcBef>
                <a:spcPts val="800"/>
              </a:spcBef>
              <a:buClr>
                <a:schemeClr val="accent3"/>
              </a:buClr>
              <a:buSzPct val="100000"/>
              <a:buAutoNum type="arabicPeriod"/>
            </a:pPr>
            <a:r>
              <a:rPr lang="en-US" sz="1800">
                <a:solidFill>
                  <a:schemeClr val="accent3"/>
                </a:solidFill>
                <a:latin typeface="Helvetica Neue"/>
                <a:ea typeface="Helvetica Neue"/>
                <a:cs typeface="Helvetica Neue"/>
                <a:sym typeface="Helvetica Neue"/>
              </a:rPr>
              <a:t>Data Cleaning and check correctness of datasets chosen</a:t>
            </a:r>
          </a:p>
          <a:p>
            <a:pPr marL="457200" lvl="0" indent="-342900" rtl="0">
              <a:spcBef>
                <a:spcPts val="800"/>
              </a:spcBef>
              <a:buClr>
                <a:schemeClr val="accent3"/>
              </a:buClr>
              <a:buSzPct val="100000"/>
              <a:buAutoNum type="arabicPeriod"/>
            </a:pPr>
            <a:r>
              <a:rPr lang="en-US" sz="1800">
                <a:solidFill>
                  <a:schemeClr val="accent3"/>
                </a:solidFill>
                <a:latin typeface="Helvetica Neue"/>
                <a:ea typeface="Helvetica Neue"/>
                <a:cs typeface="Helvetica Neue"/>
                <a:sym typeface="Helvetica Neue"/>
              </a:rPr>
              <a:t>Visually explore datasets to detect patterns on variables that affect the risk of suffering from heart disease; age, sex, cholesteral were variables that factored into the </a:t>
            </a:r>
          </a:p>
          <a:p>
            <a:pPr marL="457200" lvl="0" indent="-342900" rtl="0">
              <a:spcBef>
                <a:spcPts val="800"/>
              </a:spcBef>
              <a:buClr>
                <a:schemeClr val="accent3"/>
              </a:buClr>
              <a:buSzPct val="100000"/>
              <a:buAutoNum type="arabicPeriod"/>
            </a:pPr>
            <a:r>
              <a:rPr lang="en-US" sz="1800">
                <a:solidFill>
                  <a:schemeClr val="accent3"/>
                </a:solidFill>
                <a:latin typeface="Helvetica Neue"/>
                <a:ea typeface="Helvetica Neue"/>
                <a:cs typeface="Helvetica Neue"/>
                <a:sym typeface="Helvetica Neue"/>
              </a:rPr>
              <a:t>Build a machine learning model based on our exploration that predicts whether a person would suffer from heart disease</a:t>
            </a:r>
          </a:p>
          <a:p>
            <a:pPr marL="457200" lvl="0" indent="-342900" rtl="0">
              <a:spcBef>
                <a:spcPts val="800"/>
              </a:spcBef>
              <a:buClr>
                <a:schemeClr val="accent3"/>
              </a:buClr>
              <a:buSzPct val="100000"/>
              <a:buAutoNum type="arabicPeriod"/>
            </a:pPr>
            <a:r>
              <a:rPr lang="en-US" sz="1800">
                <a:solidFill>
                  <a:schemeClr val="accent3"/>
                </a:solidFill>
                <a:latin typeface="Helvetica Neue"/>
                <a:ea typeface="Helvetica Neue"/>
                <a:cs typeface="Helvetica Neue"/>
                <a:sym typeface="Helvetica Neue"/>
              </a:rPr>
              <a:t>Draw inferences from the model results and exploration</a:t>
            </a:r>
          </a:p>
          <a:p>
            <a:pPr lvl="0" rtl="0">
              <a:spcBef>
                <a:spcPts val="800"/>
              </a:spcBef>
              <a:buSzPct val="61111"/>
              <a:buNone/>
            </a:pPr>
            <a:r>
              <a:rPr lang="en-US" sz="1800">
                <a:solidFill>
                  <a:schemeClr val="accent3"/>
                </a:solidFill>
                <a:latin typeface="Helvetica Neue"/>
                <a:ea typeface="Helvetica Neue"/>
                <a:cs typeface="Helvetica Neue"/>
                <a:sym typeface="Helvetica Neue"/>
              </a:rPr>
              <a:t>=&gt; After prediction with multi-class, we got poor results due to very few data points for each class. Hence we went back to data cleaning and transformed the problem into binary classification, initial prediction </a:t>
            </a:r>
          </a:p>
          <a:p>
            <a:pPr lvl="0" rtl="0">
              <a:spcBef>
                <a:spcPts val="800"/>
              </a:spcBef>
              <a:buClr>
                <a:srgbClr val="000000"/>
              </a:buClr>
              <a:buSzPct val="61111"/>
              <a:buFont typeface="Arial"/>
              <a:buNone/>
            </a:pPr>
            <a:r>
              <a:rPr lang="en-US" sz="1800">
                <a:solidFill>
                  <a:schemeClr val="accent3"/>
                </a:solidFill>
                <a:latin typeface="Helvetica Neue"/>
                <a:ea typeface="Helvetica Neue"/>
                <a:cs typeface="Helvetica Neue"/>
                <a:sym typeface="Helvetica Neue"/>
              </a:rPr>
              <a:t>For the purpose of answering our questions, we settled on these datasets. They were the most relevant</a:t>
            </a:r>
          </a:p>
          <a:p>
            <a:pPr marL="0" marR="0" lvl="0" indent="0" algn="l" rtl="0">
              <a:spcBef>
                <a:spcPts val="0"/>
              </a:spcBef>
              <a:buSzPct val="25000"/>
              <a:buNone/>
            </a:pPr>
            <a:endParaRPr i="1"/>
          </a:p>
        </p:txBody>
      </p:sp>
      <p:sp>
        <p:nvSpPr>
          <p:cNvPr id="100" name="Shape 1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7332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1" u="none" strike="noStrike" cap="none">
                <a:solidFill>
                  <a:schemeClr val="dk1"/>
                </a:solidFill>
                <a:latin typeface="Calibri"/>
                <a:ea typeface="Calibri"/>
                <a:cs typeface="Calibri"/>
                <a:sym typeface="Calibri"/>
              </a:rPr>
              <a:t>A good presentation will show understanding of the underlining challenges with answering the questions, and will provide examples of existing attempts to answer the question and why these answers are lacking. Also, if nobody attempted to answer these questions before, are they really important or even answerable?</a:t>
            </a:r>
          </a:p>
        </p:txBody>
      </p:sp>
      <p:sp>
        <p:nvSpPr>
          <p:cNvPr id="129" name="Shape 12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494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1" u="none" strike="noStrike" cap="none">
                <a:solidFill>
                  <a:schemeClr val="dk1"/>
                </a:solidFill>
                <a:latin typeface="Calibri"/>
                <a:ea typeface="Calibri"/>
                <a:cs typeface="Calibri"/>
                <a:sym typeface="Calibri"/>
              </a:rPr>
              <a:t>A good presentation will explain what you wanted to know and how well your data matches that. It will be specific about where the data came from and discuss any known reliability issues. </a:t>
            </a:r>
          </a:p>
        </p:txBody>
      </p:sp>
      <p:sp>
        <p:nvSpPr>
          <p:cNvPr id="139" name="Shape 1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079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UTAH</a:t>
            </a:r>
          </a:p>
        </p:txBody>
      </p:sp>
      <p:sp>
        <p:nvSpPr>
          <p:cNvPr id="150" name="Shape 15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257261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1" indent="228600">
              <a:spcBef>
                <a:spcPts val="800"/>
              </a:spcBef>
              <a:buClr>
                <a:schemeClr val="accent2"/>
              </a:buClr>
              <a:buSzPct val="115000"/>
              <a:buChar char="•"/>
            </a:pPr>
            <a:r>
              <a:rPr lang="en-US" sz="2200">
                <a:solidFill>
                  <a:schemeClr val="accent3"/>
                </a:solidFill>
                <a:latin typeface="Helvetica Neue"/>
                <a:ea typeface="Helvetica Neue"/>
                <a:cs typeface="Helvetica Neue"/>
                <a:sym typeface="Helvetica Neue"/>
              </a:rPr>
              <a:t>Did you use machine learning? What did you do? Why is it correct? What did you find?</a:t>
            </a:r>
          </a:p>
          <a:p>
            <a:pPr marL="228600" lvl="0" indent="-50800">
              <a:spcBef>
                <a:spcPts val="0"/>
              </a:spcBef>
              <a:spcAft>
                <a:spcPts val="800"/>
              </a:spcAft>
              <a:buNone/>
            </a:pPr>
            <a:endParaRPr sz="2800">
              <a:solidFill>
                <a:schemeClr val="accent3"/>
              </a:solidFill>
              <a:latin typeface="Helvetica Neue"/>
              <a:ea typeface="Helvetica Neue"/>
              <a:cs typeface="Helvetica Neue"/>
              <a:sym typeface="Helvetica Neue"/>
            </a:endParaRPr>
          </a:p>
          <a:p>
            <a:pPr marL="228600" lvl="0" indent="-50800">
              <a:spcBef>
                <a:spcPts val="0"/>
              </a:spcBef>
              <a:spcAft>
                <a:spcPts val="800"/>
              </a:spcAft>
              <a:buNone/>
            </a:pPr>
            <a:endParaRPr sz="2800">
              <a:solidFill>
                <a:schemeClr val="accent3"/>
              </a:solidFill>
              <a:latin typeface="Helvetica Neue"/>
              <a:ea typeface="Helvetica Neue"/>
              <a:cs typeface="Helvetica Neue"/>
              <a:sym typeface="Helvetica Neue"/>
            </a:endParaRPr>
          </a:p>
          <a:p>
            <a:pPr marL="228600" lvl="0" indent="-50800">
              <a:spcBef>
                <a:spcPts val="0"/>
              </a:spcBef>
              <a:spcAft>
                <a:spcPts val="800"/>
              </a:spcAft>
              <a:buNone/>
            </a:pPr>
            <a:endParaRPr sz="2800">
              <a:solidFill>
                <a:schemeClr val="accent3"/>
              </a:solidFill>
              <a:latin typeface="Helvetica Neue"/>
              <a:ea typeface="Helvetica Neue"/>
              <a:cs typeface="Helvetica Neue"/>
              <a:sym typeface="Helvetica Neue"/>
            </a:endParaRPr>
          </a:p>
          <a:p>
            <a:pPr marL="228600" lvl="0" indent="-50800">
              <a:spcBef>
                <a:spcPts val="0"/>
              </a:spcBef>
              <a:spcAft>
                <a:spcPts val="800"/>
              </a:spcAft>
              <a:buNone/>
            </a:pPr>
            <a:r>
              <a:rPr lang="en-US" sz="2800">
                <a:solidFill>
                  <a:schemeClr val="accent3"/>
                </a:solidFill>
                <a:latin typeface="Helvetica Neue"/>
                <a:ea typeface="Helvetica Neue"/>
                <a:cs typeface="Helvetica Neue"/>
                <a:sym typeface="Helvetica Neue"/>
              </a:rPr>
              <a:t>Walk through predictive model page and prediction form</a:t>
            </a:r>
          </a:p>
        </p:txBody>
      </p:sp>
      <p:sp>
        <p:nvSpPr>
          <p:cNvPr id="167" name="Shape 16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37347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1" u="none" strike="noStrike" cap="none">
                <a:solidFill>
                  <a:schemeClr val="dk1"/>
                </a:solidFill>
                <a:latin typeface="Calibri"/>
                <a:ea typeface="Calibri"/>
                <a:cs typeface="Calibri"/>
                <a:sym typeface="Calibri"/>
              </a:rPr>
              <a:t>A good presentation will include a brief discussion about any issues with the system or limits on what it is capable of, how the system could be improved in the future or any new questions that have arisen from the data exploration.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549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255413683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20826235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35537093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271887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297292980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6010527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40324755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150817681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388198937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extLst>
      <p:ext uri="{BB962C8B-B14F-4D97-AF65-F5344CB8AC3E}">
        <p14:creationId xmlns:p14="http://schemas.microsoft.com/office/powerpoint/2010/main" val="15397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4000" b="0" i="0" smtClean="0">
                <a:solidFill>
                  <a:schemeClr val="accent5"/>
                </a:solidFill>
                <a:latin typeface="Helvetica Neue"/>
                <a:ea typeface="Helvetica Neue"/>
                <a:cs typeface="Helvetica Neue"/>
                <a:sym typeface="Helvetica Neue"/>
              </a:rPr>
              <a:t>‹#›</a:t>
            </a:fld>
            <a:endParaRPr lang="en-US" sz="4000" b="0" i="0">
              <a:solidFill>
                <a:schemeClr val="accent5"/>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2792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8064190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30505691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10281868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5523826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US" smtClean="0"/>
              <a:t>‹#›</a:t>
            </a:fld>
            <a:endParaRPr lang="en-US"/>
          </a:p>
        </p:txBody>
      </p:sp>
    </p:spTree>
    <p:extLst>
      <p:ext uri="{BB962C8B-B14F-4D97-AF65-F5344CB8AC3E}">
        <p14:creationId xmlns:p14="http://schemas.microsoft.com/office/powerpoint/2010/main" val="385887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5783848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134067010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4/25/2016</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lvl="0" algn="r">
              <a:spcBef>
                <a:spcPts val="0"/>
              </a:spcBef>
              <a:buNone/>
            </a:pPr>
            <a:fld id="{00000000-1234-1234-1234-123412341234}" type="slidenum">
              <a:rPr lang="en-US" sz="1000" smtClean="0">
                <a:solidFill>
                  <a:schemeClr val="dk2"/>
                </a:solidFill>
              </a:rPr>
              <a:t>‹#›</a:t>
            </a:fld>
            <a:endParaRPr lang="en-US" sz="1000">
              <a:solidFill>
                <a:schemeClr val="dk2"/>
              </a:solidFill>
            </a:endParaRPr>
          </a:p>
        </p:txBody>
      </p:sp>
    </p:spTree>
    <p:extLst>
      <p:ext uri="{BB962C8B-B14F-4D97-AF65-F5344CB8AC3E}">
        <p14:creationId xmlns:p14="http://schemas.microsoft.com/office/powerpoint/2010/main" val="146902430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Shape 68"/>
          <p:cNvSpPr txBox="1">
            <a:spLocks noGrp="1"/>
          </p:cNvSpPr>
          <p:nvPr>
            <p:ph type="title"/>
          </p:nvPr>
        </p:nvSpPr>
        <p:spPr>
          <a:xfrm>
            <a:off x="398317" y="2168220"/>
            <a:ext cx="8520600" cy="1670901"/>
          </a:xfrm>
          <a:prstGeom prst="rect">
            <a:avLst/>
          </a:prstGeom>
        </p:spPr>
        <p:txBody>
          <a:bodyPr lIns="91425" tIns="91425" rIns="91425" bIns="91425" anchor="t" anchorCtr="0">
            <a:noAutofit/>
          </a:bodyPr>
          <a:lstStyle/>
          <a:p>
            <a:pPr algn="ctr"/>
            <a:r>
              <a:rPr lang="en-US" sz="4400" b="1" dirty="0">
                <a:solidFill>
                  <a:srgbClr val="FFC000"/>
                </a:solidFill>
                <a:latin typeface="Calibri"/>
                <a:ea typeface="Calibri"/>
                <a:cs typeface="Calibri"/>
                <a:sym typeface="Calibri"/>
              </a:rPr>
              <a:t>Heart Disease Prevalence and </a:t>
            </a:r>
            <a:r>
              <a:rPr lang="en-US" sz="4400" b="1" dirty="0" smtClean="0">
                <a:solidFill>
                  <a:srgbClr val="FFC000"/>
                </a:solidFill>
                <a:latin typeface="Calibri"/>
                <a:ea typeface="Calibri"/>
                <a:cs typeface="Calibri"/>
                <a:sym typeface="Calibri"/>
              </a:rPr>
              <a:t>Prediction</a:t>
            </a:r>
            <a:endParaRPr dirty="0">
              <a:solidFill>
                <a:srgbClr val="FFC000"/>
              </a:solidFill>
            </a:endParaRPr>
          </a:p>
        </p:txBody>
      </p:sp>
      <p:sp>
        <p:nvSpPr>
          <p:cNvPr id="65" name="Shape 65"/>
          <p:cNvSpPr txBox="1">
            <a:spLocks noGrp="1"/>
          </p:cNvSpPr>
          <p:nvPr>
            <p:ph type="subTitle" idx="4294967295"/>
          </p:nvPr>
        </p:nvSpPr>
        <p:spPr>
          <a:xfrm>
            <a:off x="3493770" y="4585866"/>
            <a:ext cx="5253037" cy="1814933"/>
          </a:xfrm>
          <a:prstGeom prst="rect">
            <a:avLst/>
          </a:prstGeom>
          <a:noFill/>
          <a:ln>
            <a:noFill/>
          </a:ln>
        </p:spPr>
        <p:txBody>
          <a:bodyPr lIns="0" tIns="0" rIns="0" bIns="0" anchor="t" anchorCtr="0">
            <a:noAutofit/>
          </a:bodyPr>
          <a:lstStyle/>
          <a:p>
            <a:pPr marL="0" marR="0" lvl="0" indent="0" algn="r" rtl="0">
              <a:lnSpc>
                <a:spcPct val="108333"/>
              </a:lnSpc>
              <a:spcBef>
                <a:spcPts val="0"/>
              </a:spcBef>
              <a:spcAft>
                <a:spcPts val="0"/>
              </a:spcAft>
              <a:buClr>
                <a:schemeClr val="accent3"/>
              </a:buClr>
              <a:buSzPct val="25000"/>
              <a:buFont typeface="Arial"/>
              <a:buNone/>
            </a:pPr>
            <a:r>
              <a:rPr lang="en-US" sz="2400" b="0" i="0" u="none" strike="noStrike" cap="none" dirty="0" smtClean="0">
                <a:solidFill>
                  <a:schemeClr val="tx1">
                    <a:lumMod val="95000"/>
                  </a:schemeClr>
                </a:solidFill>
                <a:latin typeface="Helvetica Neue"/>
                <a:ea typeface="Helvetica Neue"/>
                <a:cs typeface="Helvetica Neue"/>
                <a:sym typeface="Helvetica Neue"/>
              </a:rPr>
              <a:t>Anisha Kaul</a:t>
            </a:r>
          </a:p>
          <a:p>
            <a:pPr marL="0" marR="0" lvl="0" indent="0" algn="r" rtl="0">
              <a:lnSpc>
                <a:spcPct val="108333"/>
              </a:lnSpc>
              <a:spcBef>
                <a:spcPts val="0"/>
              </a:spcBef>
              <a:spcAft>
                <a:spcPts val="0"/>
              </a:spcAft>
              <a:buClr>
                <a:schemeClr val="accent3"/>
              </a:buClr>
              <a:buSzPct val="25000"/>
              <a:buFont typeface="Arial"/>
              <a:buNone/>
            </a:pPr>
            <a:r>
              <a:rPr lang="en-US" sz="2400" dirty="0" err="1" smtClean="0">
                <a:solidFill>
                  <a:schemeClr val="tx1">
                    <a:lumMod val="95000"/>
                  </a:schemeClr>
                </a:solidFill>
                <a:latin typeface="Helvetica Neue"/>
                <a:ea typeface="Helvetica Neue"/>
                <a:cs typeface="Helvetica Neue"/>
                <a:sym typeface="Helvetica Neue"/>
              </a:rPr>
              <a:t>Prerna</a:t>
            </a:r>
            <a:r>
              <a:rPr lang="en-US" sz="2400" dirty="0" smtClean="0">
                <a:solidFill>
                  <a:schemeClr val="tx1">
                    <a:lumMod val="95000"/>
                  </a:schemeClr>
                </a:solidFill>
                <a:latin typeface="Helvetica Neue"/>
                <a:ea typeface="Helvetica Neue"/>
                <a:cs typeface="Helvetica Neue"/>
                <a:sym typeface="Helvetica Neue"/>
              </a:rPr>
              <a:t> </a:t>
            </a:r>
            <a:r>
              <a:rPr lang="en-US" sz="2400" dirty="0" err="1" smtClean="0">
                <a:solidFill>
                  <a:schemeClr val="tx1">
                    <a:lumMod val="95000"/>
                  </a:schemeClr>
                </a:solidFill>
                <a:latin typeface="Helvetica Neue"/>
                <a:ea typeface="Helvetica Neue"/>
                <a:cs typeface="Helvetica Neue"/>
                <a:sym typeface="Helvetica Neue"/>
              </a:rPr>
              <a:t>Manwani</a:t>
            </a:r>
            <a:endParaRPr lang="en-US" sz="2400" dirty="0" smtClean="0">
              <a:solidFill>
                <a:schemeClr val="tx1">
                  <a:lumMod val="95000"/>
                </a:schemeClr>
              </a:solidFill>
              <a:latin typeface="Helvetica Neue"/>
              <a:ea typeface="Helvetica Neue"/>
              <a:cs typeface="Helvetica Neue"/>
              <a:sym typeface="Helvetica Neue"/>
            </a:endParaRPr>
          </a:p>
          <a:p>
            <a:pPr marL="0" marR="0" lvl="0" indent="0" algn="r" rtl="0">
              <a:lnSpc>
                <a:spcPct val="108333"/>
              </a:lnSpc>
              <a:spcBef>
                <a:spcPts val="0"/>
              </a:spcBef>
              <a:spcAft>
                <a:spcPts val="0"/>
              </a:spcAft>
              <a:buClr>
                <a:schemeClr val="accent3"/>
              </a:buClr>
              <a:buSzPct val="25000"/>
              <a:buFont typeface="Arial"/>
              <a:buNone/>
            </a:pPr>
            <a:r>
              <a:rPr lang="en-US" sz="2400" b="0" i="0" u="none" strike="noStrike" cap="none" dirty="0" smtClean="0">
                <a:solidFill>
                  <a:schemeClr val="tx1">
                    <a:lumMod val="95000"/>
                  </a:schemeClr>
                </a:solidFill>
                <a:latin typeface="Helvetica Neue"/>
                <a:ea typeface="Helvetica Neue"/>
                <a:cs typeface="Helvetica Neue"/>
                <a:sym typeface="Helvetica Neue"/>
              </a:rPr>
              <a:t>Susrutha Gongalla</a:t>
            </a:r>
          </a:p>
          <a:p>
            <a:pPr marL="0" marR="0" lvl="0" indent="0" algn="r" rtl="0">
              <a:lnSpc>
                <a:spcPct val="108333"/>
              </a:lnSpc>
              <a:spcBef>
                <a:spcPts val="0"/>
              </a:spcBef>
              <a:spcAft>
                <a:spcPts val="0"/>
              </a:spcAft>
              <a:buClr>
                <a:schemeClr val="accent3"/>
              </a:buClr>
              <a:buSzPct val="25000"/>
              <a:buFont typeface="Arial"/>
              <a:buNone/>
            </a:pPr>
            <a:r>
              <a:rPr lang="en-US" sz="2400" dirty="0" smtClean="0">
                <a:solidFill>
                  <a:schemeClr val="tx1">
                    <a:lumMod val="95000"/>
                  </a:schemeClr>
                </a:solidFill>
                <a:latin typeface="Helvetica Neue"/>
                <a:ea typeface="Helvetica Neue"/>
                <a:cs typeface="Helvetica Neue"/>
                <a:sym typeface="Helvetica Neue"/>
              </a:rPr>
              <a:t>Miranda </a:t>
            </a:r>
            <a:r>
              <a:rPr lang="en-US" sz="2400" dirty="0" err="1" smtClean="0">
                <a:solidFill>
                  <a:schemeClr val="tx1">
                    <a:lumMod val="95000"/>
                  </a:schemeClr>
                </a:solidFill>
                <a:latin typeface="Helvetica Neue"/>
                <a:ea typeface="Helvetica Neue"/>
                <a:cs typeface="Helvetica Neue"/>
                <a:sym typeface="Helvetica Neue"/>
              </a:rPr>
              <a:t>Nyugen</a:t>
            </a:r>
            <a:endParaRPr lang="en-US" sz="2400" b="0" i="0" u="none" strike="noStrike" cap="none" dirty="0">
              <a:solidFill>
                <a:schemeClr val="tx1">
                  <a:lumMod val="95000"/>
                </a:schemeClr>
              </a:solidFill>
              <a:latin typeface="Helvetica Neue"/>
              <a:ea typeface="Helvetica Neue"/>
              <a:cs typeface="Helvetica Neue"/>
              <a:sym typeface="Helvetica Neue"/>
            </a:endParaRPr>
          </a:p>
        </p:txBody>
      </p:sp>
      <p:sp>
        <p:nvSpPr>
          <p:cNvPr id="67" name="Shape 67"/>
          <p:cNvSpPr/>
          <p:nvPr/>
        </p:nvSpPr>
        <p:spPr>
          <a:xfrm>
            <a:off x="1025475" y="663767"/>
            <a:ext cx="4718100" cy="1600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4900" b="1" dirty="0">
              <a:solidFill>
                <a:schemeClr val="dk1"/>
              </a:solidFill>
              <a:latin typeface="Calibri"/>
              <a:ea typeface="Calibri"/>
              <a:cs typeface="Calibri"/>
              <a:sym typeface="Calibri"/>
            </a:endParaRPr>
          </a:p>
        </p:txBody>
      </p:sp>
      <p:sp>
        <p:nvSpPr>
          <p:cNvPr id="8" name="Shape 105"/>
          <p:cNvSpPr txBox="1">
            <a:spLocks/>
          </p:cNvSpPr>
          <p:nvPr/>
        </p:nvSpPr>
        <p:spPr bwMode="gray">
          <a:xfrm>
            <a:off x="7766431" y="295736"/>
            <a:ext cx="628813" cy="767687"/>
          </a:xfrm>
          <a:prstGeom prst="rect">
            <a:avLst/>
          </a:prstGeom>
          <a:noFill/>
          <a:ln>
            <a:noFill/>
          </a:ln>
        </p:spPr>
        <p:txBody>
          <a:bodyPr vert="horz" lIns="0" tIns="0" rIns="0" bIns="0" rtlCol="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2801"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000000"/>
              </a:buClr>
              <a:buSzPct val="25000"/>
              <a:buFont typeface="Arial"/>
              <a:buNone/>
            </a:pPr>
            <a:r>
              <a:rPr lang="en-US" dirty="0"/>
              <a:t>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Shape 186"/>
          <p:cNvSpPr txBox="1">
            <a:spLocks noGrp="1"/>
          </p:cNvSpPr>
          <p:nvPr>
            <p:ph idx="1"/>
          </p:nvPr>
        </p:nvSpPr>
        <p:spPr>
          <a:xfrm>
            <a:off x="1964944" y="1884113"/>
            <a:ext cx="5209579" cy="4195481"/>
          </a:xfrm>
          <a:prstGeom prst="rect">
            <a:avLst/>
          </a:prstGeom>
          <a:noFill/>
          <a:ln>
            <a:noFill/>
          </a:ln>
        </p:spPr>
        <p:txBody>
          <a:bodyPr lIns="0" tIns="0" rIns="0" bIns="45700" anchor="t" anchorCtr="0">
            <a:noAutofit/>
          </a:bodyPr>
          <a:lstStyle/>
          <a:p>
            <a:pPr marR="0" lvl="0" algn="l" rtl="0">
              <a:lnSpc>
                <a:spcPct val="200000"/>
              </a:lnSpc>
              <a:spcBef>
                <a:spcPts val="0"/>
              </a:spcBef>
              <a:spcAft>
                <a:spcPts val="0"/>
              </a:spcAft>
              <a:buClr>
                <a:schemeClr val="accent3"/>
              </a:buClr>
              <a:buSzPct val="100000"/>
              <a:buFont typeface="Wingdings" panose="05000000000000000000" pitchFamily="2" charset="2"/>
              <a:buChar char="ü"/>
            </a:pPr>
            <a:r>
              <a:rPr lang="en-US" sz="2800" b="1" i="0" u="none" strike="noStrike" cap="none" dirty="0" smtClean="0">
                <a:latin typeface="Helvetica Neue"/>
                <a:ea typeface="Helvetica Neue"/>
                <a:cs typeface="Helvetica Neue"/>
                <a:sym typeface="Helvetica Neue"/>
              </a:rPr>
              <a:t>Summary of </a:t>
            </a:r>
            <a:r>
              <a:rPr lang="en-US" sz="2800" b="1" dirty="0">
                <a:latin typeface="Helvetica Neue"/>
                <a:ea typeface="Helvetica Neue"/>
                <a:cs typeface="Helvetica Neue"/>
                <a:sym typeface="Helvetica Neue"/>
              </a:rPr>
              <a:t>k</a:t>
            </a:r>
            <a:r>
              <a:rPr lang="en-US" sz="2800" b="1" i="0" u="none" strike="noStrike" cap="none" dirty="0" smtClean="0">
                <a:latin typeface="Helvetica Neue"/>
                <a:ea typeface="Helvetica Neue"/>
                <a:cs typeface="Helvetica Neue"/>
                <a:sym typeface="Helvetica Neue"/>
              </a:rPr>
              <a:t>ey points</a:t>
            </a:r>
          </a:p>
          <a:p>
            <a:pPr marR="0" lvl="0" algn="l" rtl="0">
              <a:lnSpc>
                <a:spcPct val="200000"/>
              </a:lnSpc>
              <a:spcBef>
                <a:spcPts val="0"/>
              </a:spcBef>
              <a:spcAft>
                <a:spcPts val="0"/>
              </a:spcAft>
              <a:buClr>
                <a:schemeClr val="accent3"/>
              </a:buClr>
              <a:buSzPct val="100000"/>
              <a:buFont typeface="Wingdings" panose="05000000000000000000" pitchFamily="2" charset="2"/>
              <a:buChar char="ü"/>
            </a:pPr>
            <a:r>
              <a:rPr lang="en-US" sz="2800" b="1" i="0" u="none" strike="noStrike" cap="none" dirty="0" smtClean="0">
                <a:latin typeface="Helvetica Neue"/>
                <a:ea typeface="Helvetica Neue"/>
                <a:cs typeface="Helvetica Neue"/>
                <a:sym typeface="Helvetica Neue"/>
              </a:rPr>
              <a:t>Future Work</a:t>
            </a:r>
          </a:p>
          <a:p>
            <a:pPr marL="1203325" marR="0" lvl="0" indent="-457200" algn="l" rtl="0">
              <a:lnSpc>
                <a:spcPct val="200000"/>
              </a:lnSpc>
              <a:spcBef>
                <a:spcPts val="0"/>
              </a:spcBef>
              <a:spcAft>
                <a:spcPts val="0"/>
              </a:spcAft>
              <a:buClr>
                <a:schemeClr val="accent3"/>
              </a:buClr>
              <a:buSzPct val="100000"/>
              <a:buFont typeface="Wingdings" panose="05000000000000000000" pitchFamily="2" charset="2"/>
              <a:buChar char="ü"/>
            </a:pPr>
            <a:r>
              <a:rPr lang="en-US" sz="2800" b="1" dirty="0" smtClean="0">
                <a:latin typeface="Helvetica Neue"/>
                <a:ea typeface="Helvetica Neue"/>
                <a:cs typeface="Helvetica Neue"/>
                <a:sym typeface="Helvetica Neue"/>
              </a:rPr>
              <a:t>Wearable technology</a:t>
            </a:r>
          </a:p>
          <a:p>
            <a:pPr marL="1203325" marR="0" lvl="0" indent="-457200" algn="l" rtl="0">
              <a:lnSpc>
                <a:spcPct val="200000"/>
              </a:lnSpc>
              <a:spcBef>
                <a:spcPts val="0"/>
              </a:spcBef>
              <a:spcAft>
                <a:spcPts val="0"/>
              </a:spcAft>
              <a:buClr>
                <a:schemeClr val="accent3"/>
              </a:buClr>
              <a:buSzPct val="100000"/>
              <a:buFont typeface="Wingdings" panose="05000000000000000000" pitchFamily="2" charset="2"/>
              <a:buChar char="ü"/>
            </a:pPr>
            <a:r>
              <a:rPr lang="en-US" sz="2800" b="1" i="0" u="none" strike="noStrike" cap="none" dirty="0" smtClean="0">
                <a:latin typeface="Helvetica Neue"/>
                <a:ea typeface="Helvetica Neue"/>
                <a:cs typeface="Helvetica Neue"/>
                <a:sym typeface="Helvetica Neue"/>
              </a:rPr>
              <a:t>Temporal Data</a:t>
            </a:r>
            <a:endParaRPr lang="en-US" sz="2800" b="1" i="0" u="none" strike="noStrike" cap="none" dirty="0">
              <a:latin typeface="Helvetica Neue"/>
              <a:ea typeface="Helvetica Neue"/>
              <a:cs typeface="Helvetica Neue"/>
              <a:sym typeface="Helvetica Neue"/>
            </a:endParaRPr>
          </a:p>
        </p:txBody>
      </p:sp>
      <p:sp>
        <p:nvSpPr>
          <p:cNvPr id="189" name="Shape 189"/>
          <p:cNvSpPr txBox="1">
            <a:spLocks noGrp="1"/>
          </p:cNvSpPr>
          <p:nvPr>
            <p:ph type="sldNum" sz="quarter" idx="12"/>
          </p:nvPr>
        </p:nvSpPr>
        <p:spPr>
          <a:prstGeom prst="rect">
            <a:avLst/>
          </a:prstGeom>
          <a:noFill/>
          <a:ln>
            <a:noFill/>
          </a:ln>
        </p:spPr>
        <p:txBody>
          <a:bodyPr lIns="0" tIns="0" rIns="0" bIns="0" anchor="b" anchorCtr="0">
            <a:noAutofit/>
          </a:bodyPr>
          <a:lstStyle/>
          <a:p>
            <a:pPr lvl="0" rtl="0">
              <a:spcBef>
                <a:spcPts val="0"/>
              </a:spcBef>
              <a:buClr>
                <a:srgbClr val="000000"/>
              </a:buClr>
              <a:buSzPct val="25000"/>
              <a:buFont typeface="Arial"/>
              <a:buNone/>
            </a:pPr>
            <a:fld id="{00000000-1234-1234-1234-123412341234}" type="slidenum">
              <a:rPr lang="en-US"/>
              <a:t>10</a:t>
            </a:fld>
            <a:endParaRPr lang="en-US"/>
          </a:p>
        </p:txBody>
      </p:sp>
      <p:sp>
        <p:nvSpPr>
          <p:cNvPr id="7" name="Shape 75"/>
          <p:cNvSpPr txBox="1">
            <a:spLocks/>
          </p:cNvSpPr>
          <p:nvPr/>
        </p:nvSpPr>
        <p:spPr>
          <a:xfrm>
            <a:off x="631820" y="332217"/>
            <a:ext cx="7358468" cy="789825"/>
          </a:xfrm>
          <a:prstGeom prst="rect">
            <a:avLst/>
          </a:prstGeom>
          <a:noFill/>
          <a:ln>
            <a:noFill/>
          </a:ln>
        </p:spPr>
        <p:txBody>
          <a:bodyPr vert="horz" lIns="0" tIns="0" rIns="0" bIns="45700" rtlCol="0" anchor="b" anchorCtr="0">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6250"/>
              </a:lnSpc>
              <a:spcBef>
                <a:spcPts val="0"/>
              </a:spcBef>
              <a:buClr>
                <a:schemeClr val="accent1"/>
              </a:buClr>
              <a:buSzPct val="25000"/>
              <a:buFont typeface="Helvetica Neue"/>
              <a:buNone/>
            </a:pPr>
            <a:r>
              <a:rPr lang="en-US" sz="4000" b="1" dirty="0" smtClean="0">
                <a:solidFill>
                  <a:srgbClr val="FFC000"/>
                </a:solidFill>
                <a:latin typeface="Helvetica Neue"/>
                <a:ea typeface="Helvetica Neue"/>
                <a:cs typeface="Helvetica Neue"/>
                <a:sym typeface="Helvetica Neue"/>
              </a:rPr>
              <a:t>Conclusion</a:t>
            </a:r>
            <a:endParaRPr lang="en-US" sz="4800" b="1" dirty="0">
              <a:solidFill>
                <a:srgbClr val="FFC000"/>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txBox="1">
            <a:spLocks/>
          </p:cNvSpPr>
          <p:nvPr/>
        </p:nvSpPr>
        <p:spPr>
          <a:xfrm>
            <a:off x="814700" y="3159823"/>
            <a:ext cx="7358468" cy="789825"/>
          </a:xfrm>
          <a:prstGeom prst="rect">
            <a:avLst/>
          </a:prstGeom>
          <a:noFill/>
          <a:ln>
            <a:noFill/>
          </a:ln>
        </p:spPr>
        <p:txBody>
          <a:bodyPr vert="horz" lIns="0" tIns="0" rIns="0" bIns="45700" rtlCol="0" anchor="b" anchorCtr="0">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6250"/>
              </a:lnSpc>
              <a:spcBef>
                <a:spcPts val="0"/>
              </a:spcBef>
              <a:buClr>
                <a:schemeClr val="accent1"/>
              </a:buClr>
              <a:buSzPct val="25000"/>
              <a:buFont typeface="Helvetica Neue"/>
              <a:buNone/>
            </a:pPr>
            <a:r>
              <a:rPr lang="en-US" sz="4000" b="1" dirty="0" smtClean="0">
                <a:solidFill>
                  <a:srgbClr val="FFC000"/>
                </a:solidFill>
                <a:latin typeface="Helvetica Neue"/>
                <a:ea typeface="Helvetica Neue"/>
                <a:cs typeface="Helvetica Neue"/>
                <a:sym typeface="Helvetica Neue"/>
              </a:rPr>
              <a:t>Demo</a:t>
            </a:r>
            <a:endParaRPr lang="en-US" sz="4800" b="1" dirty="0">
              <a:solidFill>
                <a:srgbClr val="FFC000"/>
              </a:solidFill>
            </a:endParaRPr>
          </a:p>
        </p:txBody>
      </p:sp>
    </p:spTree>
    <p:extLst>
      <p:ext uri="{BB962C8B-B14F-4D97-AF65-F5344CB8AC3E}">
        <p14:creationId xmlns:p14="http://schemas.microsoft.com/office/powerpoint/2010/main" val="309168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059097" y="465787"/>
            <a:ext cx="2933739"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400" b="1" i="0" u="none" strike="noStrike" cap="none" dirty="0" smtClean="0">
                <a:solidFill>
                  <a:srgbClr val="FFC000"/>
                </a:solidFill>
                <a:latin typeface="Helvetica Neue"/>
                <a:ea typeface="Helvetica Neue"/>
                <a:cs typeface="Helvetica Neue"/>
                <a:sym typeface="Helvetica Neue"/>
              </a:rPr>
              <a:t>Questions</a:t>
            </a:r>
            <a:endParaRPr lang="en-US" sz="5400" b="1" dirty="0">
              <a:solidFill>
                <a:srgbClr val="FFC000"/>
              </a:solidFill>
            </a:endParaRPr>
          </a:p>
        </p:txBody>
      </p:sp>
      <p:sp>
        <p:nvSpPr>
          <p:cNvPr id="76" name="Shape 76"/>
          <p:cNvSpPr txBox="1">
            <a:spLocks noGrp="1"/>
          </p:cNvSpPr>
          <p:nvPr>
            <p:ph idx="1"/>
          </p:nvPr>
        </p:nvSpPr>
        <p:spPr>
          <a:xfrm>
            <a:off x="225084" y="1786597"/>
            <a:ext cx="8792307" cy="3118486"/>
          </a:xfrm>
          <a:prstGeom prst="rect">
            <a:avLst/>
          </a:prstGeom>
          <a:noFill/>
          <a:ln>
            <a:noFill/>
          </a:ln>
        </p:spPr>
        <p:txBody>
          <a:bodyPr lIns="0" tIns="0" rIns="0" bIns="45700" anchor="t" anchorCtr="0">
            <a:noAutofit/>
          </a:bodyPr>
          <a:lstStyle/>
          <a:p>
            <a:pPr marL="0" marR="0" lvl="0" indent="0" algn="ctr" rtl="0">
              <a:lnSpc>
                <a:spcPct val="100000"/>
              </a:lnSpc>
              <a:spcBef>
                <a:spcPts val="800"/>
              </a:spcBef>
              <a:spcAft>
                <a:spcPts val="0"/>
              </a:spcAft>
              <a:buClr>
                <a:schemeClr val="accent3"/>
              </a:buClr>
              <a:buSzPct val="25000"/>
              <a:buFont typeface="Arial"/>
              <a:buNone/>
            </a:pPr>
            <a:endParaRPr sz="2800" b="1" dirty="0">
              <a:latin typeface="Helvetica Neue" panose="020B0604020202020204" charset="0"/>
            </a:endParaRPr>
          </a:p>
          <a:p>
            <a:pPr marL="0" marR="0" lvl="0" indent="0" algn="ctr" rtl="0">
              <a:lnSpc>
                <a:spcPct val="100000"/>
              </a:lnSpc>
              <a:spcBef>
                <a:spcPts val="800"/>
              </a:spcBef>
              <a:spcAft>
                <a:spcPts val="0"/>
              </a:spcAft>
              <a:buClr>
                <a:schemeClr val="accent3"/>
              </a:buClr>
              <a:buSzPct val="25000"/>
              <a:buFont typeface="Arial"/>
              <a:buNone/>
            </a:pPr>
            <a:endParaRPr sz="2800" b="1" dirty="0">
              <a:latin typeface="Helvetica Neue" panose="020B0604020202020204" charset="0"/>
            </a:endParaRPr>
          </a:p>
          <a:p>
            <a:pPr marL="0" lvl="0" indent="-69850" algn="ctr" rtl="0">
              <a:spcBef>
                <a:spcPts val="800"/>
              </a:spcBef>
              <a:spcAft>
                <a:spcPts val="0"/>
              </a:spcAft>
              <a:buClr>
                <a:srgbClr val="000000"/>
              </a:buClr>
              <a:buSzPct val="36666"/>
              <a:buFont typeface="Arial"/>
              <a:buNone/>
            </a:pPr>
            <a:r>
              <a:rPr lang="en-US" sz="2800" b="1" dirty="0">
                <a:latin typeface="Helvetica Neue" panose="020B0604020202020204" charset="0"/>
                <a:ea typeface="Arial"/>
                <a:cs typeface="Arial"/>
                <a:sym typeface="Arial"/>
              </a:rPr>
              <a:t>What is the prevalence of heart disease in America?</a:t>
            </a:r>
          </a:p>
          <a:p>
            <a:pPr marL="0" lvl="0" indent="-69850" algn="ctr" rtl="0">
              <a:spcBef>
                <a:spcPts val="800"/>
              </a:spcBef>
              <a:spcAft>
                <a:spcPts val="0"/>
              </a:spcAft>
              <a:buClr>
                <a:srgbClr val="000000"/>
              </a:buClr>
              <a:buSzPct val="36666"/>
              <a:buFont typeface="Arial"/>
              <a:buNone/>
            </a:pPr>
            <a:endParaRPr sz="2800" b="1" dirty="0">
              <a:latin typeface="Helvetica Neue" panose="020B0604020202020204" charset="0"/>
              <a:ea typeface="Arial"/>
              <a:cs typeface="Arial"/>
              <a:sym typeface="Arial"/>
            </a:endParaRPr>
          </a:p>
          <a:p>
            <a:pPr marL="0" lvl="0" indent="0" algn="ctr" rtl="0">
              <a:spcBef>
                <a:spcPts val="800"/>
              </a:spcBef>
              <a:spcAft>
                <a:spcPts val="0"/>
              </a:spcAft>
              <a:buClr>
                <a:schemeClr val="accent3"/>
              </a:buClr>
              <a:buSzPct val="25000"/>
              <a:buFont typeface="Arial"/>
              <a:buNone/>
            </a:pPr>
            <a:r>
              <a:rPr lang="en-US" sz="2800" b="1" dirty="0">
                <a:latin typeface="Helvetica Neue" panose="020B0604020202020204" charset="0"/>
              </a:rPr>
              <a:t>How likely is a person to contract heart disease?</a:t>
            </a:r>
          </a:p>
          <a:p>
            <a:pPr marL="0" lvl="0" indent="-69850" algn="ctr" rtl="0">
              <a:spcBef>
                <a:spcPts val="800"/>
              </a:spcBef>
              <a:spcAft>
                <a:spcPts val="0"/>
              </a:spcAft>
              <a:buClr>
                <a:srgbClr val="000000"/>
              </a:buClr>
              <a:buSzPct val="36666"/>
              <a:buFont typeface="Arial"/>
              <a:buNone/>
            </a:pPr>
            <a:endParaRPr sz="2800" b="1" dirty="0">
              <a:latin typeface="Helvetica Neue" panose="020B0604020202020204" charset="0"/>
              <a:ea typeface="Arial"/>
              <a:cs typeface="Arial"/>
              <a:sym typeface="Arial"/>
            </a:endParaRPr>
          </a:p>
          <a:p>
            <a:pPr marL="0" lvl="0" indent="-69850" algn="ctr" rtl="0">
              <a:spcBef>
                <a:spcPts val="0"/>
              </a:spcBef>
              <a:spcAft>
                <a:spcPts val="0"/>
              </a:spcAft>
              <a:buClr>
                <a:srgbClr val="000000"/>
              </a:buClr>
              <a:buSzPct val="36666"/>
              <a:buFont typeface="Arial"/>
              <a:buNone/>
            </a:pPr>
            <a:endParaRPr sz="2800" b="1" dirty="0">
              <a:latin typeface="Helvetica Neue" panose="020B0604020202020204" charset="0"/>
              <a:ea typeface="Arial"/>
              <a:cs typeface="Arial"/>
              <a:sym typeface="Arial"/>
            </a:endParaRPr>
          </a:p>
          <a:p>
            <a:pPr marL="0" marR="0" lvl="0" indent="0" algn="ctr" rtl="0">
              <a:lnSpc>
                <a:spcPct val="100000"/>
              </a:lnSpc>
              <a:spcBef>
                <a:spcPts val="800"/>
              </a:spcBef>
              <a:spcAft>
                <a:spcPts val="0"/>
              </a:spcAft>
              <a:buClr>
                <a:schemeClr val="accent3"/>
              </a:buClr>
              <a:buSzPct val="25000"/>
              <a:buFont typeface="Arial"/>
              <a:buNone/>
            </a:pPr>
            <a:endParaRPr sz="2800" b="1" dirty="0">
              <a:latin typeface="Helvetica Neue" panose="020B0604020202020204" charset="0"/>
            </a:endParaRPr>
          </a:p>
          <a:p>
            <a:pPr marL="0" marR="0" lvl="0" indent="0" algn="ctr" rtl="0">
              <a:lnSpc>
                <a:spcPct val="100000"/>
              </a:lnSpc>
              <a:spcBef>
                <a:spcPts val="800"/>
              </a:spcBef>
              <a:spcAft>
                <a:spcPts val="0"/>
              </a:spcAft>
              <a:buClr>
                <a:schemeClr val="accent3"/>
              </a:buClr>
              <a:buSzPct val="25000"/>
              <a:buFont typeface="Arial"/>
              <a:buNone/>
            </a:pPr>
            <a:endParaRPr sz="2800" b="1" dirty="0">
              <a:latin typeface="Helvetica Neue" panose="020B0604020202020204" charset="0"/>
            </a:endParaRPr>
          </a:p>
          <a:p>
            <a:pPr marL="0" marR="0" lvl="0" indent="0" algn="ctr" rtl="0">
              <a:lnSpc>
                <a:spcPct val="100000"/>
              </a:lnSpc>
              <a:spcBef>
                <a:spcPts val="800"/>
              </a:spcBef>
              <a:spcAft>
                <a:spcPts val="0"/>
              </a:spcAft>
              <a:buClr>
                <a:schemeClr val="accent3"/>
              </a:buClr>
              <a:buSzPct val="25000"/>
              <a:buFont typeface="Arial"/>
              <a:buNone/>
            </a:pPr>
            <a:endParaRPr sz="2800" b="1" dirty="0">
              <a:latin typeface="Helvetica Neue" panose="020B0604020202020204" charset="0"/>
            </a:endParaRPr>
          </a:p>
        </p:txBody>
      </p:sp>
      <p:sp>
        <p:nvSpPr>
          <p:cNvPr id="79" name="Shape 79"/>
          <p:cNvSpPr txBox="1">
            <a:spLocks noGrp="1"/>
          </p:cNvSpPr>
          <p:nvPr>
            <p:ph type="sldNum" sz="quarter" idx="12"/>
          </p:nvPr>
        </p:nvSpPr>
        <p:spPr>
          <a:prstGeom prst="rect">
            <a:avLst/>
          </a:prstGeom>
          <a:noFill/>
          <a:ln>
            <a:noFill/>
          </a:ln>
        </p:spPr>
        <p:txBody>
          <a:bodyPr lIns="0" tIns="0" rIns="0" bIns="0" anchor="b" anchorCtr="0">
            <a:noAutofit/>
          </a:bodyPr>
          <a:lstStyle/>
          <a:p>
            <a:pPr marL="0" marR="0" lvl="0" indent="0" algn="ctr" rtl="0">
              <a:spcBef>
                <a:spcPts val="0"/>
              </a:spcBef>
              <a:buSzPct val="25000"/>
              <a:buNone/>
            </a:pPr>
            <a:fld id="{00000000-1234-1234-1234-123412341234}" type="slidenum">
              <a:rPr lang="en-US" sz="4000" b="0" i="0">
                <a:solidFill>
                  <a:schemeClr val="tx1"/>
                </a:solidFill>
                <a:latin typeface="Helvetica Neue"/>
                <a:ea typeface="Helvetica Neue"/>
                <a:cs typeface="Helvetica Neue"/>
                <a:sym typeface="Helvetica Neue"/>
              </a:rPr>
              <a:t>2</a:t>
            </a:fld>
            <a:endParaRPr lang="en-US" sz="4000" b="0" i="0" dirty="0">
              <a:solidFill>
                <a:schemeClr val="tx1"/>
              </a:solidFill>
              <a:latin typeface="Helvetica Neue"/>
              <a:ea typeface="Helvetica Neue"/>
              <a:cs typeface="Helvetica Neue"/>
              <a:sym typeface="Helvetica Neue"/>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7" name="Shape 87"/>
          <p:cNvSpPr txBox="1">
            <a:spLocks noGrp="1"/>
          </p:cNvSpPr>
          <p:nvPr>
            <p:ph type="sldNum" sz="quarter" idx="12"/>
          </p:nvPr>
        </p:nvSpPr>
        <p:spPr>
          <a:prstGeom prst="rect">
            <a:avLst/>
          </a:prstGeom>
          <a:noFill/>
          <a:ln>
            <a:noFill/>
          </a:ln>
        </p:spPr>
        <p:txBody>
          <a:bodyPr lIns="0" tIns="0" rIns="0" bIns="0" anchor="b" anchorCtr="0">
            <a:noAutofit/>
          </a:bodyPr>
          <a:lstStyle/>
          <a:p>
            <a:pPr lvl="0" rtl="0">
              <a:spcBef>
                <a:spcPts val="0"/>
              </a:spcBef>
              <a:buClr>
                <a:srgbClr val="000000"/>
              </a:buClr>
              <a:buSzPct val="25000"/>
              <a:buFont typeface="Arial"/>
              <a:buNone/>
            </a:pPr>
            <a:fld id="{00000000-1234-1234-1234-123412341234}" type="slidenum">
              <a:rPr lang="en-US"/>
              <a:t>3</a:t>
            </a:fld>
            <a:endParaRPr lang="en-US"/>
          </a:p>
        </p:txBody>
      </p:sp>
      <p:sp>
        <p:nvSpPr>
          <p:cNvPr id="88" name="Shape 88"/>
          <p:cNvSpPr/>
          <p:nvPr/>
        </p:nvSpPr>
        <p:spPr>
          <a:xfrm>
            <a:off x="3666274" y="1951050"/>
            <a:ext cx="4151100" cy="1710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txBox="1"/>
          <p:nvPr/>
        </p:nvSpPr>
        <p:spPr>
          <a:xfrm>
            <a:off x="4817899" y="2332050"/>
            <a:ext cx="3000000" cy="982500"/>
          </a:xfrm>
          <a:prstGeom prst="rect">
            <a:avLst/>
          </a:prstGeom>
          <a:noFill/>
          <a:ln>
            <a:noFill/>
          </a:ln>
        </p:spPr>
        <p:txBody>
          <a:bodyPr lIns="91425" tIns="91425" rIns="91425" bIns="91425" anchor="ctr" anchorCtr="0">
            <a:noAutofit/>
          </a:bodyPr>
          <a:lstStyle/>
          <a:p>
            <a:pPr lvl="0" rtl="0">
              <a:spcBef>
                <a:spcPts val="800"/>
              </a:spcBef>
              <a:buNone/>
            </a:pPr>
            <a:r>
              <a:rPr lang="en-US" sz="1800">
                <a:latin typeface="Helvetica Neue"/>
                <a:ea typeface="Helvetica Neue"/>
                <a:cs typeface="Helvetica Neue"/>
                <a:sym typeface="Helvetica Neue"/>
              </a:rPr>
              <a:t>What is the prevalence of heart diseases in USA?</a:t>
            </a:r>
          </a:p>
          <a:p>
            <a:pPr lvl="0" rtl="0">
              <a:spcBef>
                <a:spcPts val="800"/>
              </a:spcBef>
              <a:buNone/>
            </a:pPr>
            <a:endParaRPr/>
          </a:p>
        </p:txBody>
      </p:sp>
      <p:sp>
        <p:nvSpPr>
          <p:cNvPr id="90" name="Shape 90"/>
          <p:cNvSpPr/>
          <p:nvPr/>
        </p:nvSpPr>
        <p:spPr>
          <a:xfrm>
            <a:off x="3789724" y="3671875"/>
            <a:ext cx="4027500" cy="1710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txBox="1"/>
          <p:nvPr/>
        </p:nvSpPr>
        <p:spPr>
          <a:xfrm>
            <a:off x="4817424" y="3863687"/>
            <a:ext cx="3000000" cy="1144200"/>
          </a:xfrm>
          <a:prstGeom prst="rect">
            <a:avLst/>
          </a:prstGeom>
          <a:noFill/>
          <a:ln>
            <a:noFill/>
          </a:ln>
        </p:spPr>
        <p:txBody>
          <a:bodyPr lIns="91425" tIns="91425" rIns="91425" bIns="91425" anchor="ctr" anchorCtr="0">
            <a:noAutofit/>
          </a:bodyPr>
          <a:lstStyle/>
          <a:p>
            <a:pPr lvl="0" rtl="0">
              <a:spcBef>
                <a:spcPts val="800"/>
              </a:spcBef>
              <a:buNone/>
            </a:pPr>
            <a:r>
              <a:rPr lang="en-US" sz="1800">
                <a:latin typeface="Helvetica Neue"/>
                <a:ea typeface="Helvetica Neue"/>
                <a:cs typeface="Helvetica Neue"/>
                <a:sym typeface="Helvetica Neue"/>
              </a:rPr>
              <a:t>How likely is a person to contract heart disease?</a:t>
            </a:r>
          </a:p>
        </p:txBody>
      </p:sp>
      <p:sp>
        <p:nvSpPr>
          <p:cNvPr id="92" name="Shape 92"/>
          <p:cNvSpPr/>
          <p:nvPr/>
        </p:nvSpPr>
        <p:spPr>
          <a:xfrm>
            <a:off x="1390224" y="1951050"/>
            <a:ext cx="3427200" cy="1710300"/>
          </a:xfrm>
          <a:prstGeom prst="homePlate">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txBox="1"/>
          <p:nvPr/>
        </p:nvSpPr>
        <p:spPr>
          <a:xfrm>
            <a:off x="1480824" y="2082975"/>
            <a:ext cx="2499900" cy="1395000"/>
          </a:xfrm>
          <a:prstGeom prst="rect">
            <a:avLst/>
          </a:prstGeom>
          <a:noFill/>
          <a:ln>
            <a:noFill/>
          </a:ln>
        </p:spPr>
        <p:txBody>
          <a:bodyPr lIns="91425" tIns="91425" rIns="91425" bIns="91425" anchor="t" anchorCtr="0">
            <a:noAutofit/>
          </a:bodyPr>
          <a:lstStyle/>
          <a:p>
            <a:pPr lvl="0" rtl="0">
              <a:spcBef>
                <a:spcPts val="0"/>
              </a:spcBef>
              <a:buNone/>
            </a:pPr>
            <a:r>
              <a:rPr lang="en-US" sz="2500"/>
              <a:t>Interactive Visualizations </a:t>
            </a:r>
          </a:p>
          <a:p>
            <a:pPr lvl="0" rtl="0">
              <a:spcBef>
                <a:spcPts val="0"/>
              </a:spcBef>
              <a:buNone/>
            </a:pPr>
            <a:r>
              <a:rPr lang="en-US"/>
              <a:t>of heart disease mortality and suffering rates</a:t>
            </a:r>
          </a:p>
        </p:txBody>
      </p:sp>
      <p:sp>
        <p:nvSpPr>
          <p:cNvPr id="94" name="Shape 94"/>
          <p:cNvSpPr/>
          <p:nvPr/>
        </p:nvSpPr>
        <p:spPr>
          <a:xfrm>
            <a:off x="1390224" y="3661350"/>
            <a:ext cx="3427200" cy="1710300"/>
          </a:xfrm>
          <a:prstGeom prst="homePlate">
            <a:avLst>
              <a:gd name="adj" fmla="val 50000"/>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txBox="1"/>
          <p:nvPr/>
        </p:nvSpPr>
        <p:spPr>
          <a:xfrm>
            <a:off x="1610749" y="3816775"/>
            <a:ext cx="2499900" cy="657900"/>
          </a:xfrm>
          <a:prstGeom prst="rect">
            <a:avLst/>
          </a:prstGeom>
          <a:noFill/>
          <a:ln>
            <a:noFill/>
          </a:ln>
        </p:spPr>
        <p:txBody>
          <a:bodyPr lIns="91425" tIns="91425" rIns="91425" bIns="91425" anchor="t" anchorCtr="0">
            <a:noAutofit/>
          </a:bodyPr>
          <a:lstStyle/>
          <a:p>
            <a:pPr lvl="0" rtl="0">
              <a:spcBef>
                <a:spcPts val="0"/>
              </a:spcBef>
              <a:buNone/>
            </a:pPr>
            <a:r>
              <a:rPr lang="en-US" sz="2500"/>
              <a:t>Predictive Model</a:t>
            </a:r>
          </a:p>
          <a:p>
            <a:pPr lvl="0" rtl="0">
              <a:spcBef>
                <a:spcPts val="0"/>
              </a:spcBef>
              <a:buNone/>
            </a:pPr>
            <a:r>
              <a:rPr lang="en-US"/>
              <a:t> that calculates the user’s risk of having heart disease</a:t>
            </a:r>
          </a:p>
        </p:txBody>
      </p:sp>
      <p:sp>
        <p:nvSpPr>
          <p:cNvPr id="96" name="Shape 96"/>
          <p:cNvSpPr/>
          <p:nvPr/>
        </p:nvSpPr>
        <p:spPr>
          <a:xfrm>
            <a:off x="214475" y="6227150"/>
            <a:ext cx="336900" cy="358500"/>
          </a:xfrm>
          <a:prstGeom prst="ellipse">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0000"/>
              </a:solidFill>
            </a:endParaRPr>
          </a:p>
        </p:txBody>
      </p:sp>
      <p:sp>
        <p:nvSpPr>
          <p:cNvPr id="15" name="Shape 75"/>
          <p:cNvSpPr txBox="1">
            <a:spLocks noGrp="1"/>
          </p:cNvSpPr>
          <p:nvPr>
            <p:ph type="title"/>
          </p:nvPr>
        </p:nvSpPr>
        <p:spPr>
          <a:xfrm>
            <a:off x="3059097" y="465787"/>
            <a:ext cx="2933739"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400" b="1" i="0" u="none" strike="noStrike" cap="none" dirty="0" smtClean="0">
                <a:solidFill>
                  <a:srgbClr val="FFC000"/>
                </a:solidFill>
                <a:latin typeface="Helvetica Neue"/>
                <a:ea typeface="Helvetica Neue"/>
                <a:cs typeface="Helvetica Neue"/>
                <a:sym typeface="Helvetica Neue"/>
              </a:rPr>
              <a:t>Product</a:t>
            </a:r>
            <a:endParaRPr lang="en-US" sz="5400" b="1" dirty="0">
              <a:solidFill>
                <a:srgbClr val="FFC000"/>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Shape 103"/>
          <p:cNvSpPr txBox="1">
            <a:spLocks noGrp="1"/>
          </p:cNvSpPr>
          <p:nvPr>
            <p:ph type="dt" sz="half" idx="10"/>
          </p:nvPr>
        </p:nvSpPr>
        <p:spPr>
          <a:xfrm rot="5400000">
            <a:off x="7494989" y="2841648"/>
            <a:ext cx="990599" cy="228659"/>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800" b="0" i="0">
                <a:solidFill>
                  <a:srgbClr val="618091"/>
                </a:solidFill>
                <a:latin typeface="Helvetica Neue"/>
                <a:ea typeface="Helvetica Neue"/>
                <a:cs typeface="Helvetica Neue"/>
                <a:sym typeface="Helvetica Neue"/>
              </a:rPr>
              <a:t>4/21/14</a:t>
            </a:r>
          </a:p>
        </p:txBody>
      </p:sp>
      <p:sp>
        <p:nvSpPr>
          <p:cNvPr id="105" name="Shape 105"/>
          <p:cNvSpPr txBox="1">
            <a:spLocks noGrp="1"/>
          </p:cNvSpPr>
          <p:nvPr>
            <p:ph type="sldNum" sz="quarter" idx="12"/>
          </p:nvPr>
        </p:nvSpPr>
        <p:spPr>
          <a:prstGeom prst="rect">
            <a:avLst/>
          </a:prstGeom>
          <a:noFill/>
          <a:ln>
            <a:noFill/>
          </a:ln>
        </p:spPr>
        <p:txBody>
          <a:bodyPr lIns="0" tIns="0" rIns="0" bIns="0" anchor="b" anchorCtr="0">
            <a:noAutofit/>
          </a:bodyPr>
          <a:lstStyle/>
          <a:p>
            <a:pPr lvl="0" rtl="0">
              <a:spcBef>
                <a:spcPts val="0"/>
              </a:spcBef>
              <a:buClr>
                <a:srgbClr val="000000"/>
              </a:buClr>
              <a:buSzPct val="25000"/>
              <a:buFont typeface="Arial"/>
              <a:buNone/>
            </a:pPr>
            <a:fld id="{00000000-1234-1234-1234-123412341234}" type="slidenum">
              <a:rPr lang="en-US"/>
              <a:t>4</a:t>
            </a:fld>
            <a:endParaRPr lang="en-US" dirty="0"/>
          </a:p>
        </p:txBody>
      </p:sp>
      <p:sp>
        <p:nvSpPr>
          <p:cNvPr id="106" name="Shape 106"/>
          <p:cNvSpPr/>
          <p:nvPr/>
        </p:nvSpPr>
        <p:spPr>
          <a:xfrm>
            <a:off x="5261497" y="2497452"/>
            <a:ext cx="3511199" cy="872400"/>
          </a:xfrm>
          <a:prstGeom prst="homePlate">
            <a:avLst>
              <a:gd name="adj" fmla="val 50000"/>
            </a:avLst>
          </a:prstGeom>
          <a:solidFill>
            <a:srgbClr val="D9D9D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517674" y="2497452"/>
            <a:ext cx="3285299" cy="872400"/>
          </a:xfrm>
          <a:prstGeom prst="homePlate">
            <a:avLst>
              <a:gd name="adj" fmla="val 50000"/>
            </a:avLst>
          </a:prstGeom>
          <a:solidFill>
            <a:srgbClr val="D9D9D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1794903" y="2497452"/>
            <a:ext cx="3285300" cy="872400"/>
          </a:xfrm>
          <a:prstGeom prst="homePlate">
            <a:avLst>
              <a:gd name="adj" fmla="val 50000"/>
            </a:avLst>
          </a:prstGeom>
          <a:solidFill>
            <a:srgbClr val="D9D9D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1300" y="2497452"/>
            <a:ext cx="2587800" cy="872400"/>
          </a:xfrm>
          <a:prstGeom prst="homePlate">
            <a:avLst>
              <a:gd name="adj" fmla="val 50000"/>
            </a:avLst>
          </a:prstGeom>
          <a:solidFill>
            <a:srgbClr val="D9D9D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txBox="1"/>
          <p:nvPr/>
        </p:nvSpPr>
        <p:spPr>
          <a:xfrm>
            <a:off x="929325" y="2615002"/>
            <a:ext cx="1234200" cy="990000"/>
          </a:xfrm>
          <a:prstGeom prst="rect">
            <a:avLst/>
          </a:prstGeom>
          <a:noFill/>
          <a:ln>
            <a:noFill/>
          </a:ln>
        </p:spPr>
        <p:txBody>
          <a:bodyPr lIns="91425" tIns="91425" rIns="91425" bIns="91425" anchor="t" anchorCtr="0">
            <a:noAutofit/>
          </a:bodyPr>
          <a:lstStyle/>
          <a:p>
            <a:pPr lvl="0">
              <a:spcBef>
                <a:spcPts val="0"/>
              </a:spcBef>
              <a:buNone/>
            </a:pPr>
            <a:r>
              <a:rPr lang="en-US" sz="1600"/>
              <a:t>Data Collection</a:t>
            </a:r>
          </a:p>
        </p:txBody>
      </p:sp>
      <p:sp>
        <p:nvSpPr>
          <p:cNvPr id="111" name="Shape 111"/>
          <p:cNvSpPr txBox="1"/>
          <p:nvPr/>
        </p:nvSpPr>
        <p:spPr>
          <a:xfrm>
            <a:off x="3102484" y="2615142"/>
            <a:ext cx="1563000" cy="872400"/>
          </a:xfrm>
          <a:prstGeom prst="rect">
            <a:avLst/>
          </a:prstGeom>
          <a:noFill/>
          <a:ln>
            <a:noFill/>
          </a:ln>
        </p:spPr>
        <p:txBody>
          <a:bodyPr lIns="91425" tIns="91425" rIns="91425" bIns="91425" anchor="t" anchorCtr="0">
            <a:noAutofit/>
          </a:bodyPr>
          <a:lstStyle/>
          <a:p>
            <a:pPr lvl="0" rtl="0">
              <a:spcBef>
                <a:spcPts val="0"/>
              </a:spcBef>
              <a:buNone/>
            </a:pPr>
            <a:r>
              <a:rPr lang="en-US" sz="1600"/>
              <a:t>Data Exploration</a:t>
            </a:r>
          </a:p>
        </p:txBody>
      </p:sp>
      <p:sp>
        <p:nvSpPr>
          <p:cNvPr id="112" name="Shape 112"/>
          <p:cNvSpPr txBox="1"/>
          <p:nvPr/>
        </p:nvSpPr>
        <p:spPr>
          <a:xfrm>
            <a:off x="5170886" y="2615157"/>
            <a:ext cx="1329900" cy="872399"/>
          </a:xfrm>
          <a:prstGeom prst="rect">
            <a:avLst/>
          </a:prstGeom>
          <a:noFill/>
          <a:ln>
            <a:noFill/>
          </a:ln>
        </p:spPr>
        <p:txBody>
          <a:bodyPr lIns="91425" tIns="91425" rIns="91425" bIns="91425" anchor="t" anchorCtr="0">
            <a:noAutofit/>
          </a:bodyPr>
          <a:lstStyle/>
          <a:p>
            <a:pPr lvl="0" rtl="0">
              <a:spcBef>
                <a:spcPts val="0"/>
              </a:spcBef>
              <a:buNone/>
            </a:pPr>
            <a:r>
              <a:rPr lang="en-US" sz="1600"/>
              <a:t>Data Cleaning</a:t>
            </a:r>
          </a:p>
        </p:txBody>
      </p:sp>
      <p:sp>
        <p:nvSpPr>
          <p:cNvPr id="113" name="Shape 113"/>
          <p:cNvSpPr txBox="1"/>
          <p:nvPr/>
        </p:nvSpPr>
        <p:spPr>
          <a:xfrm>
            <a:off x="6915744" y="2615143"/>
            <a:ext cx="1329900" cy="872400"/>
          </a:xfrm>
          <a:prstGeom prst="rect">
            <a:avLst/>
          </a:prstGeom>
          <a:noFill/>
          <a:ln>
            <a:noFill/>
          </a:ln>
        </p:spPr>
        <p:txBody>
          <a:bodyPr lIns="91425" tIns="91425" rIns="91425" bIns="91425" anchor="t" anchorCtr="0">
            <a:noAutofit/>
          </a:bodyPr>
          <a:lstStyle/>
          <a:p>
            <a:pPr lvl="0" rtl="0">
              <a:spcBef>
                <a:spcPts val="0"/>
              </a:spcBef>
              <a:buNone/>
            </a:pPr>
            <a:r>
              <a:rPr lang="en-US" sz="1600"/>
              <a:t>Modeling &amp; Visualizing</a:t>
            </a:r>
          </a:p>
        </p:txBody>
      </p:sp>
      <p:cxnSp>
        <p:nvCxnSpPr>
          <p:cNvPr id="114" name="Shape 114"/>
          <p:cNvCxnSpPr/>
          <p:nvPr/>
        </p:nvCxnSpPr>
        <p:spPr>
          <a:xfrm flipH="1">
            <a:off x="520505" y="3383652"/>
            <a:ext cx="31820" cy="2890543"/>
          </a:xfrm>
          <a:prstGeom prst="straightConnector1">
            <a:avLst/>
          </a:prstGeom>
          <a:noFill/>
          <a:ln w="38100" cap="flat" cmpd="sng">
            <a:solidFill>
              <a:schemeClr val="tx1"/>
            </a:solidFill>
            <a:prstDash val="solid"/>
            <a:round/>
            <a:headEnd type="none" w="lg" len="lg"/>
            <a:tailEnd type="none" w="lg" len="lg"/>
          </a:ln>
        </p:spPr>
      </p:cxnSp>
      <p:cxnSp>
        <p:nvCxnSpPr>
          <p:cNvPr id="115" name="Shape 115"/>
          <p:cNvCxnSpPr/>
          <p:nvPr/>
        </p:nvCxnSpPr>
        <p:spPr>
          <a:xfrm>
            <a:off x="2873875" y="3383652"/>
            <a:ext cx="0" cy="1600800"/>
          </a:xfrm>
          <a:prstGeom prst="straightConnector1">
            <a:avLst/>
          </a:prstGeom>
          <a:noFill/>
          <a:ln w="38100" cap="flat" cmpd="sng">
            <a:solidFill>
              <a:schemeClr val="tx1"/>
            </a:solidFill>
            <a:prstDash val="solid"/>
            <a:round/>
            <a:headEnd type="none" w="lg" len="lg"/>
            <a:tailEnd type="none" w="lg" len="lg"/>
          </a:ln>
        </p:spPr>
      </p:cxnSp>
      <p:cxnSp>
        <p:nvCxnSpPr>
          <p:cNvPr id="116" name="Shape 116"/>
          <p:cNvCxnSpPr/>
          <p:nvPr/>
        </p:nvCxnSpPr>
        <p:spPr>
          <a:xfrm>
            <a:off x="7234575" y="3383652"/>
            <a:ext cx="0" cy="1276500"/>
          </a:xfrm>
          <a:prstGeom prst="straightConnector1">
            <a:avLst/>
          </a:prstGeom>
          <a:noFill/>
          <a:ln w="38100" cap="flat" cmpd="sng">
            <a:solidFill>
              <a:schemeClr val="tx1"/>
            </a:solidFill>
            <a:prstDash val="solid"/>
            <a:round/>
            <a:headEnd type="none" w="lg" len="lg"/>
            <a:tailEnd type="none" w="lg" len="lg"/>
          </a:ln>
        </p:spPr>
      </p:cxnSp>
      <p:cxnSp>
        <p:nvCxnSpPr>
          <p:cNvPr id="117" name="Shape 117"/>
          <p:cNvCxnSpPr/>
          <p:nvPr/>
        </p:nvCxnSpPr>
        <p:spPr>
          <a:xfrm>
            <a:off x="5160325" y="3383652"/>
            <a:ext cx="0" cy="865500"/>
          </a:xfrm>
          <a:prstGeom prst="straightConnector1">
            <a:avLst/>
          </a:prstGeom>
          <a:noFill/>
          <a:ln w="38100" cap="flat" cmpd="sng">
            <a:solidFill>
              <a:schemeClr val="tx1"/>
            </a:solidFill>
            <a:prstDash val="solid"/>
            <a:round/>
            <a:headEnd type="none" w="lg" len="lg"/>
            <a:tailEnd type="none" w="lg" len="lg"/>
          </a:ln>
        </p:spPr>
      </p:cxnSp>
      <p:sp>
        <p:nvSpPr>
          <p:cNvPr id="118" name="Shape 118"/>
          <p:cNvSpPr txBox="1"/>
          <p:nvPr/>
        </p:nvSpPr>
        <p:spPr>
          <a:xfrm>
            <a:off x="7294375" y="3630352"/>
            <a:ext cx="1563000" cy="990000"/>
          </a:xfrm>
          <a:prstGeom prst="rect">
            <a:avLst/>
          </a:prstGeom>
          <a:noFill/>
          <a:ln>
            <a:noFill/>
          </a:ln>
        </p:spPr>
        <p:txBody>
          <a:bodyPr lIns="91425" tIns="91425" rIns="91425" bIns="91425" anchor="t" anchorCtr="0">
            <a:noAutofit/>
          </a:bodyPr>
          <a:lstStyle/>
          <a:p>
            <a:pPr lvl="0">
              <a:spcBef>
                <a:spcPts val="0"/>
              </a:spcBef>
              <a:buNone/>
            </a:pPr>
            <a:r>
              <a:rPr lang="en-US">
                <a:solidFill>
                  <a:srgbClr val="FFC000"/>
                </a:solidFill>
              </a:rPr>
              <a:t>Sketching</a:t>
            </a:r>
          </a:p>
          <a:p>
            <a:pPr lvl="0" rtl="0">
              <a:spcBef>
                <a:spcPts val="0"/>
              </a:spcBef>
              <a:buNone/>
            </a:pPr>
            <a:r>
              <a:rPr lang="en-US">
                <a:solidFill>
                  <a:srgbClr val="FFC000"/>
                </a:solidFill>
              </a:rPr>
              <a:t>D3</a:t>
            </a:r>
          </a:p>
          <a:p>
            <a:pPr lvl="0" rtl="0">
              <a:spcBef>
                <a:spcPts val="0"/>
              </a:spcBef>
              <a:buNone/>
            </a:pPr>
            <a:r>
              <a:rPr lang="en-US">
                <a:solidFill>
                  <a:srgbClr val="FFC000"/>
                </a:solidFill>
              </a:rPr>
              <a:t>HTML/JS</a:t>
            </a:r>
          </a:p>
          <a:p>
            <a:pPr lvl="0" rtl="0">
              <a:spcBef>
                <a:spcPts val="0"/>
              </a:spcBef>
              <a:buNone/>
            </a:pPr>
            <a:r>
              <a:rPr lang="en-US">
                <a:solidFill>
                  <a:srgbClr val="FFC000"/>
                </a:solidFill>
              </a:rPr>
              <a:t>Flask</a:t>
            </a:r>
          </a:p>
          <a:p>
            <a:pPr lvl="0">
              <a:spcBef>
                <a:spcPts val="0"/>
              </a:spcBef>
              <a:buNone/>
            </a:pPr>
            <a:endParaRPr>
              <a:solidFill>
                <a:srgbClr val="FFC000"/>
              </a:solidFill>
            </a:endParaRPr>
          </a:p>
        </p:txBody>
      </p:sp>
      <p:sp>
        <p:nvSpPr>
          <p:cNvPr id="119" name="Shape 119"/>
          <p:cNvSpPr txBox="1"/>
          <p:nvPr/>
        </p:nvSpPr>
        <p:spPr>
          <a:xfrm>
            <a:off x="555800" y="5591634"/>
            <a:ext cx="2218800" cy="990000"/>
          </a:xfrm>
          <a:prstGeom prst="rect">
            <a:avLst/>
          </a:prstGeom>
          <a:noFill/>
          <a:ln>
            <a:noFill/>
          </a:ln>
        </p:spPr>
        <p:txBody>
          <a:bodyPr lIns="91425" tIns="91425" rIns="91425" bIns="91425" anchor="t" anchorCtr="0">
            <a:noAutofit/>
          </a:bodyPr>
          <a:lstStyle/>
          <a:p>
            <a:pPr lvl="0" rtl="0">
              <a:spcBef>
                <a:spcPts val="0"/>
              </a:spcBef>
              <a:buNone/>
            </a:pPr>
            <a:r>
              <a:rPr lang="en-US" dirty="0">
                <a:solidFill>
                  <a:srgbClr val="FFC000"/>
                </a:solidFill>
              </a:rPr>
              <a:t>UCI Dataset</a:t>
            </a:r>
          </a:p>
          <a:p>
            <a:pPr lvl="0" rtl="0">
              <a:spcBef>
                <a:spcPts val="0"/>
              </a:spcBef>
              <a:buNone/>
            </a:pPr>
            <a:r>
              <a:rPr lang="en-US" dirty="0">
                <a:solidFill>
                  <a:srgbClr val="FFC000"/>
                </a:solidFill>
              </a:rPr>
              <a:t>CDC</a:t>
            </a:r>
          </a:p>
          <a:p>
            <a:pPr lvl="0" rtl="0">
              <a:spcBef>
                <a:spcPts val="0"/>
              </a:spcBef>
              <a:buNone/>
            </a:pPr>
            <a:r>
              <a:rPr lang="en-US" dirty="0">
                <a:solidFill>
                  <a:srgbClr val="FFC000"/>
                </a:solidFill>
              </a:rPr>
              <a:t>Kaiser Foundation</a:t>
            </a:r>
          </a:p>
          <a:p>
            <a:pPr lvl="0" rtl="0">
              <a:spcBef>
                <a:spcPts val="0"/>
              </a:spcBef>
              <a:buNone/>
            </a:pPr>
            <a:endParaRPr dirty="0">
              <a:solidFill>
                <a:srgbClr val="FFC000"/>
              </a:solidFill>
            </a:endParaRPr>
          </a:p>
        </p:txBody>
      </p:sp>
      <p:sp>
        <p:nvSpPr>
          <p:cNvPr id="120" name="Shape 120"/>
          <p:cNvSpPr txBox="1"/>
          <p:nvPr/>
        </p:nvSpPr>
        <p:spPr>
          <a:xfrm>
            <a:off x="2950075" y="3994452"/>
            <a:ext cx="2007600" cy="990000"/>
          </a:xfrm>
          <a:prstGeom prst="rect">
            <a:avLst/>
          </a:prstGeom>
          <a:noFill/>
          <a:ln>
            <a:noFill/>
          </a:ln>
        </p:spPr>
        <p:txBody>
          <a:bodyPr lIns="91425" tIns="91425" rIns="91425" bIns="91425" anchor="t" anchorCtr="0">
            <a:noAutofit/>
          </a:bodyPr>
          <a:lstStyle/>
          <a:p>
            <a:pPr lvl="0" rtl="0">
              <a:spcBef>
                <a:spcPts val="0"/>
              </a:spcBef>
              <a:buNone/>
            </a:pPr>
            <a:r>
              <a:rPr lang="en-US" dirty="0">
                <a:solidFill>
                  <a:srgbClr val="FFC000"/>
                </a:solidFill>
              </a:rPr>
              <a:t>UCI Dataset</a:t>
            </a:r>
          </a:p>
          <a:p>
            <a:pPr lvl="0" rtl="0">
              <a:spcBef>
                <a:spcPts val="0"/>
              </a:spcBef>
              <a:buNone/>
            </a:pPr>
            <a:r>
              <a:rPr lang="en-US" dirty="0">
                <a:solidFill>
                  <a:srgbClr val="FFC000"/>
                </a:solidFill>
              </a:rPr>
              <a:t>CDC</a:t>
            </a:r>
          </a:p>
          <a:p>
            <a:pPr lvl="0" rtl="0">
              <a:spcBef>
                <a:spcPts val="0"/>
              </a:spcBef>
              <a:buNone/>
            </a:pPr>
            <a:r>
              <a:rPr lang="en-US" dirty="0">
                <a:solidFill>
                  <a:srgbClr val="FFC000"/>
                </a:solidFill>
              </a:rPr>
              <a:t>Kaiser Foundation</a:t>
            </a:r>
          </a:p>
          <a:p>
            <a:pPr lvl="0" rtl="0">
              <a:spcBef>
                <a:spcPts val="0"/>
              </a:spcBef>
              <a:buNone/>
            </a:pPr>
            <a:endParaRPr dirty="0">
              <a:solidFill>
                <a:srgbClr val="FFC000"/>
              </a:solidFill>
            </a:endParaRPr>
          </a:p>
        </p:txBody>
      </p:sp>
      <p:sp>
        <p:nvSpPr>
          <p:cNvPr id="121" name="Shape 121"/>
          <p:cNvSpPr txBox="1"/>
          <p:nvPr/>
        </p:nvSpPr>
        <p:spPr>
          <a:xfrm>
            <a:off x="5362975" y="3994452"/>
            <a:ext cx="1563000" cy="669600"/>
          </a:xfrm>
          <a:prstGeom prst="rect">
            <a:avLst/>
          </a:prstGeom>
          <a:noFill/>
          <a:ln>
            <a:noFill/>
          </a:ln>
        </p:spPr>
        <p:txBody>
          <a:bodyPr lIns="91425" tIns="91425" rIns="91425" bIns="91425" anchor="t" anchorCtr="0">
            <a:noAutofit/>
          </a:bodyPr>
          <a:lstStyle/>
          <a:p>
            <a:pPr lvl="0">
              <a:spcBef>
                <a:spcPts val="0"/>
              </a:spcBef>
              <a:buNone/>
            </a:pPr>
            <a:r>
              <a:rPr lang="en-US">
                <a:solidFill>
                  <a:srgbClr val="FFC000"/>
                </a:solidFill>
              </a:rPr>
              <a:t>R/Python</a:t>
            </a:r>
          </a:p>
          <a:p>
            <a:pPr lvl="0" rtl="0">
              <a:spcBef>
                <a:spcPts val="0"/>
              </a:spcBef>
              <a:buNone/>
            </a:pPr>
            <a:endParaRPr>
              <a:solidFill>
                <a:srgbClr val="FFC000"/>
              </a:solidFill>
            </a:endParaRPr>
          </a:p>
        </p:txBody>
      </p:sp>
      <p:sp>
        <p:nvSpPr>
          <p:cNvPr id="122" name="Shape 122"/>
          <p:cNvSpPr/>
          <p:nvPr/>
        </p:nvSpPr>
        <p:spPr>
          <a:xfrm flipH="1">
            <a:off x="3711775" y="1930177"/>
            <a:ext cx="3945300" cy="499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flipH="1">
            <a:off x="5439175" y="1930177"/>
            <a:ext cx="2446500" cy="499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flipH="1">
            <a:off x="1794775" y="1483565"/>
            <a:ext cx="6395700" cy="946112"/>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txBox="1"/>
          <p:nvPr/>
        </p:nvSpPr>
        <p:spPr>
          <a:xfrm>
            <a:off x="7909800" y="1756519"/>
            <a:ext cx="1234200" cy="394500"/>
          </a:xfrm>
          <a:prstGeom prst="rect">
            <a:avLst/>
          </a:prstGeom>
          <a:noFill/>
          <a:ln>
            <a:noFill/>
          </a:ln>
        </p:spPr>
        <p:txBody>
          <a:bodyPr lIns="91425" tIns="91425" rIns="91425" bIns="91425" anchor="t" anchorCtr="0">
            <a:noAutofit/>
          </a:bodyPr>
          <a:lstStyle/>
          <a:p>
            <a:pPr lvl="0" rtl="0">
              <a:spcBef>
                <a:spcPts val="0"/>
              </a:spcBef>
              <a:buNone/>
            </a:pPr>
            <a:r>
              <a:rPr lang="en-US" sz="1600" dirty="0">
                <a:solidFill>
                  <a:srgbClr val="FFC000"/>
                </a:solidFill>
              </a:rPr>
              <a:t>Iteration</a:t>
            </a:r>
          </a:p>
        </p:txBody>
      </p:sp>
      <p:sp>
        <p:nvSpPr>
          <p:cNvPr id="27" name="Shape 75"/>
          <p:cNvSpPr txBox="1">
            <a:spLocks/>
          </p:cNvSpPr>
          <p:nvPr/>
        </p:nvSpPr>
        <p:spPr>
          <a:xfrm>
            <a:off x="3059097" y="465787"/>
            <a:ext cx="2933739" cy="789825"/>
          </a:xfrm>
          <a:prstGeom prst="rect">
            <a:avLst/>
          </a:prstGeom>
          <a:noFill/>
          <a:ln>
            <a:noFill/>
          </a:ln>
        </p:spPr>
        <p:txBody>
          <a:bodyPr vert="horz" lIns="0" tIns="0" rIns="0" bIns="45700" rtlCol="0" anchor="b" anchorCtr="0">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6250"/>
              </a:lnSpc>
              <a:spcBef>
                <a:spcPts val="0"/>
              </a:spcBef>
              <a:buClr>
                <a:schemeClr val="accent1"/>
              </a:buClr>
              <a:buSzPct val="25000"/>
              <a:buFont typeface="Helvetica Neue"/>
              <a:buNone/>
            </a:pPr>
            <a:r>
              <a:rPr lang="en-US" sz="4400" b="1" dirty="0" smtClean="0">
                <a:solidFill>
                  <a:srgbClr val="FFC000"/>
                </a:solidFill>
                <a:latin typeface="Helvetica Neue"/>
                <a:ea typeface="Helvetica Neue"/>
                <a:cs typeface="Helvetica Neue"/>
                <a:sym typeface="Helvetica Neue"/>
              </a:rPr>
              <a:t>Process</a:t>
            </a:r>
            <a:endParaRPr lang="en-US" sz="5400" b="1" dirty="0">
              <a:solidFill>
                <a:srgbClr val="FFC000"/>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Shape 132"/>
          <p:cNvSpPr txBox="1">
            <a:spLocks noGrp="1"/>
          </p:cNvSpPr>
          <p:nvPr>
            <p:ph idx="1"/>
          </p:nvPr>
        </p:nvSpPr>
        <p:spPr>
          <a:xfrm>
            <a:off x="431201" y="2226978"/>
            <a:ext cx="8220428" cy="2865527"/>
          </a:xfrm>
          <a:prstGeom prst="rect">
            <a:avLst/>
          </a:prstGeom>
          <a:noFill/>
          <a:ln>
            <a:noFill/>
          </a:ln>
        </p:spPr>
        <p:txBody>
          <a:bodyPr lIns="0" tIns="0" rIns="0" bIns="45700" anchor="t" anchorCtr="0">
            <a:noAutofit/>
          </a:bodyPr>
          <a:lstStyle/>
          <a:p>
            <a:pPr marL="50800" marR="0" lvl="0" indent="0" algn="ctr" rtl="0">
              <a:lnSpc>
                <a:spcPct val="100000"/>
              </a:lnSpc>
              <a:spcBef>
                <a:spcPts val="0"/>
              </a:spcBef>
              <a:spcAft>
                <a:spcPts val="0"/>
              </a:spcAft>
              <a:buClr>
                <a:schemeClr val="accent3"/>
              </a:buClr>
              <a:buSzPct val="100000"/>
              <a:buNone/>
            </a:pPr>
            <a:r>
              <a:rPr lang="en-US" sz="2000" b="1" i="0" u="none" strike="noStrike" cap="none" dirty="0">
                <a:solidFill>
                  <a:schemeClr val="accent3"/>
                </a:solidFill>
                <a:latin typeface="Helvetica Neue"/>
                <a:ea typeface="Helvetica Neue"/>
                <a:cs typeface="Helvetica Neue"/>
                <a:sym typeface="Helvetica Neue"/>
              </a:rPr>
              <a:t>What answers or partial answers to this question already exist</a:t>
            </a:r>
            <a:r>
              <a:rPr lang="en-US" sz="2000" b="1" i="0" u="none" strike="noStrike" cap="none" dirty="0" smtClean="0">
                <a:solidFill>
                  <a:schemeClr val="accent3"/>
                </a:solidFill>
                <a:latin typeface="Helvetica Neue"/>
                <a:ea typeface="Helvetica Neue"/>
                <a:cs typeface="Helvetica Neue"/>
                <a:sym typeface="Helvetica Neue"/>
              </a:rPr>
              <a:t>?</a:t>
            </a:r>
          </a:p>
          <a:p>
            <a:pPr marL="50800" marR="0" lvl="0" indent="0" algn="ctr" rtl="0">
              <a:lnSpc>
                <a:spcPct val="100000"/>
              </a:lnSpc>
              <a:spcBef>
                <a:spcPts val="0"/>
              </a:spcBef>
              <a:spcAft>
                <a:spcPts val="0"/>
              </a:spcAft>
              <a:buClr>
                <a:schemeClr val="accent3"/>
              </a:buClr>
              <a:buSzPct val="100000"/>
              <a:buNone/>
            </a:pPr>
            <a:endParaRPr lang="en-US" sz="2000" b="1" i="0" u="none" strike="noStrike" cap="none" dirty="0">
              <a:solidFill>
                <a:schemeClr val="accent3"/>
              </a:solidFill>
              <a:latin typeface="Helvetica Neue"/>
              <a:ea typeface="Helvetica Neue"/>
              <a:cs typeface="Helvetica Neue"/>
              <a:sym typeface="Helvetica Neue"/>
            </a:endParaRPr>
          </a:p>
          <a:p>
            <a:pPr marL="457207" lvl="1" indent="0" algn="ctr">
              <a:spcBef>
                <a:spcPts val="0"/>
              </a:spcBef>
              <a:buSzPct val="100000"/>
              <a:buNone/>
            </a:pPr>
            <a:endParaRPr lang="en-US" sz="2000" b="1" dirty="0" smtClean="0"/>
          </a:p>
          <a:p>
            <a:pPr marL="457207" lvl="1" indent="0" algn="ctr">
              <a:spcBef>
                <a:spcPts val="0"/>
              </a:spcBef>
              <a:buSzPct val="100000"/>
              <a:buNone/>
            </a:pPr>
            <a:r>
              <a:rPr lang="en-US" sz="2000" b="1" dirty="0" smtClean="0"/>
              <a:t>Organizations </a:t>
            </a:r>
            <a:r>
              <a:rPr lang="en-US" sz="2000" b="1" dirty="0"/>
              <a:t>such as the CDC are aware the heart disease is very prevalent, but the general population does not</a:t>
            </a:r>
            <a:r>
              <a:rPr lang="en-US" sz="2000" b="1" dirty="0" smtClean="0"/>
              <a:t>.</a:t>
            </a:r>
          </a:p>
          <a:p>
            <a:pPr lvl="1" algn="ctr">
              <a:spcBef>
                <a:spcPts val="0"/>
              </a:spcBef>
              <a:buSzPct val="100000"/>
              <a:buFont typeface="Arial" panose="020B0604020202020204" pitchFamily="34" charset="0"/>
              <a:buChar char="•"/>
            </a:pPr>
            <a:endParaRPr lang="en-US" sz="2000" dirty="0"/>
          </a:p>
          <a:p>
            <a:pPr marL="457207" lvl="1" indent="0" algn="ctr">
              <a:spcBef>
                <a:spcPts val="0"/>
              </a:spcBef>
              <a:buSzPct val="100000"/>
              <a:buNone/>
            </a:pPr>
            <a:endParaRPr lang="en-US" sz="2000" dirty="0"/>
          </a:p>
          <a:p>
            <a:pPr marL="50800" marR="0" lvl="0" indent="0" algn="ctr" rtl="0">
              <a:lnSpc>
                <a:spcPct val="100000"/>
              </a:lnSpc>
              <a:spcBef>
                <a:spcPts val="800"/>
              </a:spcBef>
              <a:spcAft>
                <a:spcPts val="0"/>
              </a:spcAft>
              <a:buClr>
                <a:schemeClr val="accent3"/>
              </a:buClr>
              <a:buSzPct val="100000"/>
              <a:buNone/>
            </a:pPr>
            <a:r>
              <a:rPr lang="en-US" sz="2000" b="1" i="0" u="none" strike="noStrike" cap="none" dirty="0">
                <a:solidFill>
                  <a:schemeClr val="accent3"/>
                </a:solidFill>
                <a:latin typeface="Helvetica Neue"/>
                <a:ea typeface="Helvetica Neue"/>
                <a:cs typeface="Helvetica Neue"/>
                <a:sym typeface="Helvetica Neue"/>
              </a:rPr>
              <a:t>What if anything is hard about answering your question</a:t>
            </a:r>
          </a:p>
          <a:p>
            <a:pPr marL="228600" marR="0" lvl="0" indent="-228600" algn="l" rtl="0">
              <a:lnSpc>
                <a:spcPct val="100000"/>
              </a:lnSpc>
              <a:spcBef>
                <a:spcPts val="800"/>
              </a:spcBef>
              <a:spcAft>
                <a:spcPts val="0"/>
              </a:spcAft>
              <a:buClr>
                <a:schemeClr val="accent3"/>
              </a:buClr>
              <a:buSzPct val="140000"/>
              <a:buFont typeface="Arial"/>
              <a:buNone/>
            </a:pPr>
            <a:endParaRPr sz="2000" b="0" i="0" u="none" strike="noStrike" cap="none" dirty="0">
              <a:solidFill>
                <a:schemeClr val="accent3"/>
              </a:solidFill>
              <a:latin typeface="Helvetica Neue"/>
              <a:ea typeface="Helvetica Neue"/>
              <a:cs typeface="Helvetica Neue"/>
              <a:sym typeface="Helvetica Neue"/>
            </a:endParaRPr>
          </a:p>
        </p:txBody>
      </p:sp>
      <p:sp>
        <p:nvSpPr>
          <p:cNvPr id="135" name="Shape 135"/>
          <p:cNvSpPr txBox="1">
            <a:spLocks noGrp="1"/>
          </p:cNvSpPr>
          <p:nvPr>
            <p:ph type="sldNum" sz="quarter" idx="12"/>
          </p:nvPr>
        </p:nvSpPr>
        <p:spPr>
          <a:prstGeom prst="rect">
            <a:avLst/>
          </a:prstGeom>
          <a:noFill/>
          <a:ln>
            <a:noFill/>
          </a:ln>
        </p:spPr>
        <p:txBody>
          <a:bodyPr lIns="0" tIns="0" rIns="0" bIns="0" anchor="b" anchorCtr="0">
            <a:noAutofit/>
          </a:bodyPr>
          <a:lstStyle/>
          <a:p>
            <a:pPr lvl="0" rtl="0">
              <a:spcBef>
                <a:spcPts val="0"/>
              </a:spcBef>
              <a:buClr>
                <a:srgbClr val="000000"/>
              </a:buClr>
              <a:buSzPct val="25000"/>
              <a:buFont typeface="Arial"/>
              <a:buNone/>
            </a:pPr>
            <a:fld id="{00000000-1234-1234-1234-123412341234}" type="slidenum">
              <a:rPr lang="en-US"/>
              <a:t>5</a:t>
            </a:fld>
            <a:endParaRPr lang="en-US"/>
          </a:p>
        </p:txBody>
      </p:sp>
      <p:sp>
        <p:nvSpPr>
          <p:cNvPr id="8" name="Shape 75"/>
          <p:cNvSpPr txBox="1">
            <a:spLocks noGrp="1"/>
          </p:cNvSpPr>
          <p:nvPr>
            <p:ph type="title"/>
          </p:nvPr>
        </p:nvSpPr>
        <p:spPr>
          <a:xfrm>
            <a:off x="3059097" y="465787"/>
            <a:ext cx="2933739"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400" b="1" i="0" u="none" strike="noStrike" cap="none" dirty="0" smtClean="0">
                <a:solidFill>
                  <a:srgbClr val="FFC000"/>
                </a:solidFill>
                <a:latin typeface="Helvetica Neue"/>
                <a:ea typeface="Helvetica Neue"/>
                <a:cs typeface="Helvetica Neue"/>
                <a:sym typeface="Helvetica Neue"/>
              </a:rPr>
              <a:t>Past Work</a:t>
            </a:r>
            <a:endParaRPr lang="en-US" sz="5400" b="1" dirty="0">
              <a:solidFill>
                <a:srgbClr val="FFC000"/>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idx="1"/>
          </p:nvPr>
        </p:nvSpPr>
        <p:spPr>
          <a:xfrm>
            <a:off x="870820" y="1731411"/>
            <a:ext cx="7808945" cy="2320085"/>
          </a:xfrm>
          <a:prstGeom prst="rect">
            <a:avLst/>
          </a:prstGeom>
          <a:noFill/>
          <a:ln>
            <a:noFill/>
          </a:ln>
        </p:spPr>
        <p:txBody>
          <a:bodyPr lIns="0" tIns="0" rIns="0" bIns="45700" anchor="t" anchorCtr="0">
            <a:noAutofit/>
          </a:bodyPr>
          <a:lstStyle/>
          <a:p>
            <a:pPr marL="393700" indent="-342900">
              <a:lnSpc>
                <a:spcPct val="200000"/>
              </a:lnSpc>
              <a:spcBef>
                <a:spcPts val="0"/>
              </a:spcBef>
              <a:buClr>
                <a:schemeClr val="accent3"/>
              </a:buClr>
              <a:buSzPct val="100000"/>
              <a:buFont typeface="Wingdings" panose="05000000000000000000" pitchFamily="2" charset="2"/>
              <a:buChar char="ü"/>
            </a:pPr>
            <a:r>
              <a:rPr lang="en-US" sz="2000" b="1" i="0" u="none" strike="noStrike" cap="none" dirty="0">
                <a:latin typeface="Helvetica Neue"/>
                <a:ea typeface="Helvetica Neue"/>
                <a:cs typeface="Helvetica Neue"/>
                <a:sym typeface="Helvetica Neue"/>
              </a:rPr>
              <a:t>What was your target population? </a:t>
            </a:r>
          </a:p>
          <a:p>
            <a:pPr marL="393700" indent="-342900">
              <a:lnSpc>
                <a:spcPct val="200000"/>
              </a:lnSpc>
              <a:spcBef>
                <a:spcPts val="800"/>
              </a:spcBef>
              <a:buClr>
                <a:schemeClr val="accent3"/>
              </a:buClr>
              <a:buSzPct val="100000"/>
              <a:buFont typeface="Wingdings" panose="05000000000000000000" pitchFamily="2" charset="2"/>
              <a:buChar char="ü"/>
            </a:pPr>
            <a:r>
              <a:rPr lang="en-US" sz="2000" b="1" i="0" u="none" strike="noStrike" cap="none" dirty="0">
                <a:latin typeface="Helvetica Neue"/>
                <a:ea typeface="Helvetica Neue"/>
                <a:cs typeface="Helvetica Neue"/>
                <a:sym typeface="Helvetica Neue"/>
              </a:rPr>
              <a:t>How closely does your data represent them?</a:t>
            </a:r>
          </a:p>
          <a:p>
            <a:pPr marL="393700" indent="-342900">
              <a:lnSpc>
                <a:spcPct val="200000"/>
              </a:lnSpc>
              <a:spcBef>
                <a:spcPts val="800"/>
              </a:spcBef>
              <a:buClr>
                <a:schemeClr val="accent3"/>
              </a:buClr>
              <a:buSzPct val="100000"/>
              <a:buFont typeface="Wingdings" panose="05000000000000000000" pitchFamily="2" charset="2"/>
              <a:buChar char="ü"/>
            </a:pPr>
            <a:r>
              <a:rPr lang="en-US" sz="2000" b="1" i="0" u="none" strike="noStrike" cap="none" dirty="0">
                <a:latin typeface="Helvetica Neue"/>
                <a:ea typeface="Helvetica Neue"/>
                <a:cs typeface="Helvetica Neue"/>
                <a:sym typeface="Helvetica Neue"/>
              </a:rPr>
              <a:t>Who collected it?</a:t>
            </a:r>
          </a:p>
          <a:p>
            <a:pPr marL="393700" indent="-342900">
              <a:lnSpc>
                <a:spcPct val="200000"/>
              </a:lnSpc>
              <a:spcBef>
                <a:spcPts val="800"/>
              </a:spcBef>
              <a:buClr>
                <a:schemeClr val="accent3"/>
              </a:buClr>
              <a:buSzPct val="100000"/>
              <a:buFont typeface="Wingdings" panose="05000000000000000000" pitchFamily="2" charset="2"/>
              <a:buChar char="ü"/>
            </a:pPr>
            <a:r>
              <a:rPr lang="en-US" sz="2000" b="1" i="0" u="none" strike="noStrike" cap="none" dirty="0">
                <a:latin typeface="Helvetica Neue"/>
                <a:ea typeface="Helvetica Neue"/>
                <a:cs typeface="Helvetica Neue"/>
                <a:sym typeface="Helvetica Neue"/>
              </a:rPr>
              <a:t>How reliable is it?</a:t>
            </a:r>
          </a:p>
          <a:p>
            <a:pPr marL="393700" indent="-342900">
              <a:lnSpc>
                <a:spcPct val="200000"/>
              </a:lnSpc>
              <a:spcBef>
                <a:spcPts val="800"/>
              </a:spcBef>
              <a:buClr>
                <a:schemeClr val="accent3"/>
              </a:buClr>
              <a:buSzPct val="100000"/>
              <a:buFont typeface="Wingdings" panose="05000000000000000000" pitchFamily="2" charset="2"/>
              <a:buChar char="ü"/>
            </a:pPr>
            <a:r>
              <a:rPr lang="en-US" sz="2000" b="1" i="0" u="none" strike="noStrike" cap="none" dirty="0">
                <a:latin typeface="Helvetica Neue"/>
                <a:ea typeface="Helvetica Neue"/>
                <a:cs typeface="Helvetica Neue"/>
                <a:sym typeface="Helvetica Neue"/>
              </a:rPr>
              <a:t>What problems did you discover in the data and how did you address them? </a:t>
            </a:r>
          </a:p>
          <a:p>
            <a:pPr marL="0" marR="0" lvl="0" indent="0" algn="l" rtl="0">
              <a:lnSpc>
                <a:spcPct val="100000"/>
              </a:lnSpc>
              <a:spcBef>
                <a:spcPts val="800"/>
              </a:spcBef>
              <a:spcAft>
                <a:spcPts val="0"/>
              </a:spcAft>
              <a:buNone/>
            </a:pPr>
            <a:endParaRPr sz="2000" dirty="0"/>
          </a:p>
          <a:p>
            <a:pPr marL="0" marR="0" lvl="0" indent="0" algn="l" rtl="0">
              <a:lnSpc>
                <a:spcPct val="100000"/>
              </a:lnSpc>
              <a:spcBef>
                <a:spcPts val="800"/>
              </a:spcBef>
              <a:spcAft>
                <a:spcPts val="0"/>
              </a:spcAft>
              <a:buClr>
                <a:schemeClr val="accent3"/>
              </a:buClr>
              <a:buSzPct val="25000"/>
              <a:buFont typeface="Arial"/>
              <a:buNone/>
            </a:pPr>
            <a:endParaRPr sz="2000" b="0" i="0" u="none" strike="noStrike" cap="none" dirty="0">
              <a:solidFill>
                <a:schemeClr val="accent3"/>
              </a:solidFill>
              <a:latin typeface="Helvetica Neue"/>
              <a:ea typeface="Helvetica Neue"/>
              <a:cs typeface="Helvetica Neue"/>
              <a:sym typeface="Helvetica Neue"/>
            </a:endParaRPr>
          </a:p>
        </p:txBody>
      </p:sp>
      <p:sp>
        <p:nvSpPr>
          <p:cNvPr id="145" name="Shape 145"/>
          <p:cNvSpPr txBox="1">
            <a:spLocks noGrp="1"/>
          </p:cNvSpPr>
          <p:nvPr>
            <p:ph type="sldNum" sz="quarter" idx="12"/>
          </p:nvPr>
        </p:nvSpPr>
        <p:spPr>
          <a:prstGeom prst="rect">
            <a:avLst/>
          </a:prstGeom>
          <a:noFill/>
          <a:ln>
            <a:noFill/>
          </a:ln>
        </p:spPr>
        <p:txBody>
          <a:bodyPr lIns="0" tIns="0" rIns="0" bIns="0" anchor="b" anchorCtr="0">
            <a:noAutofit/>
          </a:bodyPr>
          <a:lstStyle/>
          <a:p>
            <a:pPr lvl="0" rtl="0">
              <a:spcBef>
                <a:spcPts val="0"/>
              </a:spcBef>
              <a:buClr>
                <a:srgbClr val="000000"/>
              </a:buClr>
              <a:buSzPct val="25000"/>
              <a:buFont typeface="Arial"/>
              <a:buNone/>
            </a:pPr>
            <a:fld id="{00000000-1234-1234-1234-123412341234}" type="slidenum">
              <a:rPr lang="en-US"/>
              <a:t>6</a:t>
            </a:fld>
            <a:endParaRPr lang="en-US"/>
          </a:p>
        </p:txBody>
      </p:sp>
      <p:sp>
        <p:nvSpPr>
          <p:cNvPr id="146" name="Shape 146"/>
          <p:cNvSpPr/>
          <p:nvPr/>
        </p:nvSpPr>
        <p:spPr>
          <a:xfrm>
            <a:off x="214475" y="6227150"/>
            <a:ext cx="336900" cy="358500"/>
          </a:xfrm>
          <a:prstGeom prst="ellipse">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n>
                <a:solidFill>
                  <a:srgbClr val="FF0000"/>
                </a:solidFill>
              </a:ln>
            </a:endParaRPr>
          </a:p>
        </p:txBody>
      </p:sp>
      <p:sp>
        <p:nvSpPr>
          <p:cNvPr id="9" name="Shape 75"/>
          <p:cNvSpPr txBox="1">
            <a:spLocks noGrp="1"/>
          </p:cNvSpPr>
          <p:nvPr>
            <p:ph type="title"/>
          </p:nvPr>
        </p:nvSpPr>
        <p:spPr>
          <a:xfrm>
            <a:off x="631820" y="332217"/>
            <a:ext cx="7358468"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000" b="1" i="0" u="none" strike="noStrike" cap="none" dirty="0" smtClean="0">
                <a:solidFill>
                  <a:srgbClr val="FFC000"/>
                </a:solidFill>
                <a:latin typeface="Helvetica Neue"/>
                <a:ea typeface="Helvetica Neue"/>
                <a:cs typeface="Helvetica Neue"/>
                <a:sym typeface="Helvetica Neue"/>
              </a:rPr>
              <a:t>Data Collection &amp; Quality</a:t>
            </a:r>
            <a:endParaRPr lang="en-US" sz="4800" b="1" dirty="0">
              <a:solidFill>
                <a:srgbClr val="FFC000"/>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Shape 153"/>
          <p:cNvSpPr txBox="1">
            <a:spLocks noGrp="1"/>
          </p:cNvSpPr>
          <p:nvPr>
            <p:ph type="sldNum" sz="quarter" idx="12"/>
          </p:nvPr>
        </p:nvSpPr>
        <p:spPr>
          <a:prstGeom prst="rect">
            <a:avLst/>
          </a:prstGeom>
        </p:spPr>
        <p:txBody>
          <a:bodyPr lIns="0" tIns="0" rIns="0" bIns="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pic>
        <p:nvPicPr>
          <p:cNvPr id="154" name="Shape 154"/>
          <p:cNvPicPr preferRelativeResize="0"/>
          <p:nvPr/>
        </p:nvPicPr>
        <p:blipFill>
          <a:blip r:embed="rId3">
            <a:alphaModFix/>
          </a:blip>
          <a:stretch>
            <a:fillRect/>
          </a:stretch>
        </p:blipFill>
        <p:spPr>
          <a:xfrm>
            <a:off x="860969" y="1697368"/>
            <a:ext cx="7534275" cy="4857750"/>
          </a:xfrm>
          <a:prstGeom prst="rect">
            <a:avLst/>
          </a:prstGeom>
          <a:noFill/>
          <a:ln>
            <a:noFill/>
          </a:ln>
        </p:spPr>
      </p:pic>
      <p:sp>
        <p:nvSpPr>
          <p:cNvPr id="6" name="Shape 75"/>
          <p:cNvSpPr txBox="1">
            <a:spLocks noGrp="1"/>
          </p:cNvSpPr>
          <p:nvPr>
            <p:ph type="title"/>
          </p:nvPr>
        </p:nvSpPr>
        <p:spPr>
          <a:xfrm>
            <a:off x="2108928" y="590570"/>
            <a:ext cx="4545091"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800" b="1" dirty="0" smtClean="0">
                <a:solidFill>
                  <a:srgbClr val="FFC000"/>
                </a:solidFill>
              </a:rPr>
              <a:t>Exploration</a:t>
            </a:r>
            <a:endParaRPr lang="en-US" sz="4800" b="1" dirty="0">
              <a:solidFill>
                <a:srgbClr val="FFC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Shape 170"/>
          <p:cNvSpPr txBox="1">
            <a:spLocks noGrp="1"/>
          </p:cNvSpPr>
          <p:nvPr>
            <p:ph type="sldNum" sz="quarter" idx="12"/>
          </p:nvPr>
        </p:nvSpPr>
        <p:spPr>
          <a:prstGeom prst="rect">
            <a:avLst/>
          </a:prstGeom>
        </p:spPr>
        <p:txBody>
          <a:bodyPr lIns="0" tIns="0" rIns="0" bIns="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
        <p:nvSpPr>
          <p:cNvPr id="5" name="Shape 75"/>
          <p:cNvSpPr txBox="1">
            <a:spLocks noGrp="1"/>
          </p:cNvSpPr>
          <p:nvPr>
            <p:ph type="title"/>
          </p:nvPr>
        </p:nvSpPr>
        <p:spPr>
          <a:xfrm>
            <a:off x="856903" y="3033213"/>
            <a:ext cx="7358468"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800" b="1" dirty="0" smtClean="0">
                <a:solidFill>
                  <a:srgbClr val="FFC000"/>
                </a:solidFill>
              </a:rPr>
              <a:t>Machine Learning</a:t>
            </a:r>
            <a:endParaRPr lang="en-US" sz="4800" b="1" dirty="0">
              <a:solidFill>
                <a:srgbClr val="FFC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idx="1"/>
          </p:nvPr>
        </p:nvSpPr>
        <p:spPr>
          <a:xfrm>
            <a:off x="631820" y="1884112"/>
            <a:ext cx="7908337" cy="4195481"/>
          </a:xfrm>
          <a:prstGeom prst="rect">
            <a:avLst/>
          </a:prstGeom>
          <a:noFill/>
          <a:ln>
            <a:noFill/>
          </a:ln>
        </p:spPr>
        <p:txBody>
          <a:bodyPr lIns="0" tIns="0" rIns="0" bIns="45700" anchor="t" anchorCtr="0">
            <a:noAutofit/>
          </a:bodyPr>
          <a:lstStyle/>
          <a:p>
            <a:pPr marL="228600" marR="0" lvl="0" indent="-228600" algn="ctr" rtl="0">
              <a:lnSpc>
                <a:spcPct val="100000"/>
              </a:lnSpc>
              <a:spcBef>
                <a:spcPts val="800"/>
              </a:spcBef>
              <a:spcAft>
                <a:spcPts val="0"/>
              </a:spcAft>
              <a:buClr>
                <a:schemeClr val="accent3"/>
              </a:buClr>
              <a:buSzPct val="140000"/>
              <a:buFont typeface="Arial"/>
              <a:buNone/>
            </a:pPr>
            <a:endParaRPr lang="en-US" sz="2000" b="1" dirty="0"/>
          </a:p>
          <a:p>
            <a:pPr marL="228600" marR="0" lvl="0" indent="-228600" algn="ctr" rtl="0">
              <a:lnSpc>
                <a:spcPct val="100000"/>
              </a:lnSpc>
              <a:spcBef>
                <a:spcPts val="800"/>
              </a:spcBef>
              <a:spcAft>
                <a:spcPts val="0"/>
              </a:spcAft>
              <a:buClr>
                <a:schemeClr val="accent3"/>
              </a:buClr>
              <a:buSzPct val="140000"/>
              <a:buFont typeface="Arial"/>
              <a:buNone/>
            </a:pPr>
            <a:r>
              <a:rPr lang="en-US" sz="2800" b="1" dirty="0" smtClean="0">
                <a:solidFill>
                  <a:srgbClr val="FFC000"/>
                </a:solidFill>
              </a:rPr>
              <a:t>Small Dataset</a:t>
            </a:r>
          </a:p>
          <a:p>
            <a:pPr marL="228600" marR="0" lvl="0" indent="-228600" algn="ctr" rtl="0">
              <a:lnSpc>
                <a:spcPct val="100000"/>
              </a:lnSpc>
              <a:spcBef>
                <a:spcPts val="800"/>
              </a:spcBef>
              <a:spcAft>
                <a:spcPts val="0"/>
              </a:spcAft>
              <a:buClr>
                <a:schemeClr val="accent3"/>
              </a:buClr>
              <a:buSzPct val="140000"/>
              <a:buFont typeface="Arial"/>
              <a:buNone/>
            </a:pPr>
            <a:r>
              <a:rPr lang="en-US" sz="2800" b="1" dirty="0" smtClean="0">
                <a:solidFill>
                  <a:srgbClr val="FFC000"/>
                </a:solidFill>
              </a:rPr>
              <a:t>Sex Distribution Imbalance</a:t>
            </a:r>
          </a:p>
          <a:p>
            <a:pPr marL="228600" marR="0" lvl="0" indent="-228600" algn="ctr" rtl="0">
              <a:lnSpc>
                <a:spcPct val="100000"/>
              </a:lnSpc>
              <a:spcBef>
                <a:spcPts val="800"/>
              </a:spcBef>
              <a:spcAft>
                <a:spcPts val="0"/>
              </a:spcAft>
              <a:buClr>
                <a:schemeClr val="accent3"/>
              </a:buClr>
              <a:buSzPct val="140000"/>
              <a:buFont typeface="Arial"/>
              <a:buNone/>
            </a:pPr>
            <a:r>
              <a:rPr lang="en-US" sz="2800" b="1" dirty="0" smtClean="0">
                <a:solidFill>
                  <a:srgbClr val="FFC000"/>
                </a:solidFill>
              </a:rPr>
              <a:t>Model Validation</a:t>
            </a:r>
          </a:p>
          <a:p>
            <a:pPr marL="228600" marR="0" lvl="0" indent="-228600" algn="ctr" rtl="0">
              <a:lnSpc>
                <a:spcPct val="100000"/>
              </a:lnSpc>
              <a:spcBef>
                <a:spcPts val="800"/>
              </a:spcBef>
              <a:spcAft>
                <a:spcPts val="0"/>
              </a:spcAft>
              <a:buClr>
                <a:schemeClr val="accent3"/>
              </a:buClr>
              <a:buSzPct val="140000"/>
              <a:buFont typeface="Arial"/>
              <a:buNone/>
            </a:pPr>
            <a:endParaRPr lang="en-US" sz="2800" b="1" dirty="0" smtClean="0">
              <a:solidFill>
                <a:srgbClr val="FFC000"/>
              </a:solidFill>
            </a:endParaRPr>
          </a:p>
          <a:p>
            <a:pPr marL="228600" marR="0" lvl="0" indent="-228600" algn="ctr" rtl="0">
              <a:lnSpc>
                <a:spcPct val="100000"/>
              </a:lnSpc>
              <a:spcBef>
                <a:spcPts val="800"/>
              </a:spcBef>
              <a:spcAft>
                <a:spcPts val="0"/>
              </a:spcAft>
              <a:buClr>
                <a:schemeClr val="accent3"/>
              </a:buClr>
              <a:buSzPct val="140000"/>
              <a:buFont typeface="Arial"/>
              <a:buNone/>
            </a:pPr>
            <a:r>
              <a:rPr lang="en-US" sz="2800" b="1" dirty="0" smtClean="0">
                <a:solidFill>
                  <a:srgbClr val="FFC000"/>
                </a:solidFill>
              </a:rPr>
              <a:t>We’re </a:t>
            </a:r>
            <a:r>
              <a:rPr lang="en-US" sz="2800" b="1" dirty="0">
                <a:solidFill>
                  <a:srgbClr val="FFC000"/>
                </a:solidFill>
              </a:rPr>
              <a:t>not doctors</a:t>
            </a:r>
            <a:r>
              <a:rPr lang="en-US" sz="2000" b="1" dirty="0"/>
              <a:t>, users should check in with a real doctor for more certain conclusions and for next steps</a:t>
            </a:r>
          </a:p>
        </p:txBody>
      </p:sp>
      <p:sp>
        <p:nvSpPr>
          <p:cNvPr id="180" name="Shape 180"/>
          <p:cNvSpPr txBox="1">
            <a:spLocks noGrp="1"/>
          </p:cNvSpPr>
          <p:nvPr>
            <p:ph type="sldNum" sz="quarter" idx="12"/>
          </p:nvPr>
        </p:nvSpPr>
        <p:spPr>
          <a:prstGeom prst="rect">
            <a:avLst/>
          </a:prstGeom>
          <a:noFill/>
          <a:ln>
            <a:noFill/>
          </a:ln>
        </p:spPr>
        <p:txBody>
          <a:bodyPr lIns="0" tIns="0" rIns="0" bIns="0" anchor="b" anchorCtr="0">
            <a:noAutofit/>
          </a:bodyPr>
          <a:lstStyle/>
          <a:p>
            <a:pPr lvl="0" rtl="0">
              <a:spcBef>
                <a:spcPts val="0"/>
              </a:spcBef>
              <a:buClr>
                <a:srgbClr val="000000"/>
              </a:buClr>
              <a:buSzPct val="25000"/>
              <a:buFont typeface="Arial"/>
              <a:buNone/>
            </a:pPr>
            <a:fld id="{00000000-1234-1234-1234-123412341234}" type="slidenum">
              <a:rPr lang="en-US"/>
              <a:t>9</a:t>
            </a:fld>
            <a:endParaRPr lang="en-US"/>
          </a:p>
        </p:txBody>
      </p:sp>
      <p:sp>
        <p:nvSpPr>
          <p:cNvPr id="8" name="Shape 75"/>
          <p:cNvSpPr txBox="1">
            <a:spLocks noGrp="1"/>
          </p:cNvSpPr>
          <p:nvPr>
            <p:ph type="title"/>
          </p:nvPr>
        </p:nvSpPr>
        <p:spPr>
          <a:xfrm>
            <a:off x="631820" y="332217"/>
            <a:ext cx="7358468" cy="789825"/>
          </a:xfrm>
          <a:prstGeom prst="rect">
            <a:avLst/>
          </a:prstGeom>
          <a:noFill/>
          <a:ln>
            <a:noFill/>
          </a:ln>
        </p:spPr>
        <p:txBody>
          <a:bodyPr lIns="0" tIns="0" rIns="0" bIns="45700" anchor="b" anchorCtr="0">
            <a:noAutofit/>
          </a:bodyPr>
          <a:lstStyle/>
          <a:p>
            <a:pPr marL="0" marR="0" lvl="0" indent="0" algn="ctr" rtl="0">
              <a:lnSpc>
                <a:spcPct val="106250"/>
              </a:lnSpc>
              <a:spcBef>
                <a:spcPts val="0"/>
              </a:spcBef>
              <a:buClr>
                <a:schemeClr val="accent1"/>
              </a:buClr>
              <a:buSzPct val="25000"/>
              <a:buFont typeface="Helvetica Neue"/>
              <a:buNone/>
            </a:pPr>
            <a:r>
              <a:rPr lang="en-US" sz="4000" b="1" i="0" u="none" strike="noStrike" cap="none" dirty="0" smtClean="0">
                <a:solidFill>
                  <a:srgbClr val="FFC000"/>
                </a:solidFill>
                <a:latin typeface="Helvetica Neue"/>
                <a:ea typeface="Helvetica Neue"/>
                <a:cs typeface="Helvetica Neue"/>
                <a:sym typeface="Helvetica Neue"/>
              </a:rPr>
              <a:t>Limitations &amp; Future Work</a:t>
            </a:r>
            <a:endParaRPr lang="en-US" sz="4800" b="1" dirty="0">
              <a:solidFill>
                <a:srgbClr val="FFC000"/>
              </a:solidFill>
            </a:endParaRP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69</TotalTime>
  <Words>698</Words>
  <Application>Microsoft Office PowerPoint</Application>
  <PresentationFormat>On-screen Show (4:3)</PresentationFormat>
  <Paragraphs>121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Century Gothic</vt:lpstr>
      <vt:lpstr>Calibri</vt:lpstr>
      <vt:lpstr>Wingdings 3</vt:lpstr>
      <vt:lpstr>Helvetica Neue</vt:lpstr>
      <vt:lpstr>Arial</vt:lpstr>
      <vt:lpstr>Wingdings</vt:lpstr>
      <vt:lpstr>Ion</vt:lpstr>
      <vt:lpstr>Heart Disease Prevalence and Prediction</vt:lpstr>
      <vt:lpstr>Questions</vt:lpstr>
      <vt:lpstr>Product</vt:lpstr>
      <vt:lpstr>PowerPoint Presentation</vt:lpstr>
      <vt:lpstr>Past Work</vt:lpstr>
      <vt:lpstr>Data Collection &amp; Quality</vt:lpstr>
      <vt:lpstr>Exploration</vt:lpstr>
      <vt:lpstr>Machine Learning</vt:lpstr>
      <vt:lpstr>Limitations &amp; Future 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Prevalence and Prediction</dc:title>
  <dc:creator>Susrutha Gongalla</dc:creator>
  <cp:lastModifiedBy>Susrutha Gongalla</cp:lastModifiedBy>
  <cp:revision>9</cp:revision>
  <dcterms:modified xsi:type="dcterms:W3CDTF">2016-04-26T04:38:15Z</dcterms:modified>
</cp:coreProperties>
</file>