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890ed15b77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890ed15b77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8b92db8c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8b92db8c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8b92db8c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8b92db8c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8b92db8c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8b92db8c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8b92db8c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8b92db8c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8b92db8c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8b92db8c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8b92db8c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8b92db8c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8b92db8c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8b92db8c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8b92db8c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8b92db8c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8b92db8c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8b92db8c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fd4b0729f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fd4b0729f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fd4b0729f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fd4b0729f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8c03ed80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8c03ed80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8c03ed80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8c03ed80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8c03ed80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c8c03ed80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890ed15b77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890ed15b77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8b92db8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8b92db8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8b92db8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8b92db8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8b92db8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8b92db8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8b92db8c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8b92db8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8b92db8c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8b92db8c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8b92db8c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8b92db8c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8b92db8c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8b92db8c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046400"/>
            <a:ext cx="8520600" cy="14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9600" y="2737575"/>
            <a:ext cx="82248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310950" y="942300"/>
            <a:ext cx="7380000" cy="87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/>
        </p:nvSpPr>
        <p:spPr>
          <a:xfrm>
            <a:off x="8288850" y="424800"/>
            <a:ext cx="548700" cy="542100"/>
          </a:xfrm>
          <a:prstGeom prst="rect">
            <a:avLst/>
          </a:prstGeom>
          <a:solidFill>
            <a:srgbClr val="FF4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987600" y="424800"/>
            <a:ext cx="275700" cy="542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824950" y="424800"/>
            <a:ext cx="137100" cy="54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738500" y="424800"/>
            <a:ext cx="60900" cy="542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310950" y="4575425"/>
            <a:ext cx="2816400" cy="90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" name="Google Shape;1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14500" y="4232851"/>
            <a:ext cx="2515000" cy="65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2"/>
          <p:cNvCxnSpPr/>
          <p:nvPr/>
        </p:nvCxnSpPr>
        <p:spPr>
          <a:xfrm>
            <a:off x="6021150" y="4572000"/>
            <a:ext cx="2816400" cy="90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8288850" y="424800"/>
            <a:ext cx="548700" cy="542100"/>
          </a:xfrm>
          <a:prstGeom prst="rect">
            <a:avLst/>
          </a:prstGeom>
          <a:solidFill>
            <a:srgbClr val="FF4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7987600" y="424800"/>
            <a:ext cx="275700" cy="542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7824950" y="424800"/>
            <a:ext cx="137100" cy="54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738500" y="424800"/>
            <a:ext cx="60900" cy="542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72619" t="0"/>
          <a:stretch/>
        </p:blipFill>
        <p:spPr>
          <a:xfrm>
            <a:off x="310950" y="4434575"/>
            <a:ext cx="688625" cy="65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3"/>
          <p:cNvCxnSpPr/>
          <p:nvPr/>
        </p:nvCxnSpPr>
        <p:spPr>
          <a:xfrm>
            <a:off x="1046850" y="4568875"/>
            <a:ext cx="7790700" cy="90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8288850" y="424800"/>
            <a:ext cx="548700" cy="542100"/>
          </a:xfrm>
          <a:prstGeom prst="rect">
            <a:avLst/>
          </a:prstGeom>
          <a:solidFill>
            <a:srgbClr val="FF4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7987600" y="424800"/>
            <a:ext cx="275700" cy="542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7824950" y="424800"/>
            <a:ext cx="137100" cy="54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738500" y="424800"/>
            <a:ext cx="60900" cy="542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" name="Google Shape;39;p4"/>
          <p:cNvPicPr preferRelativeResize="0"/>
          <p:nvPr/>
        </p:nvPicPr>
        <p:blipFill rotWithShape="1">
          <a:blip r:embed="rId2">
            <a:alphaModFix/>
          </a:blip>
          <a:srcRect b="0" l="0" r="72619" t="0"/>
          <a:stretch/>
        </p:blipFill>
        <p:spPr>
          <a:xfrm>
            <a:off x="310950" y="4434575"/>
            <a:ext cx="688625" cy="65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4"/>
          <p:cNvCxnSpPr/>
          <p:nvPr/>
        </p:nvCxnSpPr>
        <p:spPr>
          <a:xfrm>
            <a:off x="1046850" y="4568875"/>
            <a:ext cx="7790700" cy="90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/>
        </p:nvSpPr>
        <p:spPr>
          <a:xfrm>
            <a:off x="2565000" y="1932150"/>
            <a:ext cx="40140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Thank You</a:t>
            </a:r>
            <a:endParaRPr sz="4900"/>
          </a:p>
        </p:txBody>
      </p:sp>
      <p:cxnSp>
        <p:nvCxnSpPr>
          <p:cNvPr id="43" name="Google Shape;43;p5"/>
          <p:cNvCxnSpPr/>
          <p:nvPr/>
        </p:nvCxnSpPr>
        <p:spPr>
          <a:xfrm>
            <a:off x="310950" y="942300"/>
            <a:ext cx="7380000" cy="87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Google Shape;44;p5"/>
          <p:cNvSpPr/>
          <p:nvPr/>
        </p:nvSpPr>
        <p:spPr>
          <a:xfrm>
            <a:off x="8288850" y="424800"/>
            <a:ext cx="548700" cy="542100"/>
          </a:xfrm>
          <a:prstGeom prst="rect">
            <a:avLst/>
          </a:prstGeom>
          <a:solidFill>
            <a:srgbClr val="FF4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7987600" y="424800"/>
            <a:ext cx="275700" cy="542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7824950" y="424800"/>
            <a:ext cx="137100" cy="54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7738500" y="424800"/>
            <a:ext cx="60900" cy="542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5"/>
          <p:cNvCxnSpPr/>
          <p:nvPr/>
        </p:nvCxnSpPr>
        <p:spPr>
          <a:xfrm>
            <a:off x="310950" y="4575425"/>
            <a:ext cx="2816400" cy="90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9" name="Google Shape;4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14500" y="4232851"/>
            <a:ext cx="2515000" cy="65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Google Shape;50;p5"/>
          <p:cNvCxnSpPr/>
          <p:nvPr/>
        </p:nvCxnSpPr>
        <p:spPr>
          <a:xfrm>
            <a:off x="6021150" y="4572000"/>
            <a:ext cx="2816400" cy="90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2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ctrTitle"/>
          </p:nvPr>
        </p:nvSpPr>
        <p:spPr>
          <a:xfrm>
            <a:off x="311700" y="1046400"/>
            <a:ext cx="8520600" cy="144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9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RayDF: Neural Ray-Surface Distance Fields with Multi-view Consistency  (</a:t>
            </a: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NeurIPS 2023</a:t>
            </a:r>
            <a:r>
              <a:rPr lang="en" sz="29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98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80"/>
          </a:p>
        </p:txBody>
      </p:sp>
      <p:sp>
        <p:nvSpPr>
          <p:cNvPr id="56" name="Google Shape;56;p6"/>
          <p:cNvSpPr txBox="1"/>
          <p:nvPr>
            <p:ph idx="1" type="subTitle"/>
          </p:nvPr>
        </p:nvSpPr>
        <p:spPr>
          <a:xfrm>
            <a:off x="459600" y="2737575"/>
            <a:ext cx="82248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MCA Final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 Ray Visibility Classifier</a:t>
            </a:r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397" y="1330022"/>
            <a:ext cx="5713699" cy="15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4263" y="3128325"/>
            <a:ext cx="5435621" cy="3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7875" y="3759839"/>
            <a:ext cx="5348399" cy="4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Multi-View Consistency Optimizer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Used to train both the Models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Given - K posed depth images (H X W) of static 3D scenes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Training module consists of 2 stages : -</a:t>
            </a:r>
            <a:b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Stage 1 - Training Dual-ray Visibility Classifier</a:t>
            </a:r>
            <a:b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Stage 2 - Training Ray-Surface Distance Network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Ultimate goal - optimize main Ray-surface Network and drive it to be Multi-View Consistent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Steps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Converting depth images to ray-surface distance - We get K*H*W training ray-distance pairs for a specific 3D scene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 1 training ray</a:t>
            </a:r>
            <a:r>
              <a:rPr i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(r,d) 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 sample M rays in a ball centering at surface point </a:t>
            </a:r>
            <a:r>
              <a:rPr i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endParaRPr i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i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Calculate distances between </a:t>
            </a:r>
            <a:r>
              <a:rPr i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 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and the M sampled rays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Generate M ray pairs, feed them to Classifier and get </a:t>
            </a:r>
            <a:b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Visibility Scores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i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375" y="1990288"/>
            <a:ext cx="115518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8375" y="2725763"/>
            <a:ext cx="115518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8375" y="3874725"/>
            <a:ext cx="1155188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Steps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Feed primary ray and M sampled rays to Ray-surface distance network and estimate the surface distances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 the following Multi-View Consistent Loss Function to optimize the ray-surface distance until convergence: -</a:t>
            </a:r>
            <a:b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650" y="1932675"/>
            <a:ext cx="15906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5050" y="3362613"/>
            <a:ext cx="43338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Evaluation on Blender Dataset: -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Group 1 - Testing on depth images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Group 2 - Testing on RGB and RGBD images</a:t>
            </a:r>
            <a:b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102" y="2665800"/>
            <a:ext cx="3988025" cy="16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On DM-SR dataset: -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821" y="1866150"/>
            <a:ext cx="5455924" cy="22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On ScanNet dataset: -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100" y="1865550"/>
            <a:ext cx="6314075" cy="25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Code-Base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b="11660" l="0" r="13562" t="0"/>
          <a:stretch/>
        </p:blipFill>
        <p:spPr>
          <a:xfrm>
            <a:off x="311700" y="1017725"/>
            <a:ext cx="2879600" cy="331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700" y="1017725"/>
            <a:ext cx="2514600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2700" y="1017725"/>
            <a:ext cx="3009900" cy="2899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to set-up code-base and train model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</a:rPr>
              <a:t>pip install -r requirements.txt</a:t>
            </a:r>
            <a:endParaRPr sz="1000">
              <a:solidFill>
                <a:srgbClr val="E6EDF3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highlight>
                  <a:srgbClr val="161B22"/>
                </a:highlight>
              </a:rPr>
              <a:t>sh datasets/download.sh blender</a:t>
            </a:r>
            <a:endParaRPr sz="1000">
              <a:solidFill>
                <a:srgbClr val="E6EDF3"/>
              </a:solidFill>
              <a:highlight>
                <a:srgbClr val="161B22"/>
              </a:highlight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6EDF3"/>
              </a:solidFill>
              <a:highlight>
                <a:srgbClr val="161B22"/>
              </a:highlight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highlight>
                  <a:srgbClr val="161B22"/>
                </a:highlight>
              </a:rPr>
              <a:t>CUDA_VISIBLE_DEVICES=0 python run_cls.py --config configs/blender_cls.txt --scene lego</a:t>
            </a:r>
            <a:endParaRPr sz="1000">
              <a:solidFill>
                <a:srgbClr val="E6EDF3"/>
              </a:solidFill>
              <a:highlight>
                <a:srgbClr val="161B22"/>
              </a:highlight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6EDF3"/>
              </a:solidFill>
              <a:highlight>
                <a:srgbClr val="161B2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highlight>
                  <a:srgbClr val="161B22"/>
                </a:highlight>
              </a:rPr>
              <a:t>CUDA_VISIBLE_DEVICES=0 python run_mv.py --config configs/blender.txt --scene lego</a:t>
            </a:r>
            <a:endParaRPr sz="1000">
              <a:solidFill>
                <a:srgbClr val="E6EDF3"/>
              </a:solidFill>
              <a:highlight>
                <a:srgbClr val="161B22"/>
              </a:highlight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6EDF3"/>
              </a:solidFill>
              <a:highlight>
                <a:srgbClr val="161B2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highlight>
                  <a:srgbClr val="161B22"/>
                </a:highlight>
              </a:rPr>
              <a:t>CUDA_VISIBLE_DEVICES=0 python run_mv.py --config configs/blender.txt --scene lego --eval_only</a:t>
            </a:r>
            <a:endParaRPr sz="1000">
              <a:solidFill>
                <a:srgbClr val="E6EDF3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E6EDF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made in Params (blender.txt)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Local: 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Original: -</a:t>
            </a:r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50" y="1424200"/>
            <a:ext cx="2572525" cy="30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0375" y="1190000"/>
            <a:ext cx="1723950" cy="33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Background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3D Representations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Related Work and Gaps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Proposed Model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Code-Base Set-up &amp; Execution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made in Params (blender_cls.txt)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Local: -</a:t>
            </a:r>
            <a:endParaRPr/>
          </a:p>
        </p:txBody>
      </p:sp>
      <p:sp>
        <p:nvSpPr>
          <p:cNvPr id="188" name="Google Shape;188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Original: -</a:t>
            </a:r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775" y="1290612"/>
            <a:ext cx="1981750" cy="31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8200" y="1290600"/>
            <a:ext cx="1760150" cy="32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Results</a:t>
            </a:r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61746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/>
          <p:nvPr/>
        </p:nvSpPr>
        <p:spPr>
          <a:xfrm>
            <a:off x="3462550" y="3115300"/>
            <a:ext cx="5369700" cy="110700"/>
          </a:xfrm>
          <a:prstGeom prst="rect">
            <a:avLst/>
          </a:prstGeom>
          <a:solidFill>
            <a:srgbClr val="FFE599">
              <a:alpha val="66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281825" y="3442425"/>
            <a:ext cx="1806900" cy="392400"/>
          </a:xfrm>
          <a:prstGeom prst="rect">
            <a:avLst/>
          </a:prstGeom>
          <a:solidFill>
            <a:srgbClr val="FFE599">
              <a:alpha val="66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Results</a:t>
            </a:r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25" y="1564275"/>
            <a:ext cx="8839200" cy="151472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/>
          <p:nvPr/>
        </p:nvSpPr>
        <p:spPr>
          <a:xfrm>
            <a:off x="5425325" y="2898875"/>
            <a:ext cx="699600" cy="196200"/>
          </a:xfrm>
          <a:prstGeom prst="rect">
            <a:avLst/>
          </a:prstGeom>
          <a:solidFill>
            <a:srgbClr val="FFE599">
              <a:alpha val="66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211375" y="2420775"/>
            <a:ext cx="1842000" cy="226500"/>
          </a:xfrm>
          <a:prstGeom prst="rect">
            <a:avLst/>
          </a:prstGeom>
          <a:solidFill>
            <a:srgbClr val="FFE599">
              <a:alpha val="66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2883775" y="1580300"/>
            <a:ext cx="5002500" cy="130800"/>
          </a:xfrm>
          <a:prstGeom prst="rect">
            <a:avLst/>
          </a:prstGeom>
          <a:solidFill>
            <a:srgbClr val="FFE599">
              <a:alpha val="66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General Problem Statement 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- Learning accurate and efficient 3D shape representations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 cases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- Computer-Aided design, Augmented reality, Virtual Reality, Robotics etc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Different tasks in 3D realm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- Shape reconstruction, Novel View Synthesis, Scene Understanding, Obtaining 3D shapes or 2D views from trained networks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Representations</a:t>
            </a:r>
            <a:endParaRPr/>
          </a:p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Coordinate based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- Example Occupancy fields, Un/Signed fields, Radiance Fields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Ray based 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- 3D shapes represented in terms of rays of light that interact with them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Work</a:t>
            </a:r>
            <a:endParaRPr/>
          </a:p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Different models have been developed using both representations.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Coordinate based models work well on downstream tasks but fail to perform on obtaining 3D shapes or 2D views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Ray based models - (LFN, NeuLF, PRIF, DDF) - Perform better in obtaining 3D shapes and 2D views. But learned shapes are imperfect (lack of Multi-View Consistency)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50" y="811650"/>
            <a:ext cx="4353450" cy="328844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/>
          <p:nvPr/>
        </p:nvSpPr>
        <p:spPr>
          <a:xfrm>
            <a:off x="5546750" y="1809375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Model is trying to learn a 3D object but there is no consistency when viewed from different angles 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🥲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2"/>
          <p:cNvPicPr preferRelativeResize="0"/>
          <p:nvPr/>
        </p:nvPicPr>
        <p:blipFill rotWithShape="1">
          <a:blip r:embed="rId3">
            <a:alphaModFix/>
          </a:blip>
          <a:srcRect b="0" l="-2980" r="2980" t="0"/>
          <a:stretch/>
        </p:blipFill>
        <p:spPr>
          <a:xfrm>
            <a:off x="1339975" y="743675"/>
            <a:ext cx="3000375" cy="35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/>
        </p:nvSpPr>
        <p:spPr>
          <a:xfrm>
            <a:off x="5593900" y="22023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re-generation is Multi-View Consistent!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🤩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1685925"/>
            <a:ext cx="71818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Ray-Surface Distance Field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Taking spherical parameterized ray ( radial distance, Polar angle and azimuthal angle) as input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Regressed distance between ray starting point and surface hitting point</a:t>
            </a:r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725" y="2436838"/>
            <a:ext cx="479613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2900" y="2920450"/>
            <a:ext cx="4166275" cy="11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